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56" r:id="rId4"/>
    <p:sldId id="290" r:id="rId5"/>
    <p:sldId id="292" r:id="rId6"/>
    <p:sldId id="294" r:id="rId7"/>
    <p:sldId id="305" r:id="rId8"/>
    <p:sldId id="295" r:id="rId9"/>
    <p:sldId id="293" r:id="rId10"/>
    <p:sldId id="296" r:id="rId11"/>
    <p:sldId id="300" r:id="rId12"/>
    <p:sldId id="301" r:id="rId13"/>
    <p:sldId id="303" r:id="rId14"/>
    <p:sldId id="304" r:id="rId15"/>
    <p:sldId id="28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0099"/>
    <a:srgbClr val="0066FF"/>
    <a:srgbClr val="FCAAF8"/>
    <a:srgbClr val="DBCBDB"/>
    <a:srgbClr val="00FF00"/>
    <a:srgbClr val="16DBF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420" autoAdjust="0"/>
    <p:restoredTop sz="94660"/>
  </p:normalViewPr>
  <p:slideViewPr>
    <p:cSldViewPr>
      <p:cViewPr varScale="1">
        <p:scale>
          <a:sx n="118" d="100"/>
          <a:sy n="118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5152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61639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7718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78882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5590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3750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35037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8226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2528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3945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426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DF989-801B-4902-B70B-F047EE627B08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09FBA-8646-4786-B269-B3F0ACA58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43522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9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Блок-схема: извлечение 30"/>
          <p:cNvSpPr/>
          <p:nvPr/>
        </p:nvSpPr>
        <p:spPr>
          <a:xfrm rot="20426550">
            <a:off x="472933" y="3388998"/>
            <a:ext cx="432048" cy="1397310"/>
          </a:xfrm>
          <a:prstGeom prst="flowChartExtra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0" y="13690"/>
            <a:ext cx="1012376" cy="6844310"/>
            <a:chOff x="0" y="13690"/>
            <a:chExt cx="1012376" cy="6844310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3690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извлечение 26"/>
            <p:cNvSpPr/>
            <p:nvPr/>
          </p:nvSpPr>
          <p:spPr>
            <a:xfrm>
              <a:off x="0" y="3226667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19281583">
              <a:off x="580328" y="335440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0" name="Овал 29"/>
          <p:cNvSpPr/>
          <p:nvPr/>
        </p:nvSpPr>
        <p:spPr>
          <a:xfrm>
            <a:off x="352284" y="3242262"/>
            <a:ext cx="187268" cy="40276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http://ust-ilimsk.su/media/news/32/851c24aa-165b-49a3-ba8c-efcc7256e898.png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3643314"/>
            <a:ext cx="3714775" cy="3084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6" descr="D:\Pictures\картинки с раб стола\0a1bd6b5717f7d51fc9d9db07056765b.jpg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275" y="183716"/>
            <a:ext cx="2255195" cy="1368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14348" y="1857364"/>
            <a:ext cx="7252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cs typeface="Aharoni" pitchFamily="2" charset="-79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14414" y="1643050"/>
            <a:ext cx="70009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«Экспериментирование как средство воспитания экологической культуры дошкольников»</a:t>
            </a:r>
          </a:p>
          <a:p>
            <a:endParaRPr lang="ru-RU" sz="2400" dirty="0" smtClean="0">
              <a:ln>
                <a:solidFill>
                  <a:srgbClr val="FF0000"/>
                </a:solidFill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57752" y="4857760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Воспитатель МБДОУ № 31 </a:t>
            </a:r>
          </a:p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Кулик Наталья Георгиевна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017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Блок-схема: извлечение 30"/>
          <p:cNvSpPr/>
          <p:nvPr/>
        </p:nvSpPr>
        <p:spPr>
          <a:xfrm rot="20426550">
            <a:off x="472933" y="3388998"/>
            <a:ext cx="432048" cy="1397310"/>
          </a:xfrm>
          <a:prstGeom prst="flowChartExtra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0" y="13690"/>
            <a:ext cx="1012376" cy="6844310"/>
            <a:chOff x="0" y="13690"/>
            <a:chExt cx="1012376" cy="6844310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3690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извлечение 26"/>
            <p:cNvSpPr/>
            <p:nvPr/>
          </p:nvSpPr>
          <p:spPr>
            <a:xfrm>
              <a:off x="0" y="3226667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19281583">
              <a:off x="580328" y="335440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0" name="Овал 29"/>
          <p:cNvSpPr/>
          <p:nvPr/>
        </p:nvSpPr>
        <p:spPr>
          <a:xfrm>
            <a:off x="352284" y="3242262"/>
            <a:ext cx="187268" cy="40276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6" descr="D:\Pictures\картинки с раб стола\0a1bd6b5717f7d51fc9d9db07056765b.jp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24356"/>
            <a:ext cx="1866680" cy="1132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Инна\Desktop\1424883418_od3bjnj8c9i0imw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504"/>
          <a:stretch/>
        </p:blipFill>
        <p:spPr bwMode="auto">
          <a:xfrm>
            <a:off x="785786" y="5143512"/>
            <a:ext cx="2806827" cy="1300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1803" y="1512718"/>
            <a:ext cx="3529378" cy="26470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51554" y="1506240"/>
            <a:ext cx="3477547" cy="2608160"/>
          </a:xfrm>
          <a:prstGeom prst="rect">
            <a:avLst/>
          </a:prstGeom>
        </p:spPr>
      </p:pic>
      <p:pic>
        <p:nvPicPr>
          <p:cNvPr id="1026" name="Picture 2" descr="https://cdn24.img.ria.ru/images/15712/19/157121955_0:94:2048:1255_600x0_80_0_0_2ca99ccee8a3796d531e9e8f8cc71d5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514" y="4653136"/>
            <a:ext cx="3147758" cy="17837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000100" y="428604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Эксперимент «Загрязнение воды  нефтью»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808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Блок-схема: извлечение 30"/>
          <p:cNvSpPr/>
          <p:nvPr/>
        </p:nvSpPr>
        <p:spPr>
          <a:xfrm rot="20426550">
            <a:off x="472933" y="3388998"/>
            <a:ext cx="432048" cy="1397310"/>
          </a:xfrm>
          <a:prstGeom prst="flowChartExtra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0" y="13690"/>
            <a:ext cx="1012376" cy="6844310"/>
            <a:chOff x="0" y="13690"/>
            <a:chExt cx="1012376" cy="6844310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3690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извлечение 26"/>
            <p:cNvSpPr/>
            <p:nvPr/>
          </p:nvSpPr>
          <p:spPr>
            <a:xfrm>
              <a:off x="0" y="3226667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19281583">
              <a:off x="580328" y="335440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0" name="Овал 29"/>
          <p:cNvSpPr/>
          <p:nvPr/>
        </p:nvSpPr>
        <p:spPr>
          <a:xfrm>
            <a:off x="352284" y="3242262"/>
            <a:ext cx="187268" cy="40276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6" descr="D:\Pictures\картинки с раб стола\0a1bd6b5717f7d51fc9d9db07056765b.jp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24356"/>
            <a:ext cx="1866680" cy="1132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428604"/>
            <a:ext cx="3231160" cy="20789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802" t="-4417" b="-1"/>
          <a:stretch/>
        </p:blipFill>
        <p:spPr>
          <a:xfrm rot="5400000">
            <a:off x="795339" y="2309459"/>
            <a:ext cx="1887359" cy="16207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84157" y="3939225"/>
            <a:ext cx="2519336" cy="18895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188322"/>
            <a:ext cx="2717793" cy="203834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4583" y="4560645"/>
            <a:ext cx="2312087" cy="17340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18530" y="868090"/>
            <a:ext cx="2372882" cy="177966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33992" y="3738710"/>
            <a:ext cx="2477679" cy="1858259"/>
          </a:xfrm>
          <a:prstGeom prst="rect">
            <a:avLst/>
          </a:prstGeom>
        </p:spPr>
      </p:pic>
      <p:pic>
        <p:nvPicPr>
          <p:cNvPr id="17" name="Рисунок 16" descr="20200210_153230.jpg"/>
          <p:cNvPicPr/>
          <p:nvPr/>
        </p:nvPicPr>
        <p:blipFill>
          <a:blip r:embed="rId10" cstate="print"/>
          <a:stretch>
            <a:fillRect/>
          </a:stretch>
        </p:blipFill>
        <p:spPr>
          <a:xfrm rot="5400000">
            <a:off x="4491824" y="4080680"/>
            <a:ext cx="2357455" cy="16256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571868" y="571480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Опыты с растениями.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732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Блок-схема: извлечение 30"/>
          <p:cNvSpPr/>
          <p:nvPr/>
        </p:nvSpPr>
        <p:spPr>
          <a:xfrm rot="20426550">
            <a:off x="472933" y="3388998"/>
            <a:ext cx="432048" cy="1397310"/>
          </a:xfrm>
          <a:prstGeom prst="flowChartExtra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0" y="13690"/>
            <a:ext cx="1012376" cy="6844310"/>
            <a:chOff x="0" y="13690"/>
            <a:chExt cx="1012376" cy="6844310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3690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извлечение 26"/>
            <p:cNvSpPr/>
            <p:nvPr/>
          </p:nvSpPr>
          <p:spPr>
            <a:xfrm>
              <a:off x="0" y="3226667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19281583">
              <a:off x="580328" y="335440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0" name="Овал 29"/>
          <p:cNvSpPr/>
          <p:nvPr/>
        </p:nvSpPr>
        <p:spPr>
          <a:xfrm>
            <a:off x="352284" y="3242262"/>
            <a:ext cx="187268" cy="40276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6" descr="D:\Pictures\картинки с раб стола\0a1bd6b5717f7d51fc9d9db07056765b.jp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24356"/>
            <a:ext cx="1866680" cy="1132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997" y="1285860"/>
            <a:ext cx="2381267" cy="1785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="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928662" y="3929066"/>
            <a:ext cx="2363789" cy="17526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 descr="20200210_153214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28992" y="3929066"/>
            <a:ext cx="2411411" cy="1785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 descr="20200310_142006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143636" y="4000504"/>
            <a:ext cx="2443161" cy="17049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1928794" y="3143248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Опыт «Живой кусочек»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85852" y="428605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Наблюдение за ростом лука в разных условиях.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20200131_164756.jpg"/>
          <p:cNvPicPr>
            <a:picLocks noChangeAspect="1"/>
          </p:cNvPicPr>
          <p:nvPr/>
        </p:nvPicPr>
        <p:blipFill>
          <a:blip r:embed="rId7" cstate="print"/>
          <a:srcRect l="18056" t="5554" r="6018"/>
          <a:stretch>
            <a:fillRect/>
          </a:stretch>
        </p:blipFill>
        <p:spPr>
          <a:xfrm rot="5400000">
            <a:off x="1647712" y="1209753"/>
            <a:ext cx="1990923" cy="18573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26278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Блок-схема: извлечение 30"/>
          <p:cNvSpPr/>
          <p:nvPr/>
        </p:nvSpPr>
        <p:spPr>
          <a:xfrm rot="20426550">
            <a:off x="472933" y="3388998"/>
            <a:ext cx="432048" cy="1397310"/>
          </a:xfrm>
          <a:prstGeom prst="flowChartExtra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0" y="13690"/>
            <a:ext cx="1012376" cy="6844310"/>
            <a:chOff x="0" y="13690"/>
            <a:chExt cx="1012376" cy="6844310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3690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извлечение 26"/>
            <p:cNvSpPr/>
            <p:nvPr/>
          </p:nvSpPr>
          <p:spPr>
            <a:xfrm>
              <a:off x="0" y="3226667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19281583">
              <a:off x="580328" y="335440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0" name="Овал 29"/>
          <p:cNvSpPr/>
          <p:nvPr/>
        </p:nvSpPr>
        <p:spPr>
          <a:xfrm>
            <a:off x="352284" y="3242262"/>
            <a:ext cx="187268" cy="40276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6" descr="D:\Pictures\картинки с раб стола\0a1bd6b5717f7d51fc9d9db07056765b.jp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75106"/>
            <a:ext cx="1866680" cy="1132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976" y="1232282"/>
            <a:ext cx="3475336" cy="26065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59415" y="3898841"/>
            <a:ext cx="2742501" cy="2231447"/>
          </a:xfrm>
          <a:prstGeom prst="rect">
            <a:avLst/>
          </a:prstGeom>
        </p:spPr>
      </p:pic>
      <p:pic>
        <p:nvPicPr>
          <p:cNvPr id="12" name="Рисунок 11" descr="20170322_151056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85852" y="4572008"/>
            <a:ext cx="2714644" cy="1653903"/>
          </a:xfrm>
          <a:prstGeom prst="rect">
            <a:avLst/>
          </a:prstGeom>
        </p:spPr>
      </p:pic>
      <p:pic>
        <p:nvPicPr>
          <p:cNvPr id="13" name="Рисунок 12" descr="IMG_20200914_150546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929190" y="857232"/>
            <a:ext cx="3019425" cy="222885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14348" y="500042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Эксперимент «Растение и мусор»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576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Блок-схема: извлечение 30"/>
          <p:cNvSpPr/>
          <p:nvPr/>
        </p:nvSpPr>
        <p:spPr>
          <a:xfrm rot="20426550">
            <a:off x="472933" y="3388998"/>
            <a:ext cx="432048" cy="1397310"/>
          </a:xfrm>
          <a:prstGeom prst="flowChartExtra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0" y="13690"/>
            <a:ext cx="1012376" cy="6844310"/>
            <a:chOff x="0" y="13690"/>
            <a:chExt cx="1012376" cy="6844310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3690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извлечение 26"/>
            <p:cNvSpPr/>
            <p:nvPr/>
          </p:nvSpPr>
          <p:spPr>
            <a:xfrm>
              <a:off x="0" y="3226667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19281583">
              <a:off x="580328" y="335440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0" name="Овал 29"/>
          <p:cNvSpPr/>
          <p:nvPr/>
        </p:nvSpPr>
        <p:spPr>
          <a:xfrm>
            <a:off x="352284" y="3242262"/>
            <a:ext cx="187268" cy="40276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6" descr="D:\Pictures\картинки с раб стола\0a1bd6b5717f7d51fc9d9db07056765b.jp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24356"/>
            <a:ext cx="1866680" cy="1132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00516" y="1417932"/>
            <a:ext cx="3497627" cy="26232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30418" y="2750502"/>
            <a:ext cx="3212977" cy="24097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6395" y="4867889"/>
            <a:ext cx="1224136" cy="163218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285852" y="428604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Вулкан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942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0"/>
          <p:cNvGrpSpPr/>
          <p:nvPr/>
        </p:nvGrpSpPr>
        <p:grpSpPr>
          <a:xfrm>
            <a:off x="402" y="14290"/>
            <a:ext cx="836525" cy="2956952"/>
            <a:chOff x="40959" y="1829355"/>
            <a:chExt cx="836525" cy="2956952"/>
          </a:xfrm>
        </p:grpSpPr>
        <p:sp>
          <p:nvSpPr>
            <p:cNvPr id="12" name="Блок-схема: извлечение 11"/>
            <p:cNvSpPr/>
            <p:nvPr/>
          </p:nvSpPr>
          <p:spPr>
            <a:xfrm flipV="1">
              <a:off x="40959" y="1829355"/>
              <a:ext cx="836525" cy="1815667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Блок-схема: извлечение 12"/>
            <p:cNvSpPr/>
            <p:nvPr/>
          </p:nvSpPr>
          <p:spPr>
            <a:xfrm rot="20426550">
              <a:off x="408440" y="3388997"/>
              <a:ext cx="432048" cy="139731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Блок-схема: извлечение 13"/>
            <p:cNvSpPr/>
            <p:nvPr/>
          </p:nvSpPr>
          <p:spPr>
            <a:xfrm rot="453789">
              <a:off x="136259" y="366962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Знак запрета 14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6" name="Овал 15"/>
            <p:cNvSpPr/>
            <p:nvPr/>
          </p:nvSpPr>
          <p:spPr>
            <a:xfrm>
              <a:off x="352284" y="3242262"/>
              <a:ext cx="187268" cy="402761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7" name="Picture 6" descr="D:\Pictures\картинки с раб стола\0a1bd6b5717f7d51fc9d9db07056765b.jp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78" y="142852"/>
            <a:ext cx="2112319" cy="1281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500166" y="1428736"/>
            <a:ext cx="6072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 !</a:t>
            </a:r>
            <a:endParaRPr lang="ru-RU" sz="4000" b="1" i="1" dirty="0">
              <a:ln>
                <a:solidFill>
                  <a:schemeClr val="bg1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Рисунок 19" descr="0_ae774_2967f57_orig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26" y="2714620"/>
            <a:ext cx="2636067" cy="28574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852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Блок-схема: извлечение 30"/>
          <p:cNvSpPr/>
          <p:nvPr/>
        </p:nvSpPr>
        <p:spPr>
          <a:xfrm rot="20426550">
            <a:off x="472933" y="3388998"/>
            <a:ext cx="432048" cy="1397310"/>
          </a:xfrm>
          <a:prstGeom prst="flowChartExtra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0" y="13690"/>
            <a:ext cx="1012376" cy="6844310"/>
            <a:chOff x="0" y="13690"/>
            <a:chExt cx="1012376" cy="6844310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3690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извлечение 26"/>
            <p:cNvSpPr/>
            <p:nvPr/>
          </p:nvSpPr>
          <p:spPr>
            <a:xfrm>
              <a:off x="0" y="3226667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19281583">
              <a:off x="580328" y="335440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0" name="Овал 29"/>
          <p:cNvSpPr/>
          <p:nvPr/>
        </p:nvSpPr>
        <p:spPr>
          <a:xfrm>
            <a:off x="352284" y="3242262"/>
            <a:ext cx="187268" cy="40276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6" descr="D:\Pictures\картинки с раб стола\0a1bd6b5717f7d51fc9d9db07056765b.jp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275" y="183716"/>
            <a:ext cx="2255195" cy="1368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Инна\Desktop\Vivere20la20scienz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4" y="3649214"/>
            <a:ext cx="4500594" cy="28764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071538" y="785794"/>
            <a:ext cx="60007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Умейте открыть перед ребенком в окружающем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мире что-то одно, но открыть так, чтобы кусочек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жизни заиграл перед детьми всеми красками радуги.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Оставляйте всегда что-то недосказанное, чтобы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ребенку захотелось еще и еще раз возвратиться к тому, что он узнал”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В. А. Сухомлинский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524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Блок-схема: извлечение 30"/>
          <p:cNvSpPr/>
          <p:nvPr/>
        </p:nvSpPr>
        <p:spPr>
          <a:xfrm rot="20426550">
            <a:off x="472933" y="3388998"/>
            <a:ext cx="432048" cy="1397310"/>
          </a:xfrm>
          <a:prstGeom prst="flowChartExtra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0" y="13690"/>
            <a:ext cx="1012376" cy="6844310"/>
            <a:chOff x="0" y="13690"/>
            <a:chExt cx="1012376" cy="6844310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3690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извлечение 26"/>
            <p:cNvSpPr/>
            <p:nvPr/>
          </p:nvSpPr>
          <p:spPr>
            <a:xfrm>
              <a:off x="0" y="3226667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19281583">
              <a:off x="580328" y="335440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0" name="Овал 29"/>
          <p:cNvSpPr/>
          <p:nvPr/>
        </p:nvSpPr>
        <p:spPr>
          <a:xfrm>
            <a:off x="352284" y="3242262"/>
            <a:ext cx="187268" cy="40276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6" descr="D:\Pictures\картинки с раб стола\0a1bd6b5717f7d51fc9d9db07056765b.jp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710" y="188640"/>
            <a:ext cx="2255195" cy="1368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Инна\Desktop\1424883418_od3bjnj8c9i0imw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504"/>
          <a:stretch/>
        </p:blipFill>
        <p:spPr bwMode="auto">
          <a:xfrm>
            <a:off x="1000100" y="5286388"/>
            <a:ext cx="2806827" cy="1300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214414" y="428604"/>
            <a:ext cx="550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Кружок «Юные исследователи»</a:t>
            </a:r>
            <a:endParaRPr lang="ru-RU" sz="2800" dirty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" name="Рисунок 37" descr="20161101_1524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71308" y="3392742"/>
            <a:ext cx="3139724" cy="17660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 descr="P115055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7421" y="924238"/>
            <a:ext cx="3214710" cy="2134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82602" y="1460944"/>
            <a:ext cx="2543675" cy="190775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562" y="4357694"/>
            <a:ext cx="2620759" cy="1965569"/>
          </a:xfrm>
          <a:prstGeom prst="rect">
            <a:avLst/>
          </a:prstGeom>
        </p:spPr>
      </p:pic>
      <p:pic>
        <p:nvPicPr>
          <p:cNvPr id="19" name="Рисунок 18" descr="20200130_15070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5400000">
            <a:off x="6344113" y="2014077"/>
            <a:ext cx="2500330" cy="16154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0888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ятиугольник 32"/>
          <p:cNvSpPr/>
          <p:nvPr/>
        </p:nvSpPr>
        <p:spPr>
          <a:xfrm>
            <a:off x="3214678" y="4643446"/>
            <a:ext cx="5286412" cy="785818"/>
          </a:xfrm>
          <a:prstGeom prst="homePlate">
            <a:avLst/>
          </a:prstGeom>
          <a:solidFill>
            <a:srgbClr val="DBCBDB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Пятиугольник 27"/>
          <p:cNvSpPr/>
          <p:nvPr/>
        </p:nvSpPr>
        <p:spPr>
          <a:xfrm>
            <a:off x="3071802" y="3214686"/>
            <a:ext cx="5500726" cy="857256"/>
          </a:xfrm>
          <a:prstGeom prst="homePlate">
            <a:avLst/>
          </a:prstGeom>
          <a:solidFill>
            <a:srgbClr val="DBCBDB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Пятиугольник 20"/>
          <p:cNvSpPr/>
          <p:nvPr/>
        </p:nvSpPr>
        <p:spPr>
          <a:xfrm>
            <a:off x="3071802" y="2000240"/>
            <a:ext cx="5500726" cy="785818"/>
          </a:xfrm>
          <a:prstGeom prst="homePlate">
            <a:avLst/>
          </a:prstGeom>
          <a:solidFill>
            <a:srgbClr val="DBCBDB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Блок-схема: извлечение 30"/>
          <p:cNvSpPr/>
          <p:nvPr/>
        </p:nvSpPr>
        <p:spPr>
          <a:xfrm rot="20426550">
            <a:off x="472933" y="3388998"/>
            <a:ext cx="432048" cy="1397310"/>
          </a:xfrm>
          <a:prstGeom prst="flowChartExtra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0" y="13690"/>
            <a:ext cx="1012376" cy="6844310"/>
            <a:chOff x="0" y="13690"/>
            <a:chExt cx="1012376" cy="6844310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3690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Блок-схема: извлечение 26"/>
            <p:cNvSpPr/>
            <p:nvPr/>
          </p:nvSpPr>
          <p:spPr>
            <a:xfrm>
              <a:off x="0" y="3226667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19281583">
              <a:off x="580328" y="335440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0" name="Овал 29"/>
          <p:cNvSpPr/>
          <p:nvPr/>
        </p:nvSpPr>
        <p:spPr>
          <a:xfrm>
            <a:off x="352284" y="3242262"/>
            <a:ext cx="187268" cy="40276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785918" y="2143116"/>
            <a:ext cx="8347539" cy="260693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7798676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200" b="1" i="0" u="none" strike="noStrike" kern="1200" cap="all" spc="0" normalizeH="0" baseline="0" noProof="0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Franklin Gothic Heavy" pitchFamily="34" charset="0"/>
              <a:ea typeface="+mn-ea"/>
              <a:cs typeface="+mn-cs"/>
            </a:endParaRPr>
          </a:p>
        </p:txBody>
      </p:sp>
      <p:pic>
        <p:nvPicPr>
          <p:cNvPr id="16" name="Picture 6" descr="D:\Pictures\картинки с раб стола\0a1bd6b5717f7d51fc9d9db07056765b.jp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275" y="183716"/>
            <a:ext cx="2255195" cy="13681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28860" y="571501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haroni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haroni" pitchFamily="2" charset="-79"/>
            </a:endParaRPr>
          </a:p>
        </p:txBody>
      </p:sp>
      <p:sp>
        <p:nvSpPr>
          <p:cNvPr id="15" name="Прямоугольник с одним скругленным углом 14"/>
          <p:cNvSpPr/>
          <p:nvPr/>
        </p:nvSpPr>
        <p:spPr>
          <a:xfrm>
            <a:off x="1071538" y="571480"/>
            <a:ext cx="5643602" cy="1000132"/>
          </a:xfrm>
          <a:prstGeom prst="round1Rect">
            <a:avLst/>
          </a:prstGeom>
          <a:solidFill>
            <a:srgbClr val="FCAAF8"/>
          </a:solidFill>
          <a:ln>
            <a:solidFill>
              <a:srgbClr val="CC0099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42976" y="571480"/>
            <a:ext cx="55007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Цели: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Способствовать развитию у дошкольников исследовательской деятельности, познавательной активности, любознательности, умения применять полученные навыки на практике, способствовать развитию стремления к самостоятельному познанию и размышлению.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8" name="Выноска со стрелкой вправо 17"/>
          <p:cNvSpPr/>
          <p:nvPr/>
        </p:nvSpPr>
        <p:spPr>
          <a:xfrm>
            <a:off x="785786" y="3071810"/>
            <a:ext cx="2143140" cy="1285884"/>
          </a:xfrm>
          <a:prstGeom prst="rightArrowCallout">
            <a:avLst/>
          </a:prstGeom>
          <a:solidFill>
            <a:srgbClr val="00FF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28662" y="3429000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Задачи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50000"/>
                </a:srgb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57554" y="2071678"/>
            <a:ext cx="48577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Сформировать у детей познавательную инициативу, умение сравнивать вещи и явления, устанавливать простые связи и явления между ними.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428992" y="3286124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Развивать у детей мыслительные способности: анализ классификация, сравнение, обобщение; формирование способов познание путем сенсорного анализа.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00430" y="4714884"/>
            <a:ext cx="457203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Развивать у детей умение пользоваться приборами-помощниками при проведении экспериментов.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9" name="Рисунок 38" descr="94849-opyty-v-detskom-sadu-kartoteka-opyto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5072074"/>
            <a:ext cx="1214446" cy="1445191"/>
          </a:xfrm>
          <a:prstGeom prst="rect">
            <a:avLst/>
          </a:prstGeom>
        </p:spPr>
      </p:pic>
      <p:pic>
        <p:nvPicPr>
          <p:cNvPr id="40" name="Picture 2" descr="C:\Users\Инна\Desktop\1424883418_od3bjnj8c9i0imw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504"/>
          <a:stretch/>
        </p:blipFill>
        <p:spPr bwMode="auto">
          <a:xfrm>
            <a:off x="4071934" y="5572140"/>
            <a:ext cx="2092447" cy="969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6098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Блок-схема: альтернативный процесс 19"/>
          <p:cNvSpPr/>
          <p:nvPr/>
        </p:nvSpPr>
        <p:spPr>
          <a:xfrm>
            <a:off x="4654229" y="2970724"/>
            <a:ext cx="3643338" cy="1214446"/>
          </a:xfrm>
          <a:prstGeom prst="flowChartAlternateProcess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960748" y="2983375"/>
            <a:ext cx="3500462" cy="1214446"/>
          </a:xfrm>
          <a:prstGeom prst="flowChartAlternateProcess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Блок-схема: извлечение 25"/>
          <p:cNvSpPr/>
          <p:nvPr/>
        </p:nvSpPr>
        <p:spPr>
          <a:xfrm flipV="1">
            <a:off x="40959" y="13690"/>
            <a:ext cx="836525" cy="3631333"/>
          </a:xfrm>
          <a:prstGeom prst="flowChartExtra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Блок-схема: извлечение 26"/>
          <p:cNvSpPr/>
          <p:nvPr/>
        </p:nvSpPr>
        <p:spPr>
          <a:xfrm>
            <a:off x="0" y="3226667"/>
            <a:ext cx="836525" cy="3631333"/>
          </a:xfrm>
          <a:prstGeom prst="flowChartExtra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Блок-схема: извлечение 30"/>
          <p:cNvSpPr/>
          <p:nvPr/>
        </p:nvSpPr>
        <p:spPr>
          <a:xfrm rot="20426550">
            <a:off x="472933" y="3388998"/>
            <a:ext cx="432048" cy="1397310"/>
          </a:xfrm>
          <a:prstGeom prst="flowChartExtra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Блок-схема: извлечение 31"/>
          <p:cNvSpPr/>
          <p:nvPr/>
        </p:nvSpPr>
        <p:spPr>
          <a:xfrm rot="19281583">
            <a:off x="580328" y="3354400"/>
            <a:ext cx="432048" cy="881880"/>
          </a:xfrm>
          <a:prstGeom prst="flowChartExtra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Знак запрета 28"/>
          <p:cNvSpPr/>
          <p:nvPr/>
        </p:nvSpPr>
        <p:spPr>
          <a:xfrm rot="19084680">
            <a:off x="131031" y="3121038"/>
            <a:ext cx="658531" cy="643306"/>
          </a:xfrm>
          <a:prstGeom prst="noSmoking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352284" y="3242262"/>
            <a:ext cx="187268" cy="40276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148" name="Picture 4" descr="H:\ИННА - с раб стола - шаблоны, фоны, утренники, математика\детские с ссылками\ДЕТИ\royalty-free-blowing-bubbles-clipart-illustration-432947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911" b="8227"/>
          <a:stretch/>
        </p:blipFill>
        <p:spPr bwMode="auto">
          <a:xfrm>
            <a:off x="7034229" y="855241"/>
            <a:ext cx="1021715" cy="1016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вал 11"/>
          <p:cNvSpPr/>
          <p:nvPr/>
        </p:nvSpPr>
        <p:spPr>
          <a:xfrm>
            <a:off x="2975436" y="1299781"/>
            <a:ext cx="3357586" cy="1143008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36345" y="1451607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rgbClr val="CC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Экспериментальная деятельность.</a:t>
            </a:r>
            <a:endParaRPr kumimoji="0" lang="ru-RU" sz="2000" b="1" i="0" u="none" strike="noStrike" kern="1200" cap="none" spc="0" normalizeH="0" baseline="0" noProof="0" dirty="0">
              <a:ln>
                <a:solidFill>
                  <a:prstClr val="black">
                    <a:lumMod val="95000"/>
                    <a:lumOff val="5000"/>
                  </a:prstClr>
                </a:solidFill>
              </a:ln>
              <a:solidFill>
                <a:srgbClr val="CC0099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47085" y="3115318"/>
            <a:ext cx="2286016" cy="95410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Живая природа: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многообразие организмов, их приспособленность к окружающей  среде.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86446" y="1785926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64909" y="3133546"/>
            <a:ext cx="22145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Неживая природа: 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вода, воздух, почва, песок, камни, явления природы, звук.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72132" y="5000636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5" name="Рисунок 34" descr="img8.jpg"/>
          <p:cNvPicPr>
            <a:picLocks noChangeAspect="1"/>
          </p:cNvPicPr>
          <p:nvPr/>
        </p:nvPicPr>
        <p:blipFill>
          <a:blip r:embed="rId3" cstate="print"/>
          <a:srcRect t="25197"/>
          <a:stretch>
            <a:fillRect/>
          </a:stretch>
        </p:blipFill>
        <p:spPr>
          <a:xfrm>
            <a:off x="3188428" y="3317369"/>
            <a:ext cx="1186375" cy="665583"/>
          </a:xfrm>
          <a:prstGeom prst="rect">
            <a:avLst/>
          </a:prstGeom>
        </p:spPr>
      </p:pic>
      <p:pic>
        <p:nvPicPr>
          <p:cNvPr id="36" name="Рисунок 35" descr="pictar.ru_water__196_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34938" y="3275823"/>
            <a:ext cx="1214446" cy="571504"/>
          </a:xfrm>
          <a:prstGeom prst="rect">
            <a:avLst/>
          </a:prstGeom>
        </p:spPr>
      </p:pic>
      <p:pic>
        <p:nvPicPr>
          <p:cNvPr id="40" name="Рисунок 39" descr="0_b1d38_7ff1cfe6_orig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47895" y="284162"/>
            <a:ext cx="1220433" cy="14563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99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Блок-схема: извлечение 30"/>
          <p:cNvSpPr/>
          <p:nvPr/>
        </p:nvSpPr>
        <p:spPr>
          <a:xfrm rot="20426550">
            <a:off x="472933" y="3388998"/>
            <a:ext cx="432048" cy="1397310"/>
          </a:xfrm>
          <a:prstGeom prst="flowChartExtra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0" y="13690"/>
            <a:ext cx="1012376" cy="6844310"/>
            <a:chOff x="0" y="13690"/>
            <a:chExt cx="1012376" cy="6844310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3690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извлечение 26"/>
            <p:cNvSpPr/>
            <p:nvPr/>
          </p:nvSpPr>
          <p:spPr>
            <a:xfrm>
              <a:off x="0" y="3226667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19281583">
              <a:off x="580328" y="335440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0" name="Овал 29"/>
          <p:cNvSpPr/>
          <p:nvPr/>
        </p:nvSpPr>
        <p:spPr>
          <a:xfrm>
            <a:off x="352284" y="3242262"/>
            <a:ext cx="187268" cy="40276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6" descr="D:\Pictures\картинки с раб стола\0a1bd6b5717f7d51fc9d9db07056765b.jp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324" y="188640"/>
            <a:ext cx="1167245" cy="7081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Инна\Desktop\1424883418_od3bjnj8c9i0imw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504"/>
          <a:stretch/>
        </p:blipFill>
        <p:spPr bwMode="auto">
          <a:xfrm>
            <a:off x="1285852" y="5418793"/>
            <a:ext cx="2521075" cy="1168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Инна\Desktop\1424883418_od3bjnj8c9i0im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6" y="5445819"/>
            <a:ext cx="3143272" cy="11286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52" y="1214422"/>
            <a:ext cx="2509500" cy="18821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386" t="27084" r="6780" b="-26018"/>
          <a:stretch/>
        </p:blipFill>
        <p:spPr>
          <a:xfrm>
            <a:off x="1285852" y="3357562"/>
            <a:ext cx="3487761" cy="276473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91698" y="2937864"/>
            <a:ext cx="2928958" cy="21967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1000100" y="428604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Воздух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IMG_20210602_152558_1.jpg"/>
          <p:cNvPicPr>
            <a:picLocks noChangeAspect="1"/>
          </p:cNvPicPr>
          <p:nvPr/>
        </p:nvPicPr>
        <p:blipFill>
          <a:blip r:embed="rId7" cstate="print"/>
          <a:srcRect r="-177" b="29229"/>
          <a:stretch>
            <a:fillRect/>
          </a:stretch>
        </p:blipFill>
        <p:spPr>
          <a:xfrm>
            <a:off x="4429124" y="500043"/>
            <a:ext cx="2117927" cy="20002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2009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402" y="14290"/>
            <a:ext cx="836525" cy="2956952"/>
            <a:chOff x="40959" y="1829355"/>
            <a:chExt cx="836525" cy="2956952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829355"/>
              <a:ext cx="836525" cy="1815667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Блок-схема: извлечение 30"/>
            <p:cNvSpPr/>
            <p:nvPr/>
          </p:nvSpPr>
          <p:spPr>
            <a:xfrm rot="20426550">
              <a:off x="408440" y="3388997"/>
              <a:ext cx="432048" cy="139731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453789">
              <a:off x="136259" y="366962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Овал 29"/>
            <p:cNvSpPr/>
            <p:nvPr/>
          </p:nvSpPr>
          <p:spPr>
            <a:xfrm>
              <a:off x="352284" y="3242262"/>
              <a:ext cx="187268" cy="402761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8" name="Picture 4" descr="H:\ИННА - с раб стола - шаблоны, фоны, утренники, математика\детские с ссылками\ДЕТИ\royalty-free-blowing-bubbles-clipart-illustration-432947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911" b="8227"/>
          <a:stretch/>
        </p:blipFill>
        <p:spPr bwMode="auto">
          <a:xfrm flipH="1">
            <a:off x="1643042" y="5072074"/>
            <a:ext cx="1597027" cy="1588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85786" y="357166"/>
            <a:ext cx="6429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Воздух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2" name="Рисунок 21" descr="http://www.provincia.venezia.it/sites/default/files/styles/news_principale/public/img_news/Vivere%20la%20scienza.jpg?itok=qecHTG7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5286388"/>
            <a:ext cx="1857388" cy="1225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86842" y="2113960"/>
            <a:ext cx="3195776" cy="2396832"/>
          </a:xfrm>
          <a:prstGeom prst="rect">
            <a:avLst/>
          </a:prstGeom>
        </p:spPr>
      </p:pic>
      <p:pic>
        <p:nvPicPr>
          <p:cNvPr id="14" name="Рисунок 13" descr="20200128_150017.jpg"/>
          <p:cNvPicPr>
            <a:picLocks noChangeAspect="1"/>
          </p:cNvPicPr>
          <p:nvPr/>
        </p:nvPicPr>
        <p:blipFill>
          <a:blip r:embed="rId5" cstate="print"/>
          <a:srcRect l="5128" b="17094"/>
          <a:stretch>
            <a:fillRect/>
          </a:stretch>
        </p:blipFill>
        <p:spPr>
          <a:xfrm rot="5400000">
            <a:off x="1026979" y="2330551"/>
            <a:ext cx="3160952" cy="20717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1470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3"/>
          <p:cNvSpPr txBox="1">
            <a:spLocks/>
          </p:cNvSpPr>
          <p:nvPr/>
        </p:nvSpPr>
        <p:spPr>
          <a:xfrm>
            <a:off x="467544" y="2204864"/>
            <a:ext cx="4040188" cy="3951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37388" y="201320"/>
            <a:ext cx="27860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Вода</a:t>
            </a:r>
            <a:endParaRPr kumimoji="0" lang="ru-RU" sz="5400" b="1" i="0" u="none" strike="noStrike" kern="1200" cap="none" spc="50" normalizeH="0" baseline="0" noProof="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" name="Группа 10"/>
          <p:cNvGrpSpPr/>
          <p:nvPr/>
        </p:nvGrpSpPr>
        <p:grpSpPr>
          <a:xfrm>
            <a:off x="402" y="14290"/>
            <a:ext cx="836525" cy="2956952"/>
            <a:chOff x="40959" y="1829355"/>
            <a:chExt cx="836525" cy="2956952"/>
          </a:xfrm>
        </p:grpSpPr>
        <p:sp>
          <p:nvSpPr>
            <p:cNvPr id="12" name="Блок-схема: извлечение 11"/>
            <p:cNvSpPr/>
            <p:nvPr/>
          </p:nvSpPr>
          <p:spPr>
            <a:xfrm flipV="1">
              <a:off x="40959" y="1829355"/>
              <a:ext cx="836525" cy="1815667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Блок-схема: извлечение 12"/>
            <p:cNvSpPr/>
            <p:nvPr/>
          </p:nvSpPr>
          <p:spPr>
            <a:xfrm rot="20426550">
              <a:off x="408440" y="3388997"/>
              <a:ext cx="432048" cy="139731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Блок-схема: извлечение 13"/>
            <p:cNvSpPr/>
            <p:nvPr/>
          </p:nvSpPr>
          <p:spPr>
            <a:xfrm rot="453789">
              <a:off x="136259" y="366962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Знак запрета 14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Овал 15"/>
            <p:cNvSpPr/>
            <p:nvPr/>
          </p:nvSpPr>
          <p:spPr>
            <a:xfrm>
              <a:off x="352284" y="3242262"/>
              <a:ext cx="187268" cy="402761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1" name="Рисунок 10" descr="20160216_1209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208986" y="1823640"/>
            <a:ext cx="2379575" cy="133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 descr="hulst_expos_fotolia_8272921_xl_luchshen_fotolia_com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8818" y="282688"/>
            <a:ext cx="1640267" cy="9390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20" t="8731"/>
          <a:stretch/>
        </p:blipFill>
        <p:spPr>
          <a:xfrm rot="5400000">
            <a:off x="2005808" y="1851788"/>
            <a:ext cx="1385304" cy="9678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41515" y="1816213"/>
            <a:ext cx="1385303" cy="10389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6496" y="4214108"/>
            <a:ext cx="2280332" cy="1710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934" y="3929066"/>
            <a:ext cx="2882574" cy="21619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 descr="IMG_20210602_153338.jpg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714876" y="785794"/>
            <a:ext cx="1688465" cy="25908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92220" y="1037276"/>
            <a:ext cx="2583358" cy="1937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575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Блок-схема: извлечение 30"/>
          <p:cNvSpPr/>
          <p:nvPr/>
        </p:nvSpPr>
        <p:spPr>
          <a:xfrm rot="20426550">
            <a:off x="472933" y="3388998"/>
            <a:ext cx="432048" cy="1397310"/>
          </a:xfrm>
          <a:prstGeom prst="flowChartExtra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0" y="13690"/>
            <a:ext cx="1012376" cy="6844310"/>
            <a:chOff x="0" y="13690"/>
            <a:chExt cx="1012376" cy="6844310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3690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извлечение 26"/>
            <p:cNvSpPr/>
            <p:nvPr/>
          </p:nvSpPr>
          <p:spPr>
            <a:xfrm>
              <a:off x="0" y="3226667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19281583">
              <a:off x="580328" y="335440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0" name="Овал 29"/>
          <p:cNvSpPr/>
          <p:nvPr/>
        </p:nvSpPr>
        <p:spPr>
          <a:xfrm>
            <a:off x="352284" y="3242262"/>
            <a:ext cx="187268" cy="40276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6" descr="D:\Pictures\картинки с раб стола\0a1bd6b5717f7d51fc9d9db07056765b.jp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24356"/>
            <a:ext cx="1866680" cy="1132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Инна\Desktop\1424883418_od3bjnj8c9i0im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4786322"/>
            <a:ext cx="3786214" cy="1359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0" y="1096651"/>
            <a:ext cx="3715916" cy="27869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190" y="1357298"/>
            <a:ext cx="3552394" cy="26642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70267" y="4444783"/>
            <a:ext cx="2411220" cy="180841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142976" y="500042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Очищение воды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945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1237</TotalTime>
  <Words>201</Words>
  <Application>Microsoft Office PowerPoint</Application>
  <PresentationFormat>Экран (4:3)</PresentationFormat>
  <Paragraphs>31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</dc:creator>
  <cp:lastModifiedBy>Алексей</cp:lastModifiedBy>
  <cp:revision>110</cp:revision>
  <dcterms:created xsi:type="dcterms:W3CDTF">2015-05-02T20:44:07Z</dcterms:created>
  <dcterms:modified xsi:type="dcterms:W3CDTF">2022-02-14T16:29:17Z</dcterms:modified>
</cp:coreProperties>
</file>