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145" autoAdjust="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FAA9B49-D603-4453-BB45-32F130904EEB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14A4B93-192F-49DE-9682-1C6A87D8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285728"/>
            <a:ext cx="72866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Black" pitchFamily="34" charset="0"/>
              </a:rPr>
              <a:t>Что такое наркотики?</a:t>
            </a:r>
          </a:p>
          <a:p>
            <a:r>
              <a:rPr lang="ru-RU" sz="4400" dirty="0" smtClean="0"/>
              <a:t> </a:t>
            </a:r>
            <a:endParaRPr lang="ru-RU" sz="4400" dirty="0">
              <a:solidFill>
                <a:schemeClr val="accent5"/>
              </a:solidFill>
            </a:endParaRPr>
          </a:p>
        </p:txBody>
      </p:sp>
      <p:pic>
        <p:nvPicPr>
          <p:cNvPr id="3" name="Рисунок 2" descr="10907321-Иллюстрация-БОЛЬШАЯ-связаны-слово-«героин»-на-фоне-скалисты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214686"/>
            <a:ext cx="3571900" cy="3071814"/>
          </a:xfrm>
          <a:prstGeom prst="rect">
            <a:avLst/>
          </a:prstGeom>
        </p:spPr>
      </p:pic>
      <p:pic>
        <p:nvPicPr>
          <p:cNvPr id="5" name="Рисунок 4" descr="47453157-Остановить-Злоупотребление-наркотиками-ПРедСТАВИТельСТВО-hurt-dope-и-наркоти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214686"/>
            <a:ext cx="3571900" cy="3071814"/>
          </a:xfrm>
          <a:prstGeom prst="rect">
            <a:avLst/>
          </a:prstGeom>
        </p:spPr>
      </p:pic>
      <p:pic>
        <p:nvPicPr>
          <p:cNvPr id="6" name="Рисунок 5" descr="45355119-Фотография-закоренелый-наркоман-молодой-наркотиков-лежал-один-в-темноте-после-приема-героина-и-табл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1214422"/>
            <a:ext cx="3714776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35824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Наркотическая зависимость</a:t>
            </a:r>
          </a:p>
          <a:p>
            <a:r>
              <a:rPr lang="ru-RU" sz="2800" dirty="0" smtClean="0"/>
              <a:t>У наркомании 3 стадии: начальная – </a:t>
            </a:r>
          </a:p>
          <a:p>
            <a:r>
              <a:rPr lang="ru-RU" sz="2800" dirty="0" smtClean="0"/>
              <a:t>происходит употребление наркотического вещества и развивается зависимость от наркотиков; вторая – первый наркотический  эффект и первые проявления его обострения; 3 – тяга к наркотику и смерть.</a:t>
            </a:r>
          </a:p>
          <a:p>
            <a:r>
              <a:rPr lang="ru-RU" sz="2800" dirty="0" smtClean="0"/>
              <a:t>Под воздействием наркотиков ослабевает воля и человек не может противостоять наркотикам. После регулярного употребления человек увеличивает дозу, т.к. прежняя доза уже не дает желаемого результата. Когда у человека не оказывается очередной дозы, он испытывает так называемую «ломку». Вся жизнь наркомана заключается в добывании себе наркотика. Для его добычи он может пойти на самые крайние действия, даже на убийства!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7154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Наркотики  держатся в организме годами после их употребления</a:t>
            </a:r>
          </a:p>
          <a:p>
            <a:r>
              <a:rPr lang="ru-RU" sz="2800" dirty="0" smtClean="0"/>
              <a:t>Большинство наркотиков откладывается в жирах организма и могут оставаться там годами.</a:t>
            </a:r>
          </a:p>
          <a:p>
            <a:r>
              <a:rPr lang="ru-RU" sz="2800" dirty="0" smtClean="0"/>
              <a:t>Наркотики легко смешиваются с жирами организма. </a:t>
            </a:r>
          </a:p>
          <a:p>
            <a:r>
              <a:rPr lang="ru-RU" sz="2800" smtClean="0"/>
              <a:t>На </a:t>
            </a:r>
            <a:r>
              <a:rPr lang="ru-RU" sz="2800" dirty="0" smtClean="0"/>
              <a:t>картинке можно увидеть, что жиры близко располагаются </a:t>
            </a:r>
            <a:r>
              <a:rPr lang="ru-RU" sz="2800" smtClean="0"/>
              <a:t>к вене, </a:t>
            </a:r>
            <a:r>
              <a:rPr lang="ru-RU" sz="2800" dirty="0" smtClean="0"/>
              <a:t>и когда наркотики проходят по ней, жир притягивает их подобно магниту.</a:t>
            </a:r>
            <a:endParaRPr lang="ru-RU" sz="2800" dirty="0"/>
          </a:p>
        </p:txBody>
      </p:sp>
      <p:pic>
        <p:nvPicPr>
          <p:cNvPr id="6" name="Рисунок 5" descr="10.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643314"/>
            <a:ext cx="8215370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35824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чем опасность  и вред  наркомании?</a:t>
            </a:r>
          </a:p>
          <a:p>
            <a:r>
              <a:rPr lang="ru-RU" sz="2800" dirty="0" smtClean="0"/>
              <a:t>1.Наркоманы – плохие работники.</a:t>
            </a:r>
          </a:p>
          <a:p>
            <a:r>
              <a:rPr lang="ru-RU" sz="2800" dirty="0" smtClean="0"/>
              <a:t>2.Наркоманы думают только лишь о наркотиках и как бы их добыть.</a:t>
            </a:r>
          </a:p>
          <a:p>
            <a:r>
              <a:rPr lang="ru-RU" sz="2800" dirty="0" smtClean="0"/>
              <a:t>3. Из-за наркоманов происходит слишком много аварий на транспорте, в производстве.</a:t>
            </a:r>
          </a:p>
          <a:p>
            <a:r>
              <a:rPr lang="ru-RU" sz="2800" dirty="0" smtClean="0"/>
              <a:t>4. Наркоманы совершают правонарушения, в поисках наркотика или средств на его приобретение </a:t>
            </a:r>
          </a:p>
          <a:p>
            <a:r>
              <a:rPr lang="ru-RU" sz="2800" dirty="0" smtClean="0"/>
              <a:t>( воровство, грабежи и т.д.)</a:t>
            </a:r>
          </a:p>
          <a:p>
            <a:r>
              <a:rPr lang="ru-RU" sz="2800" dirty="0" smtClean="0"/>
              <a:t>5. Они создают невыносимые условия для своей семьи, лишают семью средств к существованию.</a:t>
            </a:r>
          </a:p>
          <a:p>
            <a:r>
              <a:rPr lang="ru-RU" sz="2800" dirty="0" smtClean="0"/>
              <a:t>6. Совершают тяжелое преступление по отношению к своему потомству: у них рождаются больные или умственно отсталые дети.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42852"/>
            <a:ext cx="807249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Что отнимают  у человека наркотики ?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000108"/>
            <a:ext cx="10001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928670"/>
            <a:ext cx="471490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независимость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643050"/>
            <a:ext cx="100013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714488"/>
            <a:ext cx="471490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активность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428868"/>
            <a:ext cx="100013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Р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2357430"/>
            <a:ext cx="471490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работоспособность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286124"/>
            <a:ext cx="100013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3214686"/>
            <a:ext cx="471490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красоту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000504"/>
            <a:ext cx="10001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4000504"/>
            <a:ext cx="471490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обаяние</a:t>
            </a:r>
            <a:endParaRPr lang="ru-RU" sz="4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4643446"/>
            <a:ext cx="100013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</a:t>
            </a:r>
            <a:endParaRPr lang="ru-RU" sz="4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28794" y="4643446"/>
            <a:ext cx="471490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творчество</a:t>
            </a:r>
            <a:endParaRPr lang="ru-RU" sz="4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5357826"/>
            <a:ext cx="10001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28794" y="5357826"/>
            <a:ext cx="471490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интеллект</a:t>
            </a:r>
            <a:endParaRPr lang="ru-RU" sz="4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00034" y="6000768"/>
            <a:ext cx="100013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К</a:t>
            </a:r>
            <a:endParaRPr lang="ru-RU" sz="4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928794" y="6000768"/>
            <a:ext cx="478634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коммуникабельность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7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500438"/>
            <a:ext cx="4143404" cy="3071834"/>
          </a:xfrm>
          <a:prstGeom prst="rect">
            <a:avLst/>
          </a:prstGeom>
        </p:spPr>
      </p:pic>
      <p:pic>
        <p:nvPicPr>
          <p:cNvPr id="6" name="Рисунок 5" descr="images (6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429000"/>
            <a:ext cx="4214842" cy="3143271"/>
          </a:xfrm>
          <a:prstGeom prst="rect">
            <a:avLst/>
          </a:prstGeom>
        </p:spPr>
      </p:pic>
      <p:pic>
        <p:nvPicPr>
          <p:cNvPr id="7" name="Рисунок 6" descr="Без названия (18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14290"/>
            <a:ext cx="4286280" cy="3143272"/>
          </a:xfrm>
          <a:prstGeom prst="rect">
            <a:avLst/>
          </a:prstGeom>
        </p:spPr>
      </p:pic>
      <p:pic>
        <p:nvPicPr>
          <p:cNvPr id="8" name="Рисунок 7" descr="Без названия (19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1" y="214291"/>
            <a:ext cx="4143403" cy="3143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357166"/>
            <a:ext cx="82153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Цвет лица землист. А он не старый…</a:t>
            </a:r>
          </a:p>
          <a:p>
            <a:r>
              <a:rPr lang="ru-RU" sz="3200" dirty="0" smtClean="0"/>
              <a:t>В доме холод, грязь… и тишина</a:t>
            </a:r>
          </a:p>
          <a:p>
            <a:r>
              <a:rPr lang="ru-RU" sz="3200" dirty="0" smtClean="0"/>
              <a:t>Дети в школе умственно отсталых</a:t>
            </a:r>
          </a:p>
          <a:p>
            <a:r>
              <a:rPr lang="ru-RU" sz="3200" dirty="0" smtClean="0"/>
              <a:t>И в психиатрической жена…</a:t>
            </a:r>
          </a:p>
          <a:p>
            <a:r>
              <a:rPr lang="ru-RU" sz="3200" dirty="0" smtClean="0"/>
              <a:t>Слаб и вял он, словно из мочала</a:t>
            </a:r>
          </a:p>
          <a:p>
            <a:r>
              <a:rPr lang="ru-RU" sz="3200" dirty="0" smtClean="0"/>
              <a:t>Сотворен. А он при всем при этом</a:t>
            </a:r>
          </a:p>
          <a:p>
            <a:r>
              <a:rPr lang="ru-RU" sz="3200" dirty="0" smtClean="0"/>
              <a:t>Человеком тоже был сначала, </a:t>
            </a:r>
          </a:p>
          <a:p>
            <a:r>
              <a:rPr lang="ru-RU" sz="3200" dirty="0" smtClean="0"/>
              <a:t>Тенью человека стал потом…</a:t>
            </a:r>
            <a:endParaRPr lang="ru-RU" sz="3200" dirty="0"/>
          </a:p>
        </p:txBody>
      </p:sp>
      <p:pic>
        <p:nvPicPr>
          <p:cNvPr id="6" name="Рисунок 5" descr="54904956-Передозировка-азиатских-мужчин-наркоман-рука,-наркотики-наркотические-шприц-в-действи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3786190"/>
            <a:ext cx="3429024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14291"/>
            <a:ext cx="80724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                   Анкета</a:t>
            </a:r>
          </a:p>
          <a:p>
            <a:r>
              <a:rPr lang="ru-RU" sz="2400" dirty="0" smtClean="0"/>
              <a:t>Что такое наркомания?</a:t>
            </a:r>
          </a:p>
          <a:p>
            <a:pPr marL="342900" indent="-342900"/>
            <a:r>
              <a:rPr lang="ru-RU" sz="2400" dirty="0" smtClean="0"/>
              <a:t>а) болезнь   б) вредная привычка   в) преступление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214282" y="1435054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2.    Почему подростки употребляют наркотики?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857364"/>
            <a:ext cx="864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а) хотят в жизни все попробовать б) быть взрослее в) </a:t>
            </a:r>
            <a:r>
              <a:rPr lang="ru-RU" sz="2400" smtClean="0"/>
              <a:t>боятся прослыть</a:t>
            </a:r>
            <a:r>
              <a:rPr lang="ru-RU" sz="2400" smtClean="0"/>
              <a:t> </a:t>
            </a:r>
            <a:r>
              <a:rPr lang="ru-RU" sz="2400" dirty="0" smtClean="0"/>
              <a:t>«белой вороной» в группе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2643182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Есть ли оправдание у тех, кто принимает наркотики?   </a:t>
            </a:r>
          </a:p>
          <a:p>
            <a:r>
              <a:rPr lang="ru-RU" sz="2400" dirty="0" smtClean="0"/>
              <a:t>а)да      б) нет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357158" y="3501153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 Чай, кофе, пиво – это наркотики?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 rot="10800000" flipV="1">
            <a:off x="571472" y="3874654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а) в какой-то степени- да   б) нет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4214818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 Как ты относишься к наркоманам ?</a:t>
            </a:r>
          </a:p>
          <a:p>
            <a:r>
              <a:rPr lang="ru-RU" sz="2400" dirty="0" smtClean="0"/>
              <a:t>А) ненавидишь б) жалеешь в) равнодушен  г) что-то другое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4929198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6. </a:t>
            </a:r>
            <a:r>
              <a:rPr lang="ru-RU" sz="2400" dirty="0" smtClean="0"/>
              <a:t>Приведите самый сильный аргумент в пользу отказа от наркотико</a:t>
            </a:r>
            <a:r>
              <a:rPr lang="ru-RU" sz="2000" dirty="0" smtClean="0"/>
              <a:t>в</a:t>
            </a:r>
          </a:p>
          <a:p>
            <a:r>
              <a:rPr lang="ru-RU" sz="2000" dirty="0" smtClean="0"/>
              <a:t>а) наркоман  наносит боль и страдания своим близким б) он «роет сам себе могилу» в) никогда не буду употреблять наркотики  - это смерть, это преступление, это безразличие к ближним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428604"/>
            <a:ext cx="778674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Что такое наркотик?</a:t>
            </a:r>
          </a:p>
          <a:p>
            <a:r>
              <a:rPr lang="ru-RU" sz="3200" dirty="0" smtClean="0"/>
              <a:t>Наркотик – греческое слово, «</a:t>
            </a:r>
            <a:r>
              <a:rPr lang="en-US" sz="3200" dirty="0" err="1" smtClean="0"/>
              <a:t>narke</a:t>
            </a:r>
            <a:r>
              <a:rPr lang="ru-RU" sz="3200" dirty="0" smtClean="0"/>
              <a:t>»</a:t>
            </a:r>
            <a:r>
              <a:rPr lang="en-US" sz="3200" dirty="0" smtClean="0"/>
              <a:t> </a:t>
            </a:r>
            <a:r>
              <a:rPr lang="ru-RU" sz="3200" dirty="0" smtClean="0"/>
              <a:t>означает -оцепенение, а «</a:t>
            </a:r>
            <a:r>
              <a:rPr lang="en-US" sz="3200" dirty="0" smtClean="0"/>
              <a:t>mania</a:t>
            </a:r>
            <a:r>
              <a:rPr lang="ru-RU" sz="3200" dirty="0" smtClean="0"/>
              <a:t>» - безумие, сумасшествие.</a:t>
            </a:r>
          </a:p>
          <a:p>
            <a:r>
              <a:rPr lang="ru-RU" sz="3200" dirty="0" smtClean="0"/>
              <a:t>Наркомания – опасное психическое заболевание. </a:t>
            </a:r>
          </a:p>
          <a:p>
            <a:r>
              <a:rPr lang="ru-RU" sz="3200" dirty="0" smtClean="0"/>
              <a:t>Вызвать наркотическое состояние могут разные вещества, которые воздействуют на психику. Среди этих веществ есть и такие, которые используются с целью наркоза при операциях и обезболивании.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1543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</a:t>
            </a:r>
            <a:r>
              <a:rPr lang="ru-RU" sz="4000" dirty="0" smtClean="0"/>
              <a:t>Правда или ложь?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Существуют плохие и хорошие наркотики…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Некоторые наркотики не вредят вашему разуму…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Никто не знает, что заставляет людей принимать наркотики…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 большинству наркотиков не привыкают…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Наркотики держатся в организме один год…</a:t>
            </a:r>
          </a:p>
          <a:p>
            <a:pPr marL="342900" indent="-342900"/>
            <a:r>
              <a:rPr lang="ru-RU" sz="2800" dirty="0" smtClean="0"/>
              <a:t>  </a:t>
            </a:r>
            <a:r>
              <a:rPr lang="ru-RU" sz="4400" dirty="0" smtClean="0"/>
              <a:t>Все эти утверждения не верны!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428604"/>
            <a:ext cx="8715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Большая часть информации, которую получает человек о наркотиках – неправда!</a:t>
            </a:r>
          </a:p>
          <a:p>
            <a:r>
              <a:rPr lang="ru-RU" sz="3600" dirty="0" smtClean="0"/>
              <a:t>Они поступают от продавцов наркотиков </a:t>
            </a:r>
          </a:p>
          <a:p>
            <a:r>
              <a:rPr lang="ru-RU" sz="3600" dirty="0" smtClean="0"/>
              <a:t>или людей, которые сами </a:t>
            </a:r>
            <a:r>
              <a:rPr lang="ru-RU" sz="3600" smtClean="0"/>
              <a:t>их принимают.</a:t>
            </a:r>
            <a:endParaRPr lang="ru-RU" sz="3600" dirty="0"/>
          </a:p>
        </p:txBody>
      </p:sp>
      <p:pic>
        <p:nvPicPr>
          <p:cNvPr id="3" name="Рисунок 2" descr="Без названия (1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928934"/>
            <a:ext cx="3929090" cy="3571900"/>
          </a:xfrm>
          <a:prstGeom prst="rect">
            <a:avLst/>
          </a:prstGeom>
        </p:spPr>
      </p:pic>
      <p:pic>
        <p:nvPicPr>
          <p:cNvPr id="6" name="Рисунок 5" descr="42554327-наркомания-на-старом-деревянном-фоне.-Белый-таблетки,-шприцы-и-героин.-Тонированное-изображение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928934"/>
            <a:ext cx="3643338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357166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Любой наркотик  - яд!</a:t>
            </a:r>
            <a:endParaRPr lang="ru-RU" sz="4000" dirty="0"/>
          </a:p>
        </p:txBody>
      </p:sp>
      <p:pic>
        <p:nvPicPr>
          <p:cNvPr id="5" name="Рисунок 4" descr="1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142984"/>
            <a:ext cx="6500858" cy="3357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786322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Это правда о любом наркотике.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0800000" flipV="1">
            <a:off x="428595" y="250009"/>
            <a:ext cx="8488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Все наркотики воздействуют на разум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785794"/>
            <a:ext cx="864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Наркотики  повреждают нервную систему и головной мозг. Снижаются интеллектуальные способности человека, наркоман постепенно глупеет, превращается в </a:t>
            </a:r>
            <a:r>
              <a:rPr lang="ru-RU" sz="3200" dirty="0" err="1" smtClean="0"/>
              <a:t>полуидиота</a:t>
            </a:r>
            <a:r>
              <a:rPr lang="ru-RU" sz="3200" dirty="0" smtClean="0"/>
              <a:t>. В головном мозге наркотик вызывает те же изменения, что у шизофреника.</a:t>
            </a:r>
            <a:endParaRPr lang="ru-RU" sz="3200" dirty="0"/>
          </a:p>
        </p:txBody>
      </p:sp>
      <p:pic>
        <p:nvPicPr>
          <p:cNvPr id="9" name="Рисунок 8" descr="Без названия (1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4143380"/>
            <a:ext cx="3262328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357166"/>
            <a:ext cx="871543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Почему люди начинают принимать наркотики?</a:t>
            </a:r>
          </a:p>
          <a:p>
            <a:r>
              <a:rPr lang="ru-RU" sz="3200" dirty="0" smtClean="0"/>
              <a:t>Они испытывают: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Недостаток любви и внимания в семье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Желание поэкспериментировать над своим сознанием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Давление со стороны знакомых 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Любопытство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Отсутствие способности предвидеть последствия своих поступков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Бунтарство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Неуверенность в себе</a:t>
            </a:r>
          </a:p>
          <a:p>
            <a:pPr marL="514350" indent="-514350">
              <a:buAutoNum type="arabicPeriod"/>
            </a:pPr>
            <a:r>
              <a:rPr lang="ru-RU" sz="3200" dirty="0" err="1" smtClean="0"/>
              <a:t>Внутриличностные</a:t>
            </a:r>
            <a:r>
              <a:rPr lang="ru-RU" sz="3200" dirty="0" smtClean="0"/>
              <a:t> конфликты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Стремление к популярности</a:t>
            </a:r>
            <a:endParaRPr lang="ru-RU" sz="3200" dirty="0"/>
          </a:p>
        </p:txBody>
      </p:sp>
      <p:pic>
        <p:nvPicPr>
          <p:cNvPr id="5" name="Рисунок 4" descr="43906372-Подавленный-наркоман-наркотиков-среди-женщин,-проведение-таблетки-на-столе,-снятый-в-домашних-услов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6500826" y="4429132"/>
            <a:ext cx="2428892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428</TotalTime>
  <Words>706</Words>
  <Application>Microsoft Office PowerPoint</Application>
  <PresentationFormat>Экран (4:3)</PresentationFormat>
  <Paragraphs>85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Рамиля</dc:creator>
  <cp:lastModifiedBy>Рамиля</cp:lastModifiedBy>
  <cp:revision>56</cp:revision>
  <dcterms:created xsi:type="dcterms:W3CDTF">2017-02-27T11:49:57Z</dcterms:created>
  <dcterms:modified xsi:type="dcterms:W3CDTF">2017-03-03T15:44:54Z</dcterms:modified>
</cp:coreProperties>
</file>