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65" r:id="rId3"/>
    <p:sldId id="263" r:id="rId4"/>
    <p:sldId id="266" r:id="rId5"/>
    <p:sldId id="264" r:id="rId6"/>
    <p:sldId id="295" r:id="rId7"/>
    <p:sldId id="267" r:id="rId8"/>
    <p:sldId id="269" r:id="rId9"/>
    <p:sldId id="272" r:id="rId10"/>
    <p:sldId id="270" r:id="rId11"/>
    <p:sldId id="268" r:id="rId12"/>
    <p:sldId id="271" r:id="rId13"/>
    <p:sldId id="273" r:id="rId14"/>
    <p:sldId id="274" r:id="rId15"/>
    <p:sldId id="275" r:id="rId16"/>
    <p:sldId id="283" r:id="rId17"/>
    <p:sldId id="279" r:id="rId18"/>
    <p:sldId id="282" r:id="rId19"/>
    <p:sldId id="286" r:id="rId20"/>
    <p:sldId id="284" r:id="rId21"/>
    <p:sldId id="289" r:id="rId22"/>
    <p:sldId id="290" r:id="rId23"/>
    <p:sldId id="288" r:id="rId24"/>
    <p:sldId id="296" r:id="rId25"/>
    <p:sldId id="281" r:id="rId26"/>
    <p:sldId id="298" r:id="rId27"/>
    <p:sldId id="285" r:id="rId28"/>
    <p:sldId id="287" r:id="rId29"/>
    <p:sldId id="291" r:id="rId30"/>
    <p:sldId id="299"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F18AD1-8955-4216-B5F8-7D37C303CD33}" type="datetimeFigureOut">
              <a:rPr lang="ru-RU" smtClean="0"/>
              <a:t>14.01.2021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5AB9B6-0DD4-4E07-A1C1-590AA53823BE}" type="slidenum">
              <a:rPr lang="ru-RU" smtClean="0"/>
              <a:t>‹#›</a:t>
            </a:fld>
            <a:endParaRPr lang="ru-RU"/>
          </a:p>
        </p:txBody>
      </p:sp>
    </p:spTree>
    <p:extLst>
      <p:ext uri="{BB962C8B-B14F-4D97-AF65-F5344CB8AC3E}">
        <p14:creationId xmlns:p14="http://schemas.microsoft.com/office/powerpoint/2010/main" val="4237597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8B38A4E-3171-45B5-8BE9-A7DE12387CD8}" type="datetime1">
              <a:rPr lang="ru-RU" smtClean="0"/>
              <a:t>14.01.2021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2410653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E111A73-48EA-4E21-866D-F552E469F7DE}" type="datetime1">
              <a:rPr lang="ru-RU" smtClean="0"/>
              <a:t>14.01.2021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3731484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EA7633D-2EA2-4BF3-A697-DA4B40514533}" type="datetime1">
              <a:rPr lang="ru-RU" smtClean="0"/>
              <a:t>14.01.2021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384514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4318B0-908D-46C5-BD39-00B1980685C7}" type="datetime1">
              <a:rPr lang="ru-RU" smtClean="0"/>
              <a:t>14.01.2021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2652500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A04D74D-B0EC-42C8-9761-E59CF795F136}" type="datetime1">
              <a:rPr lang="ru-RU" smtClean="0"/>
              <a:t>14.01.2021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4276518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F4469C1-6847-4535-B85C-43B9CE512EB7}" type="datetime1">
              <a:rPr lang="ru-RU" smtClean="0"/>
              <a:t>14.01.2021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2095557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8FA61B6-DB90-48E9-A34C-C2531AC2759D}" type="datetime1">
              <a:rPr lang="ru-RU" smtClean="0"/>
              <a:t>14.01.2021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1335032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0A19182-E65E-4122-867A-F33D71B678B9}" type="datetime1">
              <a:rPr lang="ru-RU" smtClean="0"/>
              <a:t>14.01.2021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192376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16AF58B-26D0-41EB-A562-1FE65D420CA6}" type="datetime1">
              <a:rPr lang="ru-RU" smtClean="0"/>
              <a:t>14.01.2021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233574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E07BC6D-8F49-461D-9B96-29286761646F}" type="datetime1">
              <a:rPr lang="ru-RU" smtClean="0"/>
              <a:t>14.01.2021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1736901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147D5A-4EB4-4A72-B3A0-B13FFF00989E}" type="datetime1">
              <a:rPr lang="ru-RU" smtClean="0"/>
              <a:t>14.01.2021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72A827-B725-4390-A8CD-8E2BBA5A4275}" type="slidenum">
              <a:rPr lang="ru-RU" smtClean="0"/>
              <a:t>‹#›</a:t>
            </a:fld>
            <a:endParaRPr lang="ru-RU"/>
          </a:p>
        </p:txBody>
      </p:sp>
    </p:spTree>
    <p:extLst>
      <p:ext uri="{BB962C8B-B14F-4D97-AF65-F5344CB8AC3E}">
        <p14:creationId xmlns:p14="http://schemas.microsoft.com/office/powerpoint/2010/main" val="3514871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37363-847B-45EB-BA42-84CDECE35068}" type="datetime1">
              <a:rPr lang="ru-RU" smtClean="0"/>
              <a:t>14.01.2021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72A827-B725-4390-A8CD-8E2BBA5A4275}" type="slidenum">
              <a:rPr lang="ru-RU" smtClean="0"/>
              <a:t>‹#›</a:t>
            </a:fld>
            <a:endParaRPr lang="ru-RU"/>
          </a:p>
        </p:txBody>
      </p:sp>
    </p:spTree>
    <p:extLst>
      <p:ext uri="{BB962C8B-B14F-4D97-AF65-F5344CB8AC3E}">
        <p14:creationId xmlns:p14="http://schemas.microsoft.com/office/powerpoint/2010/main" val="958784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764704"/>
            <a:ext cx="7253561" cy="490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Номер слайда 5"/>
          <p:cNvSpPr>
            <a:spLocks noGrp="1"/>
          </p:cNvSpPr>
          <p:nvPr>
            <p:ph type="sldNum" sz="quarter" idx="12"/>
          </p:nvPr>
        </p:nvSpPr>
        <p:spPr/>
        <p:txBody>
          <a:bodyPr/>
          <a:lstStyle/>
          <a:p>
            <a:fld id="{DE72A827-B725-4390-A8CD-8E2BBA5A4275}" type="slidenum">
              <a:rPr lang="ru-RU" smtClean="0"/>
              <a:t>1</a:t>
            </a:fld>
            <a:endParaRPr lang="ru-RU"/>
          </a:p>
        </p:txBody>
      </p:sp>
    </p:spTree>
    <p:extLst>
      <p:ext uri="{BB962C8B-B14F-4D97-AF65-F5344CB8AC3E}">
        <p14:creationId xmlns:p14="http://schemas.microsoft.com/office/powerpoint/2010/main" val="32478385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20" y="620688"/>
            <a:ext cx="9070131" cy="48242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Номер слайда 3"/>
          <p:cNvSpPr>
            <a:spLocks noGrp="1"/>
          </p:cNvSpPr>
          <p:nvPr>
            <p:ph type="sldNum" sz="quarter" idx="12"/>
          </p:nvPr>
        </p:nvSpPr>
        <p:spPr/>
        <p:txBody>
          <a:bodyPr/>
          <a:lstStyle/>
          <a:p>
            <a:fld id="{DE72A827-B725-4390-A8CD-8E2BBA5A4275}" type="slidenum">
              <a:rPr lang="ru-RU" smtClean="0"/>
              <a:t>10</a:t>
            </a:fld>
            <a:endParaRPr lang="ru-RU"/>
          </a:p>
        </p:txBody>
      </p:sp>
    </p:spTree>
    <p:extLst>
      <p:ext uri="{BB962C8B-B14F-4D97-AF65-F5344CB8AC3E}">
        <p14:creationId xmlns:p14="http://schemas.microsoft.com/office/powerpoint/2010/main" val="14643427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t>Обучающихся с :</a:t>
            </a:r>
            <a:endParaRPr lang="ru-RU" dirty="0"/>
          </a:p>
        </p:txBody>
      </p:sp>
      <p:sp>
        <p:nvSpPr>
          <p:cNvPr id="3" name="Объект 2"/>
          <p:cNvSpPr>
            <a:spLocks noGrp="1"/>
          </p:cNvSpPr>
          <p:nvPr>
            <p:ph idx="1"/>
          </p:nvPr>
        </p:nvSpPr>
        <p:spPr/>
        <p:txBody>
          <a:bodyPr>
            <a:normAutofit lnSpcReduction="10000"/>
          </a:bodyPr>
          <a:lstStyle/>
          <a:p>
            <a:endParaRPr lang="ru-RU" dirty="0" smtClean="0"/>
          </a:p>
          <a:p>
            <a:pPr marL="0" indent="0">
              <a:buNone/>
            </a:pPr>
            <a:endParaRPr lang="ru-RU" dirty="0" smtClean="0"/>
          </a:p>
          <a:p>
            <a:pPr marL="0" indent="0">
              <a:buNone/>
            </a:pPr>
            <a:r>
              <a:rPr lang="ru-RU" dirty="0" smtClean="0"/>
              <a:t>-Высоким уровнем здоровья  -20%, </a:t>
            </a:r>
          </a:p>
          <a:p>
            <a:pPr marL="0" indent="0">
              <a:buNone/>
            </a:pPr>
            <a:r>
              <a:rPr lang="ru-RU" dirty="0" smtClean="0"/>
              <a:t>-средний  уровнем здоровья -40%</a:t>
            </a:r>
          </a:p>
          <a:p>
            <a:pPr marL="0" indent="0">
              <a:buNone/>
            </a:pPr>
            <a:r>
              <a:rPr lang="ru-RU" dirty="0" smtClean="0"/>
              <a:t>-низкий уровень здоровья- 25%,  </a:t>
            </a:r>
          </a:p>
          <a:p>
            <a:pPr marL="0" indent="0">
              <a:buNone/>
            </a:pPr>
            <a:r>
              <a:rPr lang="ru-RU" dirty="0" smtClean="0"/>
              <a:t>-лишний вес -25%</a:t>
            </a:r>
          </a:p>
          <a:p>
            <a:pPr marL="0" indent="0">
              <a:buNone/>
            </a:pPr>
            <a:r>
              <a:rPr lang="ru-RU" dirty="0" smtClean="0"/>
              <a:t>- проблемы с  пищеварительной системой- 30% . </a:t>
            </a:r>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90744"/>
            <a:ext cx="307657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2"/>
          </p:nvPr>
        </p:nvSpPr>
        <p:spPr/>
        <p:txBody>
          <a:bodyPr/>
          <a:lstStyle/>
          <a:p>
            <a:fld id="{DE72A827-B725-4390-A8CD-8E2BBA5A4275}" type="slidenum">
              <a:rPr lang="ru-RU" smtClean="0"/>
              <a:t>11</a:t>
            </a:fld>
            <a:endParaRPr lang="ru-RU"/>
          </a:p>
        </p:txBody>
      </p:sp>
    </p:spTree>
    <p:extLst>
      <p:ext uri="{BB962C8B-B14F-4D97-AF65-F5344CB8AC3E}">
        <p14:creationId xmlns:p14="http://schemas.microsoft.com/office/powerpoint/2010/main" val="40237057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579106190"/>
              </p:ext>
            </p:extLst>
          </p:nvPr>
        </p:nvGraphicFramePr>
        <p:xfrm>
          <a:off x="22239" y="332656"/>
          <a:ext cx="8496943" cy="4556760"/>
        </p:xfrm>
        <a:graphic>
          <a:graphicData uri="http://schemas.openxmlformats.org/drawingml/2006/table">
            <a:tbl>
              <a:tblPr firstRow="1" firstCol="1" bandRow="1"/>
              <a:tblGrid>
                <a:gridCol w="3607193"/>
                <a:gridCol w="2484955"/>
                <a:gridCol w="2404795"/>
              </a:tblGrid>
              <a:tr h="0">
                <a:tc>
                  <a:txBody>
                    <a:bodyPr/>
                    <a:lstStyle/>
                    <a:p>
                      <a:pPr algn="just">
                        <a:lnSpc>
                          <a:spcPct val="115000"/>
                        </a:lnSpc>
                        <a:spcAft>
                          <a:spcPts val="0"/>
                        </a:spcAft>
                      </a:pPr>
                      <a:r>
                        <a:rPr lang="ru-RU" sz="2800" dirty="0">
                          <a:effectLst/>
                          <a:latin typeface="Times New Roman"/>
                          <a:ea typeface="Times New Roman"/>
                          <a:cs typeface="Times New Roman"/>
                        </a:rPr>
                        <a:t>Вопрос</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Правильно  %</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smtClean="0">
                          <a:effectLst/>
                          <a:latin typeface="Times New Roman"/>
                          <a:ea typeface="Times New Roman"/>
                          <a:cs typeface="Times New Roman"/>
                        </a:rPr>
                        <a:t>Неправильно</a:t>
                      </a:r>
                      <a:r>
                        <a:rPr lang="ru-RU" sz="2800" dirty="0">
                          <a:effectLst/>
                          <a:latin typeface="Times New Roman"/>
                          <a:ea typeface="Times New Roman"/>
                          <a:cs typeface="Times New Roman"/>
                        </a:rPr>
                        <a:t>%</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ru-RU" sz="1800" dirty="0" smtClean="0">
                          <a:effectLst/>
                          <a:latin typeface="Times New Roman"/>
                          <a:ea typeface="Times New Roman"/>
                          <a:cs typeface="Times New Roman"/>
                        </a:rPr>
                        <a:t>1</a:t>
                      </a:r>
                      <a:r>
                        <a:rPr lang="ru-RU" sz="2000" dirty="0" smtClean="0">
                          <a:effectLst/>
                          <a:latin typeface="Times New Roman"/>
                          <a:ea typeface="Times New Roman"/>
                          <a:cs typeface="Times New Roman"/>
                        </a:rPr>
                        <a:t>Что означает слово "рациональный" в переводе с латинского языка?</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40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60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ru-RU" sz="1800" dirty="0" smtClean="0">
                          <a:effectLst/>
                          <a:latin typeface="Times New Roman"/>
                          <a:ea typeface="Times New Roman"/>
                          <a:cs typeface="Times New Roman"/>
                        </a:rPr>
                        <a:t>2.Какие люди чаще бывают полными?</a:t>
                      </a:r>
                      <a:endParaRPr lang="ru-RU" sz="1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70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30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ru-RU" sz="2000" dirty="0" smtClean="0">
                          <a:effectLst/>
                          <a:latin typeface="Times New Roman"/>
                          <a:ea typeface="Times New Roman"/>
                          <a:cs typeface="Times New Roman"/>
                        </a:rPr>
                        <a:t>3.Основным строительным материалом для клеток являются</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40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60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ru-RU" sz="2000" dirty="0" smtClean="0">
                          <a:effectLst/>
                          <a:latin typeface="Times New Roman"/>
                          <a:ea typeface="Times New Roman"/>
                          <a:cs typeface="Times New Roman"/>
                        </a:rPr>
                        <a:t>4.</a:t>
                      </a:r>
                      <a:r>
                        <a:rPr lang="ru-RU" sz="2800" dirty="0" smtClean="0">
                          <a:effectLst/>
                          <a:latin typeface="Times New Roman"/>
                          <a:ea typeface="Times New Roman"/>
                          <a:cs typeface="Times New Roman"/>
                        </a:rPr>
                        <a:t> </a:t>
                      </a:r>
                      <a:r>
                        <a:rPr lang="ru-RU" sz="2000" dirty="0" smtClean="0">
                          <a:effectLst/>
                          <a:latin typeface="Times New Roman"/>
                          <a:ea typeface="Times New Roman"/>
                          <a:cs typeface="Times New Roman"/>
                        </a:rPr>
                        <a:t>На каких правилах основано здоровое питание человека?</a:t>
                      </a:r>
                      <a:endParaRPr lang="ru-RU" sz="20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40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2800" dirty="0">
                          <a:effectLst/>
                          <a:latin typeface="Times New Roman"/>
                          <a:ea typeface="Times New Roman"/>
                          <a:cs typeface="Times New Roman"/>
                        </a:rPr>
                        <a:t> </a:t>
                      </a:r>
                      <a:r>
                        <a:rPr lang="ru-RU" sz="2800" dirty="0" smtClean="0">
                          <a:effectLst/>
                          <a:latin typeface="Times New Roman"/>
                          <a:ea typeface="Times New Roman"/>
                          <a:cs typeface="Times New Roman"/>
                        </a:rPr>
                        <a:t>60</a:t>
                      </a:r>
                      <a:endParaRPr lang="ru-RU" sz="28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263650" y="3249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0" y="5229200"/>
            <a:ext cx="8388424" cy="830997"/>
          </a:xfrm>
          <a:prstGeom prst="rect">
            <a:avLst/>
          </a:prstGeom>
        </p:spPr>
        <p:txBody>
          <a:bodyPr wrap="square">
            <a:spAutoFit/>
          </a:bodyPr>
          <a:lstStyle/>
          <a:p>
            <a:r>
              <a:rPr lang="ru-RU" sz="2400" dirty="0" smtClean="0"/>
              <a:t>Вывод:  только 40 </a:t>
            </a:r>
            <a:r>
              <a:rPr lang="ru-RU" sz="2400" dirty="0"/>
              <a:t>% обучающихся  имеют правильное представление о  здоровом питании. </a:t>
            </a:r>
          </a:p>
        </p:txBody>
      </p:sp>
      <p:sp>
        <p:nvSpPr>
          <p:cNvPr id="7" name="Номер слайда 6"/>
          <p:cNvSpPr>
            <a:spLocks noGrp="1"/>
          </p:cNvSpPr>
          <p:nvPr>
            <p:ph type="sldNum" sz="quarter" idx="12"/>
          </p:nvPr>
        </p:nvSpPr>
        <p:spPr/>
        <p:txBody>
          <a:bodyPr/>
          <a:lstStyle/>
          <a:p>
            <a:fld id="{DE72A827-B725-4390-A8CD-8E2BBA5A4275}" type="slidenum">
              <a:rPr lang="ru-RU" smtClean="0"/>
              <a:t>12</a:t>
            </a:fld>
            <a:endParaRPr lang="ru-RU"/>
          </a:p>
        </p:txBody>
      </p:sp>
    </p:spTree>
    <p:extLst>
      <p:ext uri="{BB962C8B-B14F-4D97-AF65-F5344CB8AC3E}">
        <p14:creationId xmlns:p14="http://schemas.microsoft.com/office/powerpoint/2010/main" val="38502498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a:t>8</a:t>
            </a:r>
            <a:r>
              <a:rPr lang="ru-RU" dirty="0" smtClean="0"/>
              <a:t>0%-погрешности в питании</a:t>
            </a:r>
            <a:endParaRPr lang="ru-RU" dirty="0"/>
          </a:p>
        </p:txBody>
      </p:sp>
      <p:sp>
        <p:nvSpPr>
          <p:cNvPr id="3" name="Объект 2"/>
          <p:cNvSpPr>
            <a:spLocks noGrp="1"/>
          </p:cNvSpPr>
          <p:nvPr>
            <p:ph idx="1"/>
          </p:nvPr>
        </p:nvSpPr>
        <p:spPr/>
        <p:txBody>
          <a:bodyPr>
            <a:normAutofit fontScale="92500" lnSpcReduction="10000"/>
          </a:bodyPr>
          <a:lstStyle/>
          <a:p>
            <a:r>
              <a:rPr lang="ru-RU" dirty="0" smtClean="0"/>
              <a:t>1.	Завтракают многие, но бутербродами.</a:t>
            </a:r>
          </a:p>
          <a:p>
            <a:r>
              <a:rPr lang="ru-RU" dirty="0" smtClean="0"/>
              <a:t>2.	Мясное блюдо – это колбаса.</a:t>
            </a:r>
          </a:p>
          <a:p>
            <a:r>
              <a:rPr lang="ru-RU" dirty="0" smtClean="0"/>
              <a:t>3.	Перекусы в виде  -сладости  с чаем.</a:t>
            </a:r>
          </a:p>
          <a:p>
            <a:r>
              <a:rPr lang="ru-RU" dirty="0" smtClean="0"/>
              <a:t>4.	Кашам  и  первому блюду предпочитают  рожки.</a:t>
            </a:r>
          </a:p>
          <a:p>
            <a:r>
              <a:rPr lang="ru-RU" dirty="0" smtClean="0"/>
              <a:t>5.	Питаются  4 раза в день, но на вторую половину дня приходится большая часть нормы.</a:t>
            </a:r>
          </a:p>
          <a:p>
            <a:r>
              <a:rPr lang="ru-RU" dirty="0" smtClean="0"/>
              <a:t>6.	 Калорийность  блюд не известна</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13</a:t>
            </a:fld>
            <a:endParaRPr lang="ru-RU"/>
          </a:p>
        </p:txBody>
      </p:sp>
    </p:spTree>
    <p:extLst>
      <p:ext uri="{BB962C8B-B14F-4D97-AF65-F5344CB8AC3E}">
        <p14:creationId xmlns:p14="http://schemas.microsoft.com/office/powerpoint/2010/main" val="35580085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Примерное меню школьника</a:t>
            </a:r>
            <a:endParaRPr lang="ru-RU" dirty="0"/>
          </a:p>
        </p:txBody>
      </p:sp>
      <p:sp>
        <p:nvSpPr>
          <p:cNvPr id="3" name="Объект 2"/>
          <p:cNvSpPr>
            <a:spLocks noGrp="1"/>
          </p:cNvSpPr>
          <p:nvPr>
            <p:ph idx="1"/>
          </p:nvPr>
        </p:nvSpPr>
        <p:spPr/>
        <p:txBody>
          <a:bodyPr>
            <a:normAutofit fontScale="85000" lnSpcReduction="10000"/>
          </a:bodyPr>
          <a:lstStyle/>
          <a:p>
            <a:r>
              <a:rPr lang="ru-RU" dirty="0"/>
              <a:t>Завтрак: чай, кофе. хлеб с маслом и сыром, колбаса,  фрукт, Каша с маслом</a:t>
            </a:r>
          </a:p>
          <a:p>
            <a:r>
              <a:rPr lang="ru-RU" dirty="0"/>
              <a:t>Обед: салат из свежих овощей, консервированный салат, супы с мясными фрикадельками, курица с гарниром, хлеб, компот. ( меню школьной столовой)</a:t>
            </a:r>
          </a:p>
          <a:p>
            <a:r>
              <a:rPr lang="ru-RU" dirty="0"/>
              <a:t>Полдник: Котлета с картофельным пюре, хлеб, печенье, компот.</a:t>
            </a:r>
          </a:p>
          <a:p>
            <a:r>
              <a:rPr lang="ru-RU" dirty="0"/>
              <a:t>Ужин:  Картофель, макароны, Овощное рагу, яйцо, молоко, кефир, хлеб, свежие фрукты.</a:t>
            </a:r>
          </a:p>
          <a:p>
            <a:r>
              <a:rPr lang="ru-RU" u="sng" dirty="0"/>
              <a:t>Перекусы.  Шоколад, Конфеты, печенье, чипсы, сухарики, газировка, бутерброды.</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14</a:t>
            </a:fld>
            <a:endParaRPr lang="ru-RU"/>
          </a:p>
        </p:txBody>
      </p:sp>
    </p:spTree>
    <p:extLst>
      <p:ext uri="{BB962C8B-B14F-4D97-AF65-F5344CB8AC3E}">
        <p14:creationId xmlns:p14="http://schemas.microsoft.com/office/powerpoint/2010/main" val="2552839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Вывод</a:t>
            </a:r>
            <a:endParaRPr lang="ru-RU" dirty="0"/>
          </a:p>
        </p:txBody>
      </p:sp>
      <p:sp>
        <p:nvSpPr>
          <p:cNvPr id="3" name="Объект 2"/>
          <p:cNvSpPr>
            <a:spLocks noGrp="1"/>
          </p:cNvSpPr>
          <p:nvPr>
            <p:ph idx="1"/>
          </p:nvPr>
        </p:nvSpPr>
        <p:spPr/>
        <p:txBody>
          <a:bodyPr>
            <a:normAutofit lnSpcReduction="10000"/>
          </a:bodyPr>
          <a:lstStyle/>
          <a:p>
            <a:r>
              <a:rPr lang="ru-RU" dirty="0" smtClean="0"/>
              <a:t>1.Не у всех школьников  режим и рацион питания правильный. </a:t>
            </a:r>
          </a:p>
          <a:p>
            <a:r>
              <a:rPr lang="ru-RU" dirty="0" smtClean="0"/>
              <a:t>2. Многие школьники до конца ещё не понимают, как правильно питаться, т.е. организовать свой здоровый режим питания и употреблять необходимые для растущего организма продукты. </a:t>
            </a:r>
          </a:p>
          <a:p>
            <a:r>
              <a:rPr lang="ru-RU" dirty="0" smtClean="0"/>
              <a:t>3.  Поэтому  необходимо дать полезные советы и исправить ошибки в питании.</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15</a:t>
            </a:fld>
            <a:endParaRPr lang="ru-RU"/>
          </a:p>
        </p:txBody>
      </p:sp>
    </p:spTree>
    <p:extLst>
      <p:ext uri="{BB962C8B-B14F-4D97-AF65-F5344CB8AC3E}">
        <p14:creationId xmlns:p14="http://schemas.microsoft.com/office/powerpoint/2010/main" val="33364291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57200" y="908720"/>
            <a:ext cx="8229600" cy="5217443"/>
          </a:xfrm>
        </p:spPr>
        <p:txBody>
          <a:bodyPr>
            <a:normAutofit fontScale="85000" lnSpcReduction="20000"/>
          </a:bodyPr>
          <a:lstStyle/>
          <a:p>
            <a:r>
              <a:rPr lang="ru-RU" b="1" dirty="0"/>
              <a:t>Остановка </a:t>
            </a:r>
            <a:r>
              <a:rPr lang="ru-RU" b="1" dirty="0"/>
              <a:t>1</a:t>
            </a:r>
            <a:endParaRPr lang="ru-RU" b="1" dirty="0" smtClean="0"/>
          </a:p>
          <a:p>
            <a:r>
              <a:rPr lang="ru-RU" dirty="0" smtClean="0"/>
              <a:t>Норма питания.(рацион)это……………</a:t>
            </a:r>
          </a:p>
          <a:p>
            <a:r>
              <a:rPr lang="ru-RU" dirty="0" smtClean="0"/>
              <a:t>…………………………………………………………………………………………</a:t>
            </a:r>
          </a:p>
          <a:p>
            <a:endParaRPr lang="ru-RU" dirty="0" smtClean="0"/>
          </a:p>
          <a:p>
            <a:endParaRPr lang="ru-RU" dirty="0" smtClean="0"/>
          </a:p>
          <a:p>
            <a:endParaRPr lang="ru-RU" dirty="0"/>
          </a:p>
          <a:p>
            <a:r>
              <a:rPr lang="ru-RU" dirty="0" smtClean="0">
                <a:hlinkClick r:id="rId2" action="ppaction://hlinksldjump"/>
              </a:rPr>
              <a:t>Рацион зависит от </a:t>
            </a:r>
            <a:endParaRPr lang="ru-RU" dirty="0" smtClean="0"/>
          </a:p>
          <a:p>
            <a:r>
              <a:rPr lang="ru-RU" dirty="0" smtClean="0"/>
              <a:t>1. Возраст  </a:t>
            </a:r>
          </a:p>
          <a:p>
            <a:r>
              <a:rPr lang="ru-RU" dirty="0" smtClean="0"/>
              <a:t>2.Пол </a:t>
            </a:r>
          </a:p>
          <a:p>
            <a:r>
              <a:rPr lang="ru-RU" dirty="0" smtClean="0"/>
              <a:t>3. Вид  деятельности </a:t>
            </a:r>
          </a:p>
          <a:p>
            <a:r>
              <a:rPr lang="ru-RU" dirty="0" smtClean="0"/>
              <a:t> </a:t>
            </a:r>
          </a:p>
          <a:p>
            <a:endParaRPr lang="ru-RU" dirty="0"/>
          </a:p>
        </p:txBody>
      </p:sp>
      <p:sp>
        <p:nvSpPr>
          <p:cNvPr id="4" name="Прямоугольник 3"/>
          <p:cNvSpPr/>
          <p:nvPr/>
        </p:nvSpPr>
        <p:spPr>
          <a:xfrm>
            <a:off x="553941" y="1844824"/>
            <a:ext cx="7992888" cy="144016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lumMod val="95000"/>
                    <a:lumOff val="5000"/>
                  </a:schemeClr>
                </a:solidFill>
              </a:rPr>
              <a:t>величины потребления пищевых веществ у различных групп населения</a:t>
            </a:r>
            <a:r>
              <a:rPr lang="ru-RU" sz="2800" b="1" dirty="0" smtClean="0"/>
              <a:t>. </a:t>
            </a:r>
            <a:endParaRPr lang="ru-RU" sz="2800" b="1" dirty="0"/>
          </a:p>
        </p:txBody>
      </p:sp>
      <p:sp>
        <p:nvSpPr>
          <p:cNvPr id="5" name="Номер слайда 4"/>
          <p:cNvSpPr>
            <a:spLocks noGrp="1"/>
          </p:cNvSpPr>
          <p:nvPr>
            <p:ph type="sldNum" sz="quarter" idx="12"/>
          </p:nvPr>
        </p:nvSpPr>
        <p:spPr/>
        <p:txBody>
          <a:bodyPr/>
          <a:lstStyle/>
          <a:p>
            <a:fld id="{DE72A827-B725-4390-A8CD-8E2BBA5A4275}" type="slidenum">
              <a:rPr lang="ru-RU" smtClean="0"/>
              <a:t>16</a:t>
            </a:fld>
            <a:endParaRPr lang="ru-RU"/>
          </a:p>
        </p:txBody>
      </p:sp>
    </p:spTree>
    <p:extLst>
      <p:ext uri="{BB962C8B-B14F-4D97-AF65-F5344CB8AC3E}">
        <p14:creationId xmlns:p14="http://schemas.microsoft.com/office/powerpoint/2010/main" val="263737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hlinkClick r:id="rId2" action="ppaction://hlinksldjump"/>
              </a:rPr>
              <a:t>Таблица 1, </a:t>
            </a:r>
            <a:r>
              <a:rPr lang="ru-RU" dirty="0" smtClean="0">
                <a:hlinkClick r:id="rId2" action="ppaction://hlinksldjump"/>
              </a:rPr>
              <a:t>2</a:t>
            </a:r>
            <a:endParaRPr lang="ru-RU" dirty="0"/>
          </a:p>
        </p:txBody>
      </p:sp>
      <p:graphicFrame>
        <p:nvGraphicFramePr>
          <p:cNvPr id="7" name="Объект 6"/>
          <p:cNvGraphicFramePr>
            <a:graphicFrameLocks noGrp="1"/>
          </p:cNvGraphicFramePr>
          <p:nvPr>
            <p:ph sz="half" idx="1"/>
            <p:extLst>
              <p:ext uri="{D42A27DB-BD31-4B8C-83A1-F6EECF244321}">
                <p14:modId xmlns:p14="http://schemas.microsoft.com/office/powerpoint/2010/main" val="1486032230"/>
              </p:ext>
            </p:extLst>
          </p:nvPr>
        </p:nvGraphicFramePr>
        <p:xfrm>
          <a:off x="395536" y="1844824"/>
          <a:ext cx="3953510" cy="4511802"/>
        </p:xfrm>
        <a:graphic>
          <a:graphicData uri="http://schemas.openxmlformats.org/drawingml/2006/table">
            <a:tbl>
              <a:tblPr firstRow="1" firstCol="1" bandRow="1">
                <a:tableStyleId>{5C22544A-7EE6-4342-B048-85BDC9FD1C3A}</a:tableStyleId>
              </a:tblPr>
              <a:tblGrid>
                <a:gridCol w="1976755"/>
                <a:gridCol w="1976755"/>
              </a:tblGrid>
              <a:tr h="355600">
                <a:tc>
                  <a:txBody>
                    <a:bodyPr/>
                    <a:lstStyle/>
                    <a:p>
                      <a:pPr>
                        <a:lnSpc>
                          <a:spcPct val="115000"/>
                        </a:lnSpc>
                        <a:spcAft>
                          <a:spcPts val="0"/>
                        </a:spcAft>
                      </a:pPr>
                      <a:r>
                        <a:rPr lang="ru-RU" sz="1800" dirty="0">
                          <a:solidFill>
                            <a:schemeClr val="tx1">
                              <a:lumMod val="95000"/>
                              <a:lumOff val="5000"/>
                            </a:schemeClr>
                          </a:solidFill>
                          <a:effectLst/>
                        </a:rPr>
                        <a:t> трудовой деятельности</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c>
                  <a:txBody>
                    <a:bodyPr/>
                    <a:lstStyle/>
                    <a:p>
                      <a:pPr>
                        <a:lnSpc>
                          <a:spcPct val="115000"/>
                        </a:lnSpc>
                        <a:spcAft>
                          <a:spcPts val="0"/>
                        </a:spcAft>
                      </a:pPr>
                      <a:r>
                        <a:rPr lang="ru-RU" sz="1800" dirty="0">
                          <a:solidFill>
                            <a:schemeClr val="tx1">
                              <a:lumMod val="95000"/>
                              <a:lumOff val="5000"/>
                            </a:schemeClr>
                          </a:solidFill>
                          <a:effectLst/>
                        </a:rPr>
                        <a:t>Потребности в энергии в течение одних суток, ккал</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r>
              <a:tr h="173990">
                <a:tc>
                  <a:txBody>
                    <a:bodyPr/>
                    <a:lstStyle/>
                    <a:p>
                      <a:pPr>
                        <a:lnSpc>
                          <a:spcPct val="115000"/>
                        </a:lnSpc>
                        <a:spcAft>
                          <a:spcPts val="0"/>
                        </a:spcAft>
                      </a:pPr>
                      <a:r>
                        <a:rPr lang="ru-RU" sz="1800">
                          <a:solidFill>
                            <a:schemeClr val="tx1">
                              <a:lumMod val="95000"/>
                              <a:lumOff val="5000"/>
                            </a:schemeClr>
                          </a:solidFill>
                          <a:effectLst/>
                        </a:rPr>
                        <a:t>Люди умственного труда</a:t>
                      </a:r>
                      <a:endParaRPr lang="ru-RU" sz="180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c>
                  <a:txBody>
                    <a:bodyPr/>
                    <a:lstStyle/>
                    <a:p>
                      <a:pPr>
                        <a:lnSpc>
                          <a:spcPct val="115000"/>
                        </a:lnSpc>
                        <a:spcAft>
                          <a:spcPts val="0"/>
                        </a:spcAft>
                      </a:pPr>
                      <a:r>
                        <a:rPr lang="ru-RU" sz="1800" dirty="0">
                          <a:solidFill>
                            <a:schemeClr val="tx1">
                              <a:lumMod val="95000"/>
                              <a:lumOff val="5000"/>
                            </a:schemeClr>
                          </a:solidFill>
                          <a:effectLst/>
                        </a:rPr>
                        <a:t>2600 – 2700</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r>
              <a:tr h="355600">
                <a:tc>
                  <a:txBody>
                    <a:bodyPr/>
                    <a:lstStyle/>
                    <a:p>
                      <a:pPr>
                        <a:lnSpc>
                          <a:spcPct val="115000"/>
                        </a:lnSpc>
                        <a:spcAft>
                          <a:spcPts val="0"/>
                        </a:spcAft>
                      </a:pPr>
                      <a:r>
                        <a:rPr lang="ru-RU" sz="1800">
                          <a:solidFill>
                            <a:schemeClr val="tx1">
                              <a:lumMod val="95000"/>
                              <a:lumOff val="5000"/>
                            </a:schemeClr>
                          </a:solidFill>
                          <a:effectLst/>
                        </a:rPr>
                        <a:t>Люди, занятые на механизированных видах труда</a:t>
                      </a:r>
                      <a:endParaRPr lang="ru-RU" sz="180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c>
                  <a:txBody>
                    <a:bodyPr/>
                    <a:lstStyle/>
                    <a:p>
                      <a:pPr>
                        <a:lnSpc>
                          <a:spcPct val="115000"/>
                        </a:lnSpc>
                        <a:spcAft>
                          <a:spcPts val="0"/>
                        </a:spcAft>
                      </a:pPr>
                      <a:r>
                        <a:rPr lang="ru-RU" sz="1800" dirty="0">
                          <a:solidFill>
                            <a:schemeClr val="tx1">
                              <a:lumMod val="95000"/>
                              <a:lumOff val="5000"/>
                            </a:schemeClr>
                          </a:solidFill>
                          <a:effectLst/>
                        </a:rPr>
                        <a:t>3000 – 3600</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r>
              <a:tr h="181610">
                <a:tc>
                  <a:txBody>
                    <a:bodyPr/>
                    <a:lstStyle/>
                    <a:p>
                      <a:pPr>
                        <a:lnSpc>
                          <a:spcPct val="115000"/>
                        </a:lnSpc>
                        <a:spcAft>
                          <a:spcPts val="0"/>
                        </a:spcAft>
                      </a:pPr>
                      <a:r>
                        <a:rPr lang="ru-RU" sz="1800">
                          <a:solidFill>
                            <a:schemeClr val="tx1">
                              <a:lumMod val="95000"/>
                              <a:lumOff val="5000"/>
                            </a:schemeClr>
                          </a:solidFill>
                          <a:effectLst/>
                        </a:rPr>
                        <a:t>Работники физического труда</a:t>
                      </a:r>
                      <a:endParaRPr lang="ru-RU" sz="180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c>
                  <a:txBody>
                    <a:bodyPr/>
                    <a:lstStyle/>
                    <a:p>
                      <a:pPr>
                        <a:lnSpc>
                          <a:spcPct val="115000"/>
                        </a:lnSpc>
                        <a:spcAft>
                          <a:spcPts val="0"/>
                        </a:spcAft>
                      </a:pPr>
                      <a:r>
                        <a:rPr lang="ru-RU" sz="1800" dirty="0">
                          <a:solidFill>
                            <a:schemeClr val="tx1">
                              <a:lumMod val="95000"/>
                              <a:lumOff val="5000"/>
                            </a:schemeClr>
                          </a:solidFill>
                          <a:effectLst/>
                        </a:rPr>
                        <a:t>3200 – 3600</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r>
              <a:tr h="181610">
                <a:tc>
                  <a:txBody>
                    <a:bodyPr/>
                    <a:lstStyle/>
                    <a:p>
                      <a:pPr>
                        <a:lnSpc>
                          <a:spcPct val="115000"/>
                        </a:lnSpc>
                        <a:spcAft>
                          <a:spcPts val="0"/>
                        </a:spcAft>
                      </a:pPr>
                      <a:r>
                        <a:rPr lang="ru-RU" sz="1800">
                          <a:solidFill>
                            <a:schemeClr val="tx1">
                              <a:lumMod val="95000"/>
                              <a:lumOff val="5000"/>
                            </a:schemeClr>
                          </a:solidFill>
                          <a:effectLst/>
                        </a:rPr>
                        <a:t>Люди, выполняющие тяжёлую физическую работу</a:t>
                      </a:r>
                      <a:endParaRPr lang="ru-RU" sz="180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c>
                  <a:txBody>
                    <a:bodyPr/>
                    <a:lstStyle/>
                    <a:p>
                      <a:pPr>
                        <a:lnSpc>
                          <a:spcPct val="115000"/>
                        </a:lnSpc>
                        <a:spcAft>
                          <a:spcPts val="0"/>
                        </a:spcAft>
                      </a:pPr>
                      <a:r>
                        <a:rPr lang="ru-RU" sz="1800" dirty="0">
                          <a:solidFill>
                            <a:schemeClr val="tx1">
                              <a:lumMod val="95000"/>
                              <a:lumOff val="5000"/>
                            </a:schemeClr>
                          </a:solidFill>
                          <a:effectLst/>
                        </a:rPr>
                        <a:t>3700 – 5000 и более</a:t>
                      </a:r>
                      <a:endParaRPr lang="ru-RU" sz="1800" dirty="0">
                        <a:solidFill>
                          <a:schemeClr val="tx1">
                            <a:lumMod val="95000"/>
                            <a:lumOff val="5000"/>
                          </a:schemeClr>
                        </a:solidFill>
                        <a:effectLst/>
                        <a:latin typeface="Calibri"/>
                        <a:ea typeface="Calibri"/>
                        <a:cs typeface="Times New Roman"/>
                      </a:endParaRPr>
                    </a:p>
                  </a:txBody>
                  <a:tcPr marL="9525" marR="9525" marT="9525" marB="9525" anchor="ctr">
                    <a:solidFill>
                      <a:srgbClr val="FFC000"/>
                    </a:solidFill>
                  </a:tcPr>
                </a:tc>
              </a:tr>
            </a:tbl>
          </a:graphicData>
        </a:graphic>
      </p:graphicFrame>
      <p:sp>
        <p:nvSpPr>
          <p:cNvPr id="8" name="Rectangle 3"/>
          <p:cNvSpPr>
            <a:spLocks noChangeArrowheads="1"/>
          </p:cNvSpPr>
          <p:nvPr/>
        </p:nvSpPr>
        <p:spPr bwMode="auto">
          <a:xfrm>
            <a:off x="500063" y="286861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1" name="Объект 10" descr="http://iknigi.net/books_files/online_html/70345/tabl01.png"/>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648200" y="1556792"/>
            <a:ext cx="4172272" cy="4104456"/>
          </a:xfrm>
          <a:prstGeom prst="rect">
            <a:avLst/>
          </a:prstGeom>
          <a:noFill/>
          <a:ln>
            <a:noFill/>
          </a:ln>
        </p:spPr>
      </p:pic>
      <p:sp>
        <p:nvSpPr>
          <p:cNvPr id="9" name="Номер слайда 8"/>
          <p:cNvSpPr>
            <a:spLocks noGrp="1"/>
          </p:cNvSpPr>
          <p:nvPr>
            <p:ph type="sldNum" sz="quarter" idx="12"/>
          </p:nvPr>
        </p:nvSpPr>
        <p:spPr/>
        <p:txBody>
          <a:bodyPr/>
          <a:lstStyle/>
          <a:p>
            <a:fld id="{DE72A827-B725-4390-A8CD-8E2BBA5A4275}" type="slidenum">
              <a:rPr lang="ru-RU" smtClean="0"/>
              <a:t>17</a:t>
            </a:fld>
            <a:endParaRPr lang="ru-RU"/>
          </a:p>
        </p:txBody>
      </p:sp>
    </p:spTree>
    <p:extLst>
      <p:ext uri="{BB962C8B-B14F-4D97-AF65-F5344CB8AC3E}">
        <p14:creationId xmlns:p14="http://schemas.microsoft.com/office/powerpoint/2010/main" val="606918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a:latin typeface="Times New Roman" panose="02020603050405020304" pitchFamily="18" charset="0"/>
                <a:cs typeface="Times New Roman" panose="02020603050405020304" pitchFamily="18" charset="0"/>
              </a:rPr>
              <a:t>Остановка </a:t>
            </a:r>
            <a:r>
              <a:rPr lang="ru-RU" sz="2400" b="1" dirty="0">
                <a:latin typeface="Times New Roman" panose="02020603050405020304" pitchFamily="18" charset="0"/>
                <a:cs typeface="Times New Roman" panose="02020603050405020304" pitchFamily="18" charset="0"/>
              </a:rPr>
              <a:t>2</a:t>
            </a:r>
            <a:r>
              <a:rPr lang="ru-RU" sz="2400" b="1" dirty="0" smtClean="0">
                <a:latin typeface="Times New Roman" panose="02020603050405020304" pitchFamily="18" charset="0"/>
                <a:cs typeface="Times New Roman" panose="02020603050405020304" pitchFamily="18" charset="0"/>
              </a:rPr>
              <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ТОЩИЙ  ЖИВОТ  НИ В ПЛЯСКУ,</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            НИ В РАБОТУ.</a:t>
            </a:r>
            <a:br>
              <a:rPr lang="ru-RU" sz="2400" b="1" dirty="0" smtClean="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graphicFrame>
        <p:nvGraphicFramePr>
          <p:cNvPr id="9" name="Объект 8"/>
          <p:cNvGraphicFramePr>
            <a:graphicFrameLocks noGrp="1"/>
          </p:cNvGraphicFramePr>
          <p:nvPr>
            <p:ph idx="1"/>
            <p:extLst>
              <p:ext uri="{D42A27DB-BD31-4B8C-83A1-F6EECF244321}">
                <p14:modId xmlns:p14="http://schemas.microsoft.com/office/powerpoint/2010/main" val="4139994928"/>
              </p:ext>
            </p:extLst>
          </p:nvPr>
        </p:nvGraphicFramePr>
        <p:xfrm>
          <a:off x="899592" y="1628799"/>
          <a:ext cx="7056784" cy="4104330"/>
        </p:xfrm>
        <a:graphic>
          <a:graphicData uri="http://schemas.openxmlformats.org/drawingml/2006/table">
            <a:tbl>
              <a:tblPr firstRow="1" firstCol="1" bandRow="1"/>
              <a:tblGrid>
                <a:gridCol w="3795995"/>
                <a:gridCol w="1577534"/>
                <a:gridCol w="1683255"/>
              </a:tblGrid>
              <a:tr h="319511">
                <a:tc>
                  <a:txBody>
                    <a:bodyPr/>
                    <a:lstStyle/>
                    <a:p>
                      <a:pPr marR="3175" algn="just">
                        <a:lnSpc>
                          <a:spcPct val="115000"/>
                        </a:lnSpc>
                        <a:spcAft>
                          <a:spcPts val="1000"/>
                        </a:spcAft>
                      </a:pPr>
                      <a:r>
                        <a:rPr lang="ru-RU" sz="2400" dirty="0">
                          <a:effectLst/>
                          <a:latin typeface="Times New Roman"/>
                          <a:ea typeface="Calibri"/>
                        </a:rPr>
                        <a:t> Вид деятельности</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175" algn="just">
                        <a:lnSpc>
                          <a:spcPct val="115000"/>
                        </a:lnSpc>
                        <a:spcAft>
                          <a:spcPts val="1000"/>
                        </a:spcAft>
                      </a:pPr>
                      <a:r>
                        <a:rPr lang="ru-RU" sz="2400">
                          <a:effectLst/>
                          <a:latin typeface="Times New Roman"/>
                          <a:ea typeface="Calibri"/>
                        </a:rPr>
                        <a:t>час</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3175" algn="just">
                        <a:lnSpc>
                          <a:spcPct val="115000"/>
                        </a:lnSpc>
                        <a:spcAft>
                          <a:spcPts val="1000"/>
                        </a:spcAft>
                      </a:pPr>
                      <a:r>
                        <a:rPr lang="ru-RU" sz="2400">
                          <a:effectLst/>
                          <a:latin typeface="Times New Roman"/>
                          <a:ea typeface="Calibri"/>
                        </a:rPr>
                        <a:t>кКал</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35">
                <a:tc>
                  <a:txBody>
                    <a:bodyPr/>
                    <a:lstStyle/>
                    <a:p>
                      <a:pPr>
                        <a:spcAft>
                          <a:spcPts val="0"/>
                        </a:spcAft>
                      </a:pPr>
                      <a:r>
                        <a:rPr lang="ru-RU" sz="2400" dirty="0">
                          <a:effectLst/>
                          <a:latin typeface="Times New Roman"/>
                          <a:ea typeface="Calibri"/>
                        </a:rPr>
                        <a:t>1.Сон, отдых-</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671">
                <a:tc>
                  <a:txBody>
                    <a:bodyPr/>
                    <a:lstStyle/>
                    <a:p>
                      <a:pPr>
                        <a:spcAft>
                          <a:spcPts val="0"/>
                        </a:spcAft>
                      </a:pPr>
                      <a:r>
                        <a:rPr lang="ru-RU" sz="2400" dirty="0">
                          <a:effectLst/>
                          <a:latin typeface="Times New Roman"/>
                          <a:ea typeface="Calibri"/>
                        </a:rPr>
                        <a:t>2.Занятия в школе, подготовка уроков-</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5671">
                <a:tc>
                  <a:txBody>
                    <a:bodyPr/>
                    <a:lstStyle/>
                    <a:p>
                      <a:pPr>
                        <a:spcAft>
                          <a:spcPts val="0"/>
                        </a:spcAft>
                      </a:pPr>
                      <a:r>
                        <a:rPr lang="ru-RU" sz="2400">
                          <a:effectLst/>
                          <a:latin typeface="Times New Roman"/>
                          <a:ea typeface="Calibri"/>
                        </a:rPr>
                        <a:t>3.Занятия спортом, прогулка-</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7626">
                <a:tc>
                  <a:txBody>
                    <a:bodyPr/>
                    <a:lstStyle/>
                    <a:p>
                      <a:pPr>
                        <a:spcAft>
                          <a:spcPts val="0"/>
                        </a:spcAft>
                      </a:pPr>
                      <a:r>
                        <a:rPr lang="ru-RU" sz="2400">
                          <a:effectLst/>
                          <a:latin typeface="Times New Roman"/>
                          <a:ea typeface="Calibri"/>
                        </a:rPr>
                        <a:t>4.Просмотр телевизора, компьютер ,гаджеты</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8220">
                <a:tc>
                  <a:txBody>
                    <a:bodyPr/>
                    <a:lstStyle/>
                    <a:p>
                      <a:pPr>
                        <a:spcAft>
                          <a:spcPts val="0"/>
                        </a:spcAft>
                      </a:pPr>
                      <a:r>
                        <a:rPr lang="ru-RU" sz="2400">
                          <a:effectLst/>
                          <a:latin typeface="Times New Roman"/>
                          <a:ea typeface="Calibri"/>
                        </a:rPr>
                        <a:t>5. Телевизора, компьютер ,гаджеты</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35">
                <a:tc>
                  <a:txBody>
                    <a:bodyPr/>
                    <a:lstStyle/>
                    <a:p>
                      <a:pPr>
                        <a:spcAft>
                          <a:spcPts val="0"/>
                        </a:spcAft>
                      </a:pPr>
                      <a:r>
                        <a:rPr lang="ru-RU" sz="1200" dirty="0">
                          <a:effectLst/>
                          <a:latin typeface="Times New Roman"/>
                          <a:ea typeface="Calibri"/>
                        </a:rPr>
                        <a:t> </a:t>
                      </a:r>
                      <a:r>
                        <a:rPr lang="ru-RU" sz="2400" dirty="0">
                          <a:effectLst/>
                          <a:latin typeface="Times New Roman"/>
                          <a:ea typeface="Calibri"/>
                        </a:rPr>
                        <a:t>Всего</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200" dirty="0">
                          <a:effectLst/>
                          <a:latin typeface="Times New Roman"/>
                          <a:ea typeface="Calibri"/>
                        </a:rPr>
                        <a:t> </a:t>
                      </a:r>
                      <a:endParaRPr lang="ru-RU"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200" dirty="0">
                          <a:effectLst/>
                          <a:latin typeface="Times New Roman"/>
                          <a:ea typeface="Calibri"/>
                        </a:rPr>
                        <a:t> </a:t>
                      </a:r>
                      <a:endParaRPr lang="ru-RU" sz="1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Прямоугольник 9">
            <a:hlinkClick r:id="rId2" action="ppaction://hlinksldjump"/>
          </p:cNvPr>
          <p:cNvSpPr/>
          <p:nvPr/>
        </p:nvSpPr>
        <p:spPr>
          <a:xfrm>
            <a:off x="467544" y="5949280"/>
            <a:ext cx="7704856" cy="79208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lumMod val="95000"/>
                    <a:lumOff val="5000"/>
                  </a:schemeClr>
                </a:solidFill>
              </a:rPr>
              <a:t>ВЫВОД:   1правило питания</a:t>
            </a:r>
            <a:endParaRPr lang="ru-RU" sz="2400" dirty="0">
              <a:solidFill>
                <a:schemeClr val="tx1">
                  <a:lumMod val="95000"/>
                  <a:lumOff val="5000"/>
                </a:schemeClr>
              </a:solidFill>
            </a:endParaRPr>
          </a:p>
        </p:txBody>
      </p:sp>
      <p:sp>
        <p:nvSpPr>
          <p:cNvPr id="11" name="Номер слайда 10"/>
          <p:cNvSpPr>
            <a:spLocks noGrp="1"/>
          </p:cNvSpPr>
          <p:nvPr>
            <p:ph type="sldNum" sz="quarter" idx="12"/>
          </p:nvPr>
        </p:nvSpPr>
        <p:spPr/>
        <p:txBody>
          <a:bodyPr/>
          <a:lstStyle/>
          <a:p>
            <a:fld id="{DE72A827-B725-4390-A8CD-8E2BBA5A4275}" type="slidenum">
              <a:rPr lang="ru-RU" smtClean="0"/>
              <a:t>18</a:t>
            </a:fld>
            <a:endParaRPr lang="ru-RU"/>
          </a:p>
        </p:txBody>
      </p:sp>
    </p:spTree>
    <p:extLst>
      <p:ext uri="{BB962C8B-B14F-4D97-AF65-F5344CB8AC3E}">
        <p14:creationId xmlns:p14="http://schemas.microsoft.com/office/powerpoint/2010/main" val="42638667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2700" b="1" dirty="0">
                <a:latin typeface="Times New Roman" panose="02020603050405020304" pitchFamily="18" charset="0"/>
                <a:cs typeface="Times New Roman" panose="02020603050405020304" pitchFamily="18" charset="0"/>
              </a:rPr>
              <a:t>Остановка </a:t>
            </a:r>
            <a:r>
              <a:rPr lang="ru-RU" sz="2700" b="1" dirty="0">
                <a:latin typeface="Times New Roman" panose="02020603050405020304" pitchFamily="18" charset="0"/>
                <a:cs typeface="Times New Roman" panose="02020603050405020304" pitchFamily="18" charset="0"/>
              </a:rPr>
              <a:t>3</a:t>
            </a:r>
            <a:r>
              <a:rPr lang="ru-RU" sz="2700" b="1" dirty="0" smtClean="0">
                <a:latin typeface="Times New Roman" panose="02020603050405020304" pitchFamily="18" charset="0"/>
                <a:cs typeface="Times New Roman" panose="02020603050405020304" pitchFamily="18" charset="0"/>
              </a:rPr>
              <a:t> </a:t>
            </a:r>
            <a:r>
              <a:rPr lang="ru-RU" sz="2700" b="1" dirty="0" smtClean="0"/>
              <a:t/>
            </a:r>
            <a:br>
              <a:rPr lang="ru-RU" sz="2700" b="1" dirty="0" smtClean="0"/>
            </a:br>
            <a:r>
              <a:rPr lang="ru-RU" sz="3100" dirty="0" smtClean="0"/>
              <a:t>«Завтрак съешь сам, обед раздели </a:t>
            </a:r>
            <a:br>
              <a:rPr lang="ru-RU" sz="3100" dirty="0" smtClean="0"/>
            </a:br>
            <a:r>
              <a:rPr lang="ru-RU" sz="3100" dirty="0" smtClean="0"/>
              <a:t>с другом, а ужин отдай врагу»</a:t>
            </a:r>
            <a:endParaRPr lang="ru-RU" sz="3100" dirty="0"/>
          </a:p>
        </p:txBody>
      </p:sp>
      <p:sp>
        <p:nvSpPr>
          <p:cNvPr id="4" name="Объект 3"/>
          <p:cNvSpPr>
            <a:spLocks noGrp="1"/>
          </p:cNvSpPr>
          <p:nvPr>
            <p:ph idx="1"/>
          </p:nvPr>
        </p:nvSpPr>
        <p:spPr/>
        <p:txBody>
          <a:bodyPr/>
          <a:lstStyle/>
          <a:p>
            <a:pPr marL="0" indent="0">
              <a:buNone/>
            </a:pPr>
            <a:r>
              <a:rPr lang="ru-RU" dirty="0" smtClean="0"/>
              <a:t>Рассчитать  </a:t>
            </a:r>
            <a:r>
              <a:rPr lang="ru-RU" dirty="0" err="1" smtClean="0"/>
              <a:t>энергозатраты</a:t>
            </a:r>
            <a:r>
              <a:rPr lang="ru-RU" dirty="0" smtClean="0"/>
              <a:t> школьника.</a:t>
            </a:r>
          </a:p>
          <a:p>
            <a:pPr marL="0" indent="0">
              <a:buNone/>
            </a:pPr>
            <a:endParaRPr lang="ru-RU" dirty="0"/>
          </a:p>
        </p:txBody>
      </p:sp>
      <p:graphicFrame>
        <p:nvGraphicFramePr>
          <p:cNvPr id="8" name="Объект 7"/>
          <p:cNvGraphicFramePr>
            <a:graphicFrameLocks noGrp="1"/>
          </p:cNvGraphicFramePr>
          <p:nvPr>
            <p:ph sz="half" idx="4294967295"/>
            <p:extLst>
              <p:ext uri="{D42A27DB-BD31-4B8C-83A1-F6EECF244321}">
                <p14:modId xmlns:p14="http://schemas.microsoft.com/office/powerpoint/2010/main" val="2346249569"/>
              </p:ext>
            </p:extLst>
          </p:nvPr>
        </p:nvGraphicFramePr>
        <p:xfrm>
          <a:off x="1150310" y="2276873"/>
          <a:ext cx="7416824" cy="1845440"/>
        </p:xfrm>
        <a:graphic>
          <a:graphicData uri="http://schemas.openxmlformats.org/drawingml/2006/table">
            <a:tbl>
              <a:tblPr firstRow="1" firstCol="1" bandRow="1"/>
              <a:tblGrid>
                <a:gridCol w="925691"/>
                <a:gridCol w="1454657"/>
                <a:gridCol w="2351917"/>
                <a:gridCol w="2684559"/>
              </a:tblGrid>
              <a:tr h="382400">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Расчет</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Мои данные</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585">
                <a:tc>
                  <a:txBody>
                    <a:bodyPr/>
                    <a:lstStyle/>
                    <a:p>
                      <a:pPr algn="just">
                        <a:spcAft>
                          <a:spcPts val="0"/>
                        </a:spcAft>
                      </a:pPr>
                      <a:r>
                        <a:rPr lang="ru-RU" sz="2400">
                          <a:effectLst/>
                          <a:latin typeface="Times New Roman"/>
                          <a:ea typeface="Calibri"/>
                        </a:rPr>
                        <a:t>1гр</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1завтрак</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585">
                <a:tc>
                  <a:txBody>
                    <a:bodyPr/>
                    <a:lstStyle/>
                    <a:p>
                      <a:pPr algn="just">
                        <a:spcAft>
                          <a:spcPts val="0"/>
                        </a:spcAft>
                      </a:pPr>
                      <a:r>
                        <a:rPr lang="ru-RU" sz="2400">
                          <a:effectLst/>
                          <a:latin typeface="Times New Roman"/>
                          <a:ea typeface="Calibri"/>
                        </a:rPr>
                        <a:t>2 гр</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2завтрак</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585">
                <a:tc>
                  <a:txBody>
                    <a:bodyPr/>
                    <a:lstStyle/>
                    <a:p>
                      <a:pPr algn="just">
                        <a:spcAft>
                          <a:spcPts val="0"/>
                        </a:spcAft>
                      </a:pPr>
                      <a:r>
                        <a:rPr lang="ru-RU" sz="2400">
                          <a:effectLst/>
                          <a:latin typeface="Times New Roman"/>
                          <a:ea typeface="Calibri"/>
                        </a:rPr>
                        <a:t>3гр.  </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обед</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8996">
                <a:tc>
                  <a:txBody>
                    <a:bodyPr/>
                    <a:lstStyle/>
                    <a:p>
                      <a:pPr algn="just">
                        <a:spcAft>
                          <a:spcPts val="0"/>
                        </a:spcAft>
                      </a:pPr>
                      <a:r>
                        <a:rPr lang="ru-RU" sz="2400">
                          <a:effectLst/>
                          <a:latin typeface="Times New Roman"/>
                          <a:ea typeface="Calibri"/>
                        </a:rPr>
                        <a:t>4гр.</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ужин.</a:t>
                      </a:r>
                      <a:endParaRPr lang="ru-RU" sz="240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46352" marR="463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9457"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r="68136"/>
          <a:stretch/>
        </p:blipFill>
        <p:spPr bwMode="auto">
          <a:xfrm>
            <a:off x="2915816" y="4437112"/>
            <a:ext cx="6478100"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611560" y="4338317"/>
            <a:ext cx="3168352" cy="50405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lumMod val="95000"/>
                    <a:lumOff val="5000"/>
                  </a:schemeClr>
                </a:solidFill>
                <a:latin typeface="Times New Roman" panose="02020603050405020304" pitchFamily="18" charset="0"/>
                <a:cs typeface="Times New Roman" panose="02020603050405020304" pitchFamily="18" charset="0"/>
              </a:rPr>
              <a:t>Таблица 4</a:t>
            </a:r>
            <a:endParaRPr lang="ru-RU" sz="2000" b="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0" name="Номер слайда 9"/>
          <p:cNvSpPr>
            <a:spLocks noGrp="1"/>
          </p:cNvSpPr>
          <p:nvPr>
            <p:ph type="sldNum" sz="quarter" idx="12"/>
          </p:nvPr>
        </p:nvSpPr>
        <p:spPr/>
        <p:txBody>
          <a:bodyPr/>
          <a:lstStyle/>
          <a:p>
            <a:fld id="{DE72A827-B725-4390-A8CD-8E2BBA5A4275}" type="slidenum">
              <a:rPr lang="ru-RU" smtClean="0"/>
              <a:t>19</a:t>
            </a:fld>
            <a:endParaRPr lang="ru-RU"/>
          </a:p>
        </p:txBody>
      </p:sp>
      <p:sp>
        <p:nvSpPr>
          <p:cNvPr id="11" name="Прямоугольник 10"/>
          <p:cNvSpPr/>
          <p:nvPr/>
        </p:nvSpPr>
        <p:spPr>
          <a:xfrm>
            <a:off x="1122334" y="6000448"/>
            <a:ext cx="6840760" cy="73958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lumMod val="95000"/>
                    <a:lumOff val="5000"/>
                  </a:schemeClr>
                </a:solidFill>
              </a:rPr>
              <a:t>Вывод: 2 правило питания</a:t>
            </a:r>
            <a:endParaRPr lang="ru-RU" sz="2400" dirty="0">
              <a:solidFill>
                <a:schemeClr val="tx1">
                  <a:lumMod val="95000"/>
                  <a:lumOff val="5000"/>
                </a:schemeClr>
              </a:solidFill>
            </a:endParaRPr>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0311" y="-388"/>
            <a:ext cx="2315286" cy="173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3954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4099" name="Picture 3"/>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r="15307"/>
          <a:stretch/>
        </p:blipFill>
        <p:spPr bwMode="auto">
          <a:xfrm>
            <a:off x="-7137" y="116091"/>
            <a:ext cx="3859057" cy="3037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9958" y="3645024"/>
            <a:ext cx="4974346" cy="2611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descr="http://zagony.ru/admin_new/foto/2014-10-29/1414588727/devushka_kotorojj_idet_ljubaja_odezhda_21_foto_1.jpg"/>
          <p:cNvPicPr>
            <a:picLocks noChangeAspect="1" noChangeArrowheads="1"/>
          </p:cNvPicPr>
          <p:nvPr/>
        </p:nvPicPr>
        <p:blipFill rotWithShape="1">
          <a:blip r:embed="rId4">
            <a:extLst>
              <a:ext uri="{28A0092B-C50C-407E-A947-70E740481C1C}">
                <a14:useLocalDpi xmlns:a14="http://schemas.microsoft.com/office/drawing/2010/main" val="0"/>
              </a:ext>
            </a:extLst>
          </a:blip>
          <a:srcRect t="25255" r="46189"/>
          <a:stretch/>
        </p:blipFill>
        <p:spPr bwMode="auto">
          <a:xfrm>
            <a:off x="5508104" y="188640"/>
            <a:ext cx="3280352" cy="4556449"/>
          </a:xfrm>
          <a:prstGeom prst="rect">
            <a:avLst/>
          </a:prstGeom>
          <a:noFill/>
          <a:extLst>
            <a:ext uri="{909E8E84-426E-40DD-AFC4-6F175D3DCCD1}">
              <a14:hiddenFill xmlns:a14="http://schemas.microsoft.com/office/drawing/2010/main">
                <a:solidFill>
                  <a:srgbClr val="FFFFFF"/>
                </a:solidFill>
              </a14:hiddenFill>
            </a:ext>
          </a:extLst>
        </p:spPr>
      </p:pic>
      <p:sp>
        <p:nvSpPr>
          <p:cNvPr id="2" name="Номер слайда 1"/>
          <p:cNvSpPr>
            <a:spLocks noGrp="1"/>
          </p:cNvSpPr>
          <p:nvPr>
            <p:ph type="sldNum" sz="quarter" idx="12"/>
          </p:nvPr>
        </p:nvSpPr>
        <p:spPr/>
        <p:txBody>
          <a:bodyPr/>
          <a:lstStyle/>
          <a:p>
            <a:fld id="{DE72A827-B725-4390-A8CD-8E2BBA5A4275}" type="slidenum">
              <a:rPr lang="ru-RU" smtClean="0"/>
              <a:t>2</a:t>
            </a:fld>
            <a:endParaRPr lang="ru-RU"/>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003" t="21220" r="1003" b="-1776"/>
          <a:stretch/>
        </p:blipFill>
        <p:spPr bwMode="auto">
          <a:xfrm>
            <a:off x="-31352" y="3522484"/>
            <a:ext cx="2545502" cy="2734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95688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smtClean="0"/>
              <a:t>Остановка </a:t>
            </a:r>
            <a:r>
              <a:rPr lang="ru-RU" sz="2800" b="1" dirty="0" smtClean="0"/>
              <a:t>4. </a:t>
            </a:r>
            <a:r>
              <a:rPr lang="ru-RU" sz="2800" b="1" dirty="0" smtClean="0"/>
              <a:t>« </a:t>
            </a:r>
            <a:r>
              <a:rPr lang="ru-RU" sz="2800" dirty="0" smtClean="0"/>
              <a:t>Спеши в работе, </a:t>
            </a:r>
            <a:r>
              <a:rPr lang="ru-RU" sz="2800" dirty="0"/>
              <a:t>а</a:t>
            </a:r>
            <a:r>
              <a:rPr lang="ru-RU" sz="2800" dirty="0" smtClean="0"/>
              <a:t> </a:t>
            </a:r>
            <a:r>
              <a:rPr lang="ru-RU" sz="2800" dirty="0" smtClean="0"/>
              <a:t>не за  едой».</a:t>
            </a:r>
            <a:r>
              <a:rPr lang="ru-RU" sz="2800" dirty="0"/>
              <a:t/>
            </a:r>
            <a:br>
              <a:rPr lang="ru-RU" sz="2800" dirty="0"/>
            </a:br>
            <a:r>
              <a:rPr lang="ru-RU" sz="2800" dirty="0"/>
              <a:t>Рассчитать   </a:t>
            </a:r>
            <a:r>
              <a:rPr lang="ru-RU" sz="2800" dirty="0" err="1"/>
              <a:t>энергозатраты</a:t>
            </a:r>
            <a:r>
              <a:rPr lang="ru-RU" sz="2800" dirty="0"/>
              <a:t>  школьника на занятия спортом в течение 3часов</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993068009"/>
              </p:ext>
            </p:extLst>
          </p:nvPr>
        </p:nvGraphicFramePr>
        <p:xfrm>
          <a:off x="395536" y="1702902"/>
          <a:ext cx="7992888" cy="3622023"/>
        </p:xfrm>
        <a:graphic>
          <a:graphicData uri="http://schemas.openxmlformats.org/drawingml/2006/table">
            <a:tbl>
              <a:tblPr firstRow="1" firstCol="1" bandRow="1"/>
              <a:tblGrid>
                <a:gridCol w="910179"/>
                <a:gridCol w="4311841"/>
                <a:gridCol w="2770868"/>
              </a:tblGrid>
              <a:tr h="359831">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Расчет</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831">
                <a:tc>
                  <a:txBody>
                    <a:bodyPr/>
                    <a:lstStyle/>
                    <a:p>
                      <a:pPr algn="just">
                        <a:spcAft>
                          <a:spcPts val="0"/>
                        </a:spcAft>
                      </a:pPr>
                      <a:r>
                        <a:rPr lang="ru-RU" sz="2400">
                          <a:effectLst/>
                          <a:latin typeface="Times New Roman"/>
                          <a:ea typeface="Calibri"/>
                        </a:rPr>
                        <a:t>1гр</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Настольный теннис</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9661">
                <a:tc>
                  <a:txBody>
                    <a:bodyPr/>
                    <a:lstStyle/>
                    <a:p>
                      <a:pPr algn="just">
                        <a:spcAft>
                          <a:spcPts val="0"/>
                        </a:spcAft>
                      </a:pPr>
                      <a:r>
                        <a:rPr lang="ru-RU" sz="2400">
                          <a:effectLst/>
                          <a:latin typeface="Times New Roman"/>
                          <a:ea typeface="Calibri"/>
                        </a:rPr>
                        <a:t>2 гр</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лёгкий спуск с горы на лыжах;</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831">
                <a:tc>
                  <a:txBody>
                    <a:bodyPr/>
                    <a:lstStyle/>
                    <a:p>
                      <a:pPr algn="just">
                        <a:spcAft>
                          <a:spcPts val="0"/>
                        </a:spcAft>
                      </a:pPr>
                      <a:r>
                        <a:rPr lang="ru-RU" sz="2400">
                          <a:effectLst/>
                          <a:latin typeface="Times New Roman"/>
                          <a:ea typeface="Calibri"/>
                        </a:rPr>
                        <a:t>3гр.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волейбол любительский;</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831">
                <a:tc>
                  <a:txBody>
                    <a:bodyPr/>
                    <a:lstStyle/>
                    <a:p>
                      <a:pPr algn="just">
                        <a:spcAft>
                          <a:spcPts val="0"/>
                        </a:spcAft>
                      </a:pPr>
                      <a:r>
                        <a:rPr lang="ru-RU" sz="2400">
                          <a:effectLst/>
                          <a:latin typeface="Times New Roman"/>
                          <a:ea typeface="Calibri"/>
                        </a:rPr>
                        <a:t>4гр.</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Прогулка — 5,5 км/ч;</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9322">
                <a:tc>
                  <a:txBody>
                    <a:bodyPr/>
                    <a:lstStyle/>
                    <a:p>
                      <a:pPr algn="just">
                        <a:spcAft>
                          <a:spcPts val="0"/>
                        </a:spcAft>
                      </a:pPr>
                      <a:r>
                        <a:rPr lang="ru-RU" sz="2400" dirty="0" smtClean="0">
                          <a:effectLst/>
                          <a:latin typeface="Times New Roman"/>
                          <a:ea typeface="Calibri"/>
                        </a:rPr>
                        <a:t>Мои данные</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a:effectLst/>
                          <a:latin typeface="Times New Roman"/>
                          <a:ea typeface="Calibri"/>
                        </a:rPr>
                        <a:t> </a:t>
                      </a:r>
                      <a:endParaRPr lang="ru-RU" sz="24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400" dirty="0">
                          <a:effectLst/>
                          <a:latin typeface="Times New Roman"/>
                          <a:ea typeface="Calibri"/>
                        </a:rPr>
                        <a:t> </a:t>
                      </a:r>
                      <a:endParaRPr lang="ru-RU" sz="24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Номер слайда 4"/>
          <p:cNvSpPr>
            <a:spLocks noGrp="1"/>
          </p:cNvSpPr>
          <p:nvPr>
            <p:ph type="sldNum" sz="quarter" idx="12"/>
          </p:nvPr>
        </p:nvSpPr>
        <p:spPr/>
        <p:txBody>
          <a:bodyPr/>
          <a:lstStyle/>
          <a:p>
            <a:fld id="{DE72A827-B725-4390-A8CD-8E2BBA5A4275}" type="slidenum">
              <a:rPr lang="ru-RU" smtClean="0"/>
              <a:t>20</a:t>
            </a:fld>
            <a:endParaRPr lang="ru-RU"/>
          </a:p>
        </p:txBody>
      </p:sp>
      <p:sp>
        <p:nvSpPr>
          <p:cNvPr id="6" name="Прямоугольник 5">
            <a:hlinkClick r:id="rId2" action="ppaction://hlinksldjump"/>
          </p:cNvPr>
          <p:cNvSpPr/>
          <p:nvPr/>
        </p:nvSpPr>
        <p:spPr>
          <a:xfrm>
            <a:off x="971600" y="5615198"/>
            <a:ext cx="7416824" cy="86409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400" dirty="0" smtClean="0">
                <a:solidFill>
                  <a:schemeClr val="tx1">
                    <a:lumMod val="95000"/>
                    <a:lumOff val="5000"/>
                  </a:schemeClr>
                </a:solidFill>
                <a:latin typeface="Times New Roman" panose="02020603050405020304" pitchFamily="18" charset="0"/>
                <a:cs typeface="Times New Roman" panose="02020603050405020304" pitchFamily="18" charset="0"/>
              </a:rPr>
              <a:t>Вывод: 3 правило питания</a:t>
            </a: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3652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100" b="1" dirty="0" smtClean="0"/>
              <a:t>Остановка </a:t>
            </a:r>
            <a:r>
              <a:rPr lang="ru-RU" sz="3100" b="1" dirty="0" smtClean="0"/>
              <a:t>5. </a:t>
            </a:r>
            <a:r>
              <a:rPr lang="ru-RU" sz="3100" b="1" dirty="0"/>
              <a:t>«Щи да каша — пища наша»</a:t>
            </a:r>
            <a:r>
              <a:rPr lang="ru-RU" sz="2400" dirty="0"/>
              <a:t> </a:t>
            </a:r>
            <a:br>
              <a:rPr lang="ru-RU" sz="2400" dirty="0"/>
            </a:br>
            <a:endParaRPr lang="ru-RU" sz="2400" dirty="0"/>
          </a:p>
        </p:txBody>
      </p:sp>
      <p:sp>
        <p:nvSpPr>
          <p:cNvPr id="4" name="Номер слайда 3"/>
          <p:cNvSpPr>
            <a:spLocks noGrp="1"/>
          </p:cNvSpPr>
          <p:nvPr>
            <p:ph type="sldNum" sz="quarter" idx="12"/>
          </p:nvPr>
        </p:nvSpPr>
        <p:spPr/>
        <p:txBody>
          <a:bodyPr/>
          <a:lstStyle/>
          <a:p>
            <a:fld id="{DE72A827-B725-4390-A8CD-8E2BBA5A4275}" type="slidenum">
              <a:rPr lang="ru-RU" smtClean="0"/>
              <a:t>21</a:t>
            </a:fld>
            <a:endParaRPr lang="ru-RU"/>
          </a:p>
        </p:txBody>
      </p:sp>
      <p:pic>
        <p:nvPicPr>
          <p:cNvPr id="2253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1420" y="1600200"/>
            <a:ext cx="656116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3651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b="1" dirty="0"/>
              <a:t>проект «Не всё в рот, что око видит».</a:t>
            </a:r>
            <a:r>
              <a:rPr lang="ru-RU" sz="3100" dirty="0"/>
              <a:t/>
            </a:r>
            <a:br>
              <a:rPr lang="ru-RU" sz="3100" dirty="0"/>
            </a:br>
            <a:r>
              <a:rPr lang="ru-RU" sz="2400" dirty="0"/>
              <a:t> </a:t>
            </a:r>
            <a:br>
              <a:rPr lang="ru-RU" sz="2400" dirty="0"/>
            </a:br>
            <a:endParaRPr lang="ru-RU" sz="2400" dirty="0"/>
          </a:p>
        </p:txBody>
      </p:sp>
      <p:sp>
        <p:nvSpPr>
          <p:cNvPr id="3" name="Объект 2"/>
          <p:cNvSpPr>
            <a:spLocks noGrp="1"/>
          </p:cNvSpPr>
          <p:nvPr>
            <p:ph idx="1"/>
          </p:nvPr>
        </p:nvSpPr>
        <p:spPr/>
        <p:txBody>
          <a:bodyPr>
            <a:normAutofit fontScale="85000" lnSpcReduction="20000"/>
          </a:bodyPr>
          <a:lstStyle/>
          <a:p>
            <a:r>
              <a:rPr lang="ru-RU" b="1" dirty="0"/>
              <a:t>Цель работы:</a:t>
            </a:r>
            <a:r>
              <a:rPr lang="ru-RU" dirty="0"/>
              <a:t> узнать, какие питательные вещества и в каком количестве содержатся в разных продуктах.</a:t>
            </a:r>
          </a:p>
          <a:p>
            <a:r>
              <a:rPr lang="ru-RU" b="1" dirty="0"/>
              <a:t>Объект исследования:</a:t>
            </a:r>
            <a:r>
              <a:rPr lang="ru-RU" dirty="0"/>
              <a:t> упаковки от различных продуктов.</a:t>
            </a:r>
          </a:p>
          <a:p>
            <a:r>
              <a:rPr lang="ru-RU" dirty="0"/>
              <a:t> </a:t>
            </a:r>
            <a:r>
              <a:rPr lang="ru-RU" b="1" dirty="0"/>
              <a:t>Предмет исследования: </a:t>
            </a:r>
            <a:r>
              <a:rPr lang="ru-RU" dirty="0"/>
              <a:t>•пищевая ценность ;состав; Белки/Жиры/Углеводы/</a:t>
            </a:r>
          </a:p>
          <a:p>
            <a:r>
              <a:rPr lang="ru-RU" b="1" dirty="0"/>
              <a:t>Ход работы:</a:t>
            </a:r>
            <a:r>
              <a:rPr lang="ru-RU" dirty="0"/>
              <a:t> 1.  Изучить  упаковки продуктов по заданным параметрам</a:t>
            </a:r>
          </a:p>
          <a:p>
            <a:r>
              <a:rPr lang="ru-RU" dirty="0"/>
              <a:t> 2.По ходу работы заполняй таблицу:</a:t>
            </a:r>
          </a:p>
          <a:p>
            <a:r>
              <a:rPr lang="ru-RU" dirty="0"/>
              <a:t>3. Сделать выводы В каких из этих продуктов самое высокое содержание: а) белков; б) жиров; в) углеводов?</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22</a:t>
            </a:fld>
            <a:endParaRPr lang="ru-RU"/>
          </a:p>
        </p:txBody>
      </p:sp>
    </p:spTree>
    <p:extLst>
      <p:ext uri="{BB962C8B-B14F-4D97-AF65-F5344CB8AC3E}">
        <p14:creationId xmlns:p14="http://schemas.microsoft.com/office/powerpoint/2010/main" val="35332933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8229600" cy="1143000"/>
          </a:xfrm>
        </p:spPr>
        <p:txBody>
          <a:bodyPr>
            <a:normAutofit/>
          </a:bodyPr>
          <a:lstStyle/>
          <a:p>
            <a:r>
              <a:rPr lang="ru-RU" sz="2800" b="1" dirty="0" smtClean="0"/>
              <a:t>Формулу  соотношения в пище белков-жиров-углеводов (БЖУ) — 1:1:4.</a:t>
            </a:r>
            <a:endParaRPr lang="ru-RU" sz="2800" b="1"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532917916"/>
              </p:ext>
            </p:extLst>
          </p:nvPr>
        </p:nvGraphicFramePr>
        <p:xfrm>
          <a:off x="611560" y="1412776"/>
          <a:ext cx="7704856" cy="4524046"/>
        </p:xfrm>
        <a:graphic>
          <a:graphicData uri="http://schemas.openxmlformats.org/drawingml/2006/table">
            <a:tbl>
              <a:tblPr firstRow="1" firstCol="1" bandRow="1">
                <a:tableStyleId>{5C22544A-7EE6-4342-B048-85BDC9FD1C3A}</a:tableStyleId>
              </a:tblPr>
              <a:tblGrid>
                <a:gridCol w="1925544"/>
                <a:gridCol w="1925544"/>
                <a:gridCol w="1926884"/>
                <a:gridCol w="1926884"/>
              </a:tblGrid>
              <a:tr h="738430">
                <a:tc rowSpan="2">
                  <a:txBody>
                    <a:bodyPr/>
                    <a:lstStyle/>
                    <a:p>
                      <a:pPr>
                        <a:lnSpc>
                          <a:spcPct val="115000"/>
                        </a:lnSpc>
                        <a:spcAft>
                          <a:spcPts val="0"/>
                        </a:spcAft>
                      </a:pPr>
                      <a:r>
                        <a:rPr lang="ru-RU" sz="2400" dirty="0">
                          <a:solidFill>
                            <a:schemeClr val="tx1">
                              <a:lumMod val="95000"/>
                              <a:lumOff val="5000"/>
                            </a:schemeClr>
                          </a:solidFill>
                          <a:effectLst/>
                        </a:rPr>
                        <a:t> продукты</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gridSpan="3">
                  <a:txBody>
                    <a:bodyPr/>
                    <a:lstStyle/>
                    <a:p>
                      <a:pPr>
                        <a:lnSpc>
                          <a:spcPct val="115000"/>
                        </a:lnSpc>
                        <a:spcAft>
                          <a:spcPts val="0"/>
                        </a:spcAft>
                      </a:pPr>
                      <a:r>
                        <a:rPr lang="ru-RU" sz="2400" dirty="0">
                          <a:solidFill>
                            <a:schemeClr val="tx1">
                              <a:lumMod val="95000"/>
                              <a:lumOff val="5000"/>
                            </a:schemeClr>
                          </a:solidFill>
                          <a:effectLst/>
                        </a:rPr>
                        <a:t>Пищевая ценность  на 100г</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hMerge="1">
                  <a:txBody>
                    <a:bodyPr/>
                    <a:lstStyle/>
                    <a:p>
                      <a:endParaRPr lang="ru-RU"/>
                    </a:p>
                  </a:txBody>
                  <a:tcPr/>
                </a:tc>
                <a:tc hMerge="1">
                  <a:txBody>
                    <a:bodyPr/>
                    <a:lstStyle/>
                    <a:p>
                      <a:endParaRPr lang="ru-RU"/>
                    </a:p>
                  </a:txBody>
                  <a:tcPr/>
                </a:tc>
              </a:tr>
              <a:tr h="353106">
                <a:tc vMerge="1">
                  <a:txBody>
                    <a:bodyPr/>
                    <a:lstStyle/>
                    <a:p>
                      <a:endParaRPr lang="ru-RU"/>
                    </a:p>
                  </a:txBody>
                  <a:tcPr/>
                </a:tc>
                <a:tc>
                  <a:txBody>
                    <a:bodyPr/>
                    <a:lstStyle/>
                    <a:p>
                      <a:pPr>
                        <a:lnSpc>
                          <a:spcPct val="115000"/>
                        </a:lnSpc>
                        <a:spcAft>
                          <a:spcPts val="0"/>
                        </a:spcAft>
                      </a:pPr>
                      <a:r>
                        <a:rPr lang="ru-RU" sz="2400" dirty="0">
                          <a:solidFill>
                            <a:schemeClr val="tx1">
                              <a:lumMod val="95000"/>
                              <a:lumOff val="5000"/>
                            </a:schemeClr>
                          </a:solidFill>
                          <a:effectLst/>
                        </a:rPr>
                        <a:t> Белки ,</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жиры</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a:solidFill>
                            <a:schemeClr val="tx1">
                              <a:lumMod val="95000"/>
                              <a:lumOff val="5000"/>
                            </a:schemeClr>
                          </a:solidFill>
                          <a:effectLst/>
                        </a:rPr>
                        <a:t> углеводы</a:t>
                      </a:r>
                      <a:endParaRPr lang="ru-RU" sz="240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728241">
                <a:tc>
                  <a:txBody>
                    <a:bodyPr/>
                    <a:lstStyle/>
                    <a:p>
                      <a:pPr>
                        <a:lnSpc>
                          <a:spcPct val="115000"/>
                        </a:lnSpc>
                        <a:spcAft>
                          <a:spcPts val="0"/>
                        </a:spcAft>
                      </a:pPr>
                      <a:r>
                        <a:rPr lang="ru-RU" sz="2400">
                          <a:solidFill>
                            <a:schemeClr val="tx1">
                              <a:lumMod val="95000"/>
                              <a:lumOff val="5000"/>
                            </a:schemeClr>
                          </a:solidFill>
                          <a:effectLst/>
                        </a:rPr>
                        <a:t>Хлеб "Дарницкий</a:t>
                      </a:r>
                      <a:endParaRPr lang="ru-RU" sz="240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7</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2</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51</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728241">
                <a:tc>
                  <a:txBody>
                    <a:bodyPr/>
                    <a:lstStyle/>
                    <a:p>
                      <a:pPr>
                        <a:lnSpc>
                          <a:spcPct val="115000"/>
                        </a:lnSpc>
                        <a:spcAft>
                          <a:spcPts val="0"/>
                        </a:spcAft>
                      </a:pPr>
                      <a:r>
                        <a:rPr lang="ru-RU" sz="2400" dirty="0">
                          <a:solidFill>
                            <a:schemeClr val="tx1">
                              <a:lumMod val="95000"/>
                              <a:lumOff val="5000"/>
                            </a:schemeClr>
                          </a:solidFill>
                          <a:effectLst/>
                        </a:rPr>
                        <a:t>Майонез "</a:t>
                      </a:r>
                      <a:r>
                        <a:rPr lang="ru-RU" sz="2400" dirty="0" err="1">
                          <a:solidFill>
                            <a:schemeClr val="tx1">
                              <a:lumMod val="95000"/>
                              <a:lumOff val="5000"/>
                            </a:schemeClr>
                          </a:solidFill>
                          <a:effectLst/>
                        </a:rPr>
                        <a:t>Провансал</a:t>
                      </a:r>
                      <a:r>
                        <a:rPr lang="ru-RU" sz="2400" dirty="0">
                          <a:solidFill>
                            <a:schemeClr val="tx1">
                              <a:lumMod val="95000"/>
                              <a:lumOff val="5000"/>
                            </a:schemeClr>
                          </a:solidFill>
                          <a:effectLst/>
                        </a:rPr>
                        <a:t>"</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0,4</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67</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2,2</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353106">
                <a:tc>
                  <a:txBody>
                    <a:bodyPr/>
                    <a:lstStyle/>
                    <a:p>
                      <a:pPr>
                        <a:lnSpc>
                          <a:spcPct val="115000"/>
                        </a:lnSpc>
                        <a:spcAft>
                          <a:spcPts val="0"/>
                        </a:spcAft>
                      </a:pPr>
                      <a:r>
                        <a:rPr lang="ru-RU" sz="2400">
                          <a:solidFill>
                            <a:schemeClr val="tx1">
                              <a:lumMod val="95000"/>
                              <a:lumOff val="5000"/>
                            </a:schemeClr>
                          </a:solidFill>
                          <a:effectLst/>
                        </a:rPr>
                        <a:t>Каша </a:t>
                      </a:r>
                      <a:endParaRPr lang="ru-RU" sz="240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10</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2,2</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70</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353106">
                <a:tc>
                  <a:txBody>
                    <a:bodyPr/>
                    <a:lstStyle/>
                    <a:p>
                      <a:pPr>
                        <a:lnSpc>
                          <a:spcPct val="115000"/>
                        </a:lnSpc>
                        <a:spcAft>
                          <a:spcPts val="0"/>
                        </a:spcAft>
                      </a:pPr>
                      <a:r>
                        <a:rPr lang="ru-RU" sz="2400">
                          <a:solidFill>
                            <a:schemeClr val="tx1">
                              <a:lumMod val="95000"/>
                              <a:lumOff val="5000"/>
                            </a:schemeClr>
                          </a:solidFill>
                          <a:effectLst/>
                        </a:rPr>
                        <a:t> Шоколад</a:t>
                      </a:r>
                      <a:endParaRPr lang="ru-RU" sz="240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5,3</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28</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61</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353106">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Молоко</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3</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3,2</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4,7</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r h="353106">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 какао</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о,9</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0,6</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c>
                  <a:txBody>
                    <a:bodyPr/>
                    <a:lstStyle/>
                    <a:p>
                      <a:pPr>
                        <a:lnSpc>
                          <a:spcPct val="115000"/>
                        </a:lnSpc>
                        <a:spcAft>
                          <a:spcPts val="0"/>
                        </a:spcAft>
                      </a:pPr>
                      <a:r>
                        <a:rPr lang="ru-RU" sz="2400" dirty="0">
                          <a:solidFill>
                            <a:schemeClr val="tx1">
                              <a:lumMod val="95000"/>
                              <a:lumOff val="5000"/>
                            </a:schemeClr>
                          </a:solidFill>
                          <a:effectLst/>
                        </a:rPr>
                        <a:t> </a:t>
                      </a:r>
                      <a:r>
                        <a:rPr lang="ru-RU" sz="2400" dirty="0" smtClean="0">
                          <a:solidFill>
                            <a:schemeClr val="tx1">
                              <a:lumMod val="95000"/>
                              <a:lumOff val="5000"/>
                            </a:schemeClr>
                          </a:solidFill>
                          <a:effectLst/>
                        </a:rPr>
                        <a:t>12</a:t>
                      </a:r>
                      <a:endParaRPr lang="ru-RU" sz="2400" dirty="0">
                        <a:solidFill>
                          <a:schemeClr val="tx1">
                            <a:lumMod val="95000"/>
                            <a:lumOff val="5000"/>
                          </a:schemeClr>
                        </a:solidFill>
                        <a:effectLst/>
                        <a:latin typeface="Calibri"/>
                        <a:ea typeface="Calibri"/>
                        <a:cs typeface="Times New Roman"/>
                      </a:endParaRPr>
                    </a:p>
                  </a:txBody>
                  <a:tcPr marL="68580" marR="68580" marT="0" marB="0">
                    <a:solidFill>
                      <a:srgbClr val="FFC000"/>
                    </a:solidFill>
                  </a:tcPr>
                </a:tc>
              </a:tr>
            </a:tbl>
          </a:graphicData>
        </a:graphic>
      </p:graphicFrame>
      <p:sp>
        <p:nvSpPr>
          <p:cNvPr id="4" name="Номер слайда 3"/>
          <p:cNvSpPr>
            <a:spLocks noGrp="1"/>
          </p:cNvSpPr>
          <p:nvPr>
            <p:ph type="sldNum" sz="quarter" idx="12"/>
          </p:nvPr>
        </p:nvSpPr>
        <p:spPr/>
        <p:txBody>
          <a:bodyPr/>
          <a:lstStyle/>
          <a:p>
            <a:fld id="{DE72A827-B725-4390-A8CD-8E2BBA5A4275}" type="slidenum">
              <a:rPr lang="ru-RU" smtClean="0"/>
              <a:t>23</a:t>
            </a:fld>
            <a:endParaRPr lang="ru-RU"/>
          </a:p>
        </p:txBody>
      </p:sp>
      <p:sp>
        <p:nvSpPr>
          <p:cNvPr id="6" name="Rectangle 3"/>
          <p:cNvSpPr>
            <a:spLocks noChangeArrowheads="1"/>
          </p:cNvSpPr>
          <p:nvPr/>
        </p:nvSpPr>
        <p:spPr bwMode="auto">
          <a:xfrm>
            <a:off x="2746375" y="29860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395536" y="5836887"/>
            <a:ext cx="8444106" cy="707886"/>
          </a:xfrm>
          <a:prstGeom prst="rect">
            <a:avLst/>
          </a:prstGeom>
          <a:noFill/>
        </p:spPr>
        <p:txBody>
          <a:bodyPr wrap="none" rtlCol="0">
            <a:spAutoFit/>
          </a:bodyPr>
          <a:lstStyle/>
          <a:p>
            <a:r>
              <a:rPr lang="ru-RU" dirty="0" smtClean="0"/>
              <a:t> </a:t>
            </a:r>
            <a:r>
              <a:rPr lang="ru-RU" sz="2000" dirty="0" smtClean="0"/>
              <a:t>Вывод: Для </a:t>
            </a:r>
            <a:r>
              <a:rPr lang="ru-RU" sz="2000" dirty="0"/>
              <a:t>правильной работы организма и стройной, подтянутой фигуры </a:t>
            </a:r>
            <a:endParaRPr lang="ru-RU" sz="2000" dirty="0" smtClean="0"/>
          </a:p>
          <a:p>
            <a:r>
              <a:rPr lang="ru-RU" sz="2000" dirty="0" smtClean="0"/>
              <a:t>необходимо </a:t>
            </a:r>
            <a:r>
              <a:rPr lang="ru-RU" sz="2000" dirty="0"/>
              <a:t>соблюдать баланс БЖУ</a:t>
            </a:r>
          </a:p>
        </p:txBody>
      </p:sp>
    </p:spTree>
    <p:extLst>
      <p:ext uri="{BB962C8B-B14F-4D97-AF65-F5344CB8AC3E}">
        <p14:creationId xmlns:p14="http://schemas.microsoft.com/office/powerpoint/2010/main" val="2633618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Пирамида здорового питания</a:t>
            </a:r>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24</a:t>
            </a:fld>
            <a:endParaRPr lang="ru-RU"/>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90490" y="1600200"/>
            <a:ext cx="696302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227" y="1268761"/>
            <a:ext cx="6391101" cy="473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55776" y="6597352"/>
            <a:ext cx="184731" cy="369332"/>
          </a:xfrm>
          <a:prstGeom prst="rect">
            <a:avLst/>
          </a:prstGeom>
          <a:noFill/>
        </p:spPr>
        <p:txBody>
          <a:bodyPr wrap="none" rtlCol="0">
            <a:spAutoFit/>
          </a:bodyPr>
          <a:lstStyle/>
          <a:p>
            <a:endParaRPr lang="ru-RU" dirty="0"/>
          </a:p>
        </p:txBody>
      </p:sp>
      <p:sp>
        <p:nvSpPr>
          <p:cNvPr id="5" name="Прямоугольник 4"/>
          <p:cNvSpPr/>
          <p:nvPr/>
        </p:nvSpPr>
        <p:spPr>
          <a:xfrm>
            <a:off x="611560" y="6000197"/>
            <a:ext cx="7776864" cy="59715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lumMod val="95000"/>
                    <a:lumOff val="5000"/>
                  </a:schemeClr>
                </a:solidFill>
                <a:latin typeface="Times New Roman" panose="02020603050405020304" pitchFamily="18" charset="0"/>
                <a:cs typeface="Times New Roman" panose="02020603050405020304" pitchFamily="18" charset="0"/>
              </a:rPr>
              <a:t>Вывод: 4 правило питани</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я</a:t>
            </a:r>
          </a:p>
        </p:txBody>
      </p:sp>
    </p:spTree>
    <p:extLst>
      <p:ext uri="{BB962C8B-B14F-4D97-AF65-F5344CB8AC3E}">
        <p14:creationId xmlns:p14="http://schemas.microsoft.com/office/powerpoint/2010/main" val="39828860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rgbClr val="C00000"/>
                </a:solidFill>
              </a:rPr>
              <a:t>ФИЗМИНУТКА ДЛЯ ГЛАЗ</a:t>
            </a:r>
            <a:endParaRPr lang="ru-RU" sz="2800" b="1" dirty="0">
              <a:solidFill>
                <a:srgbClr val="C00000"/>
              </a:solidFill>
            </a:endParaRPr>
          </a:p>
        </p:txBody>
      </p:sp>
      <p:sp>
        <p:nvSpPr>
          <p:cNvPr id="3" name="Объект 2"/>
          <p:cNvSpPr>
            <a:spLocks noGrp="1"/>
          </p:cNvSpPr>
          <p:nvPr>
            <p:ph idx="1"/>
          </p:nvPr>
        </p:nvSpPr>
        <p:spPr/>
        <p:txBody>
          <a:bodyPr>
            <a:normAutofit lnSpcReduction="10000"/>
          </a:bodyPr>
          <a:lstStyle/>
          <a:p>
            <a:r>
              <a:rPr lang="ru-RU" dirty="0" smtClean="0"/>
              <a:t>«Когда-то к врачу пришёл больной с жалобой на боли в животе. Врач спросил его, что он ел? Когда больной ответил, что он съел на обед, то врач прописал ему глазные капли. На недоуменный вопрос пациента, почему выписаны глазные капли, если болит живот, Врач ответил: </a:t>
            </a:r>
          </a:p>
          <a:p>
            <a:r>
              <a:rPr lang="ru-RU" dirty="0" smtClean="0"/>
              <a:t>«В следующий раз ты будешь видеть, что ешь».</a:t>
            </a:r>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25</a:t>
            </a:fld>
            <a:endParaRPr lang="ru-RU"/>
          </a:p>
        </p:txBody>
      </p:sp>
    </p:spTree>
    <p:extLst>
      <p:ext uri="{BB962C8B-B14F-4D97-AF65-F5344CB8AC3E}">
        <p14:creationId xmlns:p14="http://schemas.microsoft.com/office/powerpoint/2010/main" val="357171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1143000"/>
          </a:xfrm>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a:t/>
            </a:r>
            <a:br>
              <a:rPr lang="ru-RU" sz="3100" dirty="0"/>
            </a:br>
            <a:r>
              <a:rPr lang="ru-RU" sz="3100" dirty="0" smtClean="0"/>
              <a:t/>
            </a:r>
            <a:br>
              <a:rPr lang="ru-RU" sz="3100" dirty="0" smtClean="0"/>
            </a:br>
            <a:r>
              <a:rPr lang="ru-RU" sz="2700" b="1" dirty="0" smtClean="0">
                <a:latin typeface="Times New Roman" panose="02020603050405020304" pitchFamily="18" charset="0"/>
                <a:cs typeface="Times New Roman" panose="02020603050405020304" pitchFamily="18" charset="0"/>
              </a:rPr>
              <a:t>Практическая </a:t>
            </a:r>
            <a:r>
              <a:rPr lang="ru-RU" sz="2700" b="1" dirty="0">
                <a:latin typeface="Times New Roman" panose="02020603050405020304" pitchFamily="18" charset="0"/>
                <a:cs typeface="Times New Roman" panose="02020603050405020304" pitchFamily="18" charset="0"/>
              </a:rPr>
              <a:t>работа </a:t>
            </a:r>
            <a:r>
              <a:rPr lang="ru-RU" sz="2700" b="1" dirty="0">
                <a:latin typeface="Times New Roman" panose="02020603050405020304" pitchFamily="18" charset="0"/>
                <a:cs typeface="Times New Roman" panose="02020603050405020304" pitchFamily="18" charset="0"/>
              </a:rPr>
              <a:t>«Гречневая каша – матушка наша, хлеб ржаной – отец родной»</a:t>
            </a:r>
            <a:r>
              <a:rPr lang="ru-RU" sz="3100" b="1" dirty="0">
                <a:latin typeface="Times New Roman" panose="02020603050405020304" pitchFamily="18" charset="0"/>
                <a:cs typeface="Times New Roman" panose="02020603050405020304" pitchFamily="18" charset="0"/>
              </a:rPr>
              <a:t>.  </a:t>
            </a:r>
            <a:r>
              <a:rPr lang="ru-RU" sz="3100" dirty="0" smtClean="0">
                <a:latin typeface="Times New Roman" panose="02020603050405020304" pitchFamily="18" charset="0"/>
                <a:cs typeface="Times New Roman" panose="02020603050405020304" pitchFamily="18" charset="0"/>
              </a:rPr>
              <a:t/>
            </a:r>
            <a:br>
              <a:rPr lang="ru-RU" sz="3100" dirty="0" smtClean="0">
                <a:latin typeface="Times New Roman" panose="02020603050405020304" pitchFamily="18" charset="0"/>
                <a:cs typeface="Times New Roman" panose="02020603050405020304" pitchFamily="18" charset="0"/>
              </a:rPr>
            </a:br>
            <a:r>
              <a:rPr lang="ru-RU" sz="3100" dirty="0" smtClean="0">
                <a:latin typeface="Times New Roman" panose="02020603050405020304" pitchFamily="18" charset="0"/>
                <a:cs typeface="Times New Roman" panose="02020603050405020304" pitchFamily="18" charset="0"/>
              </a:rPr>
              <a:t>Вы -технолог  </a:t>
            </a:r>
            <a:r>
              <a:rPr lang="ru-RU" sz="3100" dirty="0">
                <a:latin typeface="Times New Roman" panose="02020603050405020304" pitchFamily="18" charset="0"/>
                <a:cs typeface="Times New Roman" panose="02020603050405020304" pitchFamily="18" charset="0"/>
              </a:rPr>
              <a:t>по приготовлению пищи. Вы знаете правила  и нормы рационального питания </a:t>
            </a:r>
            <a:r>
              <a:rPr lang="ru-RU" sz="3100" dirty="0" smtClean="0">
                <a:latin typeface="Times New Roman" panose="02020603050405020304" pitchFamily="18" charset="0"/>
                <a:cs typeface="Times New Roman" panose="02020603050405020304" pitchFamily="18" charset="0"/>
              </a:rPr>
              <a:t>. </a:t>
            </a:r>
            <a:r>
              <a:rPr lang="ru-RU" sz="3100" dirty="0">
                <a:latin typeface="Times New Roman" panose="02020603050405020304" pitchFamily="18" charset="0"/>
                <a:cs typeface="Times New Roman" panose="02020603050405020304" pitchFamily="18" charset="0"/>
              </a:rPr>
              <a:t>Р</a:t>
            </a:r>
            <a:r>
              <a:rPr lang="ru-RU" sz="3100" dirty="0" smtClean="0">
                <a:latin typeface="Times New Roman" panose="02020603050405020304" pitchFamily="18" charset="0"/>
                <a:cs typeface="Times New Roman" panose="02020603050405020304" pitchFamily="18" charset="0"/>
              </a:rPr>
              <a:t>ассчитать </a:t>
            </a:r>
            <a:r>
              <a:rPr lang="ru-RU" sz="3100" dirty="0">
                <a:latin typeface="Times New Roman" panose="02020603050405020304" pitchFamily="18" charset="0"/>
                <a:cs typeface="Times New Roman" panose="02020603050405020304" pitchFamily="18" charset="0"/>
              </a:rPr>
              <a:t>энергетическую ценность обеда. для школьной </a:t>
            </a:r>
            <a:r>
              <a:rPr lang="ru-RU" sz="3100" dirty="0" smtClean="0">
                <a:latin typeface="Times New Roman" panose="02020603050405020304" pitchFamily="18" charset="0"/>
                <a:cs typeface="Times New Roman" panose="02020603050405020304" pitchFamily="18" charset="0"/>
              </a:rPr>
              <a:t>столовой. В </a:t>
            </a:r>
            <a:r>
              <a:rPr lang="ru-RU" sz="3100" dirty="0">
                <a:latin typeface="Times New Roman" panose="02020603050405020304" pitchFamily="18" charset="0"/>
                <a:cs typeface="Times New Roman" panose="02020603050405020304" pitchFamily="18" charset="0"/>
              </a:rPr>
              <a:t>помощь вам таблицы </a:t>
            </a:r>
            <a:r>
              <a:rPr lang="ru-RU" sz="3100" dirty="0" smtClean="0">
                <a:latin typeface="Times New Roman" panose="02020603050405020304" pitchFamily="18" charset="0"/>
                <a:cs typeface="Times New Roman" panose="02020603050405020304" pitchFamily="18" charset="0"/>
              </a:rPr>
              <a:t>по .рекомендуемой </a:t>
            </a:r>
            <a:r>
              <a:rPr lang="ru-RU" sz="3100" dirty="0">
                <a:latin typeface="Times New Roman" panose="02020603050405020304" pitchFamily="18" charset="0"/>
                <a:cs typeface="Times New Roman" panose="02020603050405020304" pitchFamily="18" charset="0"/>
              </a:rPr>
              <a:t>массе </a:t>
            </a:r>
            <a:r>
              <a:rPr lang="ru-RU" sz="3100" dirty="0" smtClean="0">
                <a:latin typeface="Times New Roman" panose="02020603050405020304" pitchFamily="18" charset="0"/>
                <a:cs typeface="Times New Roman" panose="02020603050405020304" pitchFamily="18" charset="0"/>
              </a:rPr>
              <a:t>и   </a:t>
            </a:r>
            <a:r>
              <a:rPr lang="ru-RU" sz="3100" dirty="0">
                <a:latin typeface="Times New Roman" panose="02020603050405020304" pitchFamily="18" charset="0"/>
                <a:cs typeface="Times New Roman" panose="02020603050405020304" pitchFamily="18" charset="0"/>
              </a:rPr>
              <a:t>энергетической ценности  </a:t>
            </a:r>
            <a:r>
              <a:rPr lang="ru-RU" sz="3100" dirty="0" smtClean="0">
                <a:latin typeface="Times New Roman" panose="02020603050405020304" pitchFamily="18" charset="0"/>
                <a:cs typeface="Times New Roman" panose="02020603050405020304" pitchFamily="18" charset="0"/>
              </a:rPr>
              <a:t>блюд.</a:t>
            </a:r>
            <a:endParaRPr lang="ru-RU" sz="3100" dirty="0">
              <a:latin typeface="Times New Roman" panose="02020603050405020304" pitchFamily="18" charset="0"/>
              <a:cs typeface="Times New Roman" panose="02020603050405020304"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1357636703"/>
              </p:ext>
            </p:extLst>
          </p:nvPr>
        </p:nvGraphicFramePr>
        <p:xfrm>
          <a:off x="467544" y="3429000"/>
          <a:ext cx="8229600" cy="3383280"/>
        </p:xfrm>
        <a:graphic>
          <a:graphicData uri="http://schemas.openxmlformats.org/drawingml/2006/table">
            <a:tbl>
              <a:tblPr firstRow="1" bandRow="1">
                <a:tableStyleId>{5C22544A-7EE6-4342-B048-85BDC9FD1C3A}</a:tableStyleId>
              </a:tblPr>
              <a:tblGrid>
                <a:gridCol w="2743200"/>
                <a:gridCol w="2743200"/>
                <a:gridCol w="2743200"/>
              </a:tblGrid>
              <a:tr h="136024">
                <a:tc>
                  <a:txBody>
                    <a:bodyPr/>
                    <a:lstStyle/>
                    <a:p>
                      <a:r>
                        <a:rPr lang="ru-RU" dirty="0" smtClean="0"/>
                        <a:t>МЕНЮ</a:t>
                      </a:r>
                      <a:endParaRPr lang="ru-RU" dirty="0"/>
                    </a:p>
                  </a:txBody>
                  <a:tcPr/>
                </a:tc>
                <a:tc>
                  <a:txBody>
                    <a:bodyPr/>
                    <a:lstStyle/>
                    <a:p>
                      <a:r>
                        <a:rPr lang="ru-RU" dirty="0" smtClean="0"/>
                        <a:t> Рекомендуемая масса блюда</a:t>
                      </a:r>
                      <a:endParaRPr lang="ru-RU" dirty="0"/>
                    </a:p>
                  </a:txBody>
                  <a:tcPr/>
                </a:tc>
                <a:tc>
                  <a:txBody>
                    <a:bodyPr/>
                    <a:lstStyle/>
                    <a:p>
                      <a:r>
                        <a:rPr lang="ru-RU" dirty="0" smtClean="0"/>
                        <a:t>Калорийность</a:t>
                      </a:r>
                      <a:endParaRPr lang="ru-RU" dirty="0"/>
                    </a:p>
                  </a:txBody>
                  <a:tcPr/>
                </a:tc>
              </a:tr>
              <a:tr h="370840">
                <a:tc>
                  <a:txBody>
                    <a:bodyPr/>
                    <a:lstStyle/>
                    <a:p>
                      <a:endParaRPr lang="ru-RU" sz="2400"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endParaRPr lang="ru-RU" dirty="0"/>
                    </a:p>
                  </a:txBody>
                  <a:tcPr/>
                </a:tc>
                <a:tc>
                  <a:txBody>
                    <a:bodyPr/>
                    <a:lstStyle/>
                    <a:p>
                      <a:endParaRPr lang="ru-RU" dirty="0"/>
                    </a:p>
                  </a:txBody>
                  <a:tcPr/>
                </a:tc>
              </a:tr>
              <a:tr h="370840">
                <a:tc>
                  <a:txBody>
                    <a:bodyPr/>
                    <a:lstStyle/>
                    <a:p>
                      <a:endParaRPr lang="ru-RU" sz="2400" dirty="0">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dirty="0"/>
                    </a:p>
                  </a:txBody>
                  <a:tcPr/>
                </a:tc>
              </a:tr>
              <a:tr h="370840">
                <a:tc>
                  <a:txBody>
                    <a:bodyPr/>
                    <a:lstStyle/>
                    <a:p>
                      <a:endParaRPr lang="ru-RU" sz="2400" dirty="0">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dirty="0"/>
                    </a:p>
                  </a:txBody>
                  <a:tcPr/>
                </a:tc>
              </a:tr>
              <a:tr h="370840">
                <a:tc>
                  <a:txBody>
                    <a:bodyPr/>
                    <a:lstStyle/>
                    <a:p>
                      <a:endParaRPr lang="ru-RU" sz="2400" dirty="0">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dirty="0"/>
                    </a:p>
                  </a:txBody>
                  <a:tcPr/>
                </a:tc>
              </a:tr>
              <a:tr h="370840">
                <a:tc>
                  <a:txBody>
                    <a:bodyPr/>
                    <a:lstStyle/>
                    <a:p>
                      <a:endParaRPr lang="ru-RU" sz="2400" dirty="0">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dirty="0"/>
                    </a:p>
                  </a:txBody>
                  <a:tcPr/>
                </a:tc>
              </a:tr>
              <a:tr h="370840">
                <a:tc>
                  <a:txBody>
                    <a:bodyPr/>
                    <a:lstStyle/>
                    <a:p>
                      <a:endParaRPr lang="ru-RU" sz="2400" dirty="0">
                        <a:latin typeface="Times New Roman" panose="02020603050405020304" pitchFamily="18" charset="0"/>
                        <a:cs typeface="Times New Roman" panose="02020603050405020304" pitchFamily="18" charset="0"/>
                      </a:endParaRPr>
                    </a:p>
                  </a:txBody>
                  <a:tcPr/>
                </a:tc>
                <a:tc>
                  <a:txBody>
                    <a:bodyPr/>
                    <a:lstStyle/>
                    <a:p>
                      <a:endParaRPr lang="ru-RU" dirty="0"/>
                    </a:p>
                  </a:txBody>
                  <a:tcPr/>
                </a:tc>
                <a:tc>
                  <a:txBody>
                    <a:bodyPr/>
                    <a:lstStyle/>
                    <a:p>
                      <a:endParaRPr lang="ru-RU" dirty="0"/>
                    </a:p>
                  </a:txBody>
                  <a:tcPr/>
                </a:tc>
              </a:tr>
            </a:tbl>
          </a:graphicData>
        </a:graphic>
      </p:graphicFrame>
      <p:sp>
        <p:nvSpPr>
          <p:cNvPr id="4" name="Номер слайда 3"/>
          <p:cNvSpPr>
            <a:spLocks noGrp="1"/>
          </p:cNvSpPr>
          <p:nvPr>
            <p:ph type="sldNum" sz="quarter" idx="12"/>
          </p:nvPr>
        </p:nvSpPr>
        <p:spPr/>
        <p:txBody>
          <a:bodyPr/>
          <a:lstStyle/>
          <a:p>
            <a:fld id="{DE72A827-B725-4390-A8CD-8E2BBA5A4275}" type="slidenum">
              <a:rPr lang="ru-RU" smtClean="0"/>
              <a:t>26</a:t>
            </a:fld>
            <a:endParaRPr lang="ru-RU"/>
          </a:p>
        </p:txBody>
      </p:sp>
    </p:spTree>
    <p:extLst>
      <p:ext uri="{BB962C8B-B14F-4D97-AF65-F5344CB8AC3E}">
        <p14:creationId xmlns:p14="http://schemas.microsoft.com/office/powerpoint/2010/main" val="24358285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sz="2800" dirty="0"/>
          </a:p>
        </p:txBody>
      </p:sp>
      <p:sp>
        <p:nvSpPr>
          <p:cNvPr id="3" name="Объект 2"/>
          <p:cNvSpPr>
            <a:spLocks noGrp="1"/>
          </p:cNvSpPr>
          <p:nvPr>
            <p:ph idx="1"/>
          </p:nvPr>
        </p:nvSpPr>
        <p:spPr/>
        <p:txBody>
          <a:bodyPr/>
          <a:lstStyle/>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27</a:t>
            </a:fld>
            <a:endParaRPr lang="ru-RU"/>
          </a:p>
        </p:txBody>
      </p:sp>
      <p:pic>
        <p:nvPicPr>
          <p:cNvPr id="24578" name="Picture 2" descr="C:\Users\123\AppData\Local\Temp\WPDNSE\{3D99294E-DAEF-FDDD-6A43-362B94C591E0}\20190214_124254.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11060" t="18182" r="3334" b="8283"/>
          <a:stretch/>
        </p:blipFill>
        <p:spPr bwMode="auto">
          <a:xfrm>
            <a:off x="39363" y="620688"/>
            <a:ext cx="8799837" cy="5669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6573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a:hlinkClick r:id="rId2" action="ppaction://hlinksldjump"/>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705" t="8876" r="66968" b="280"/>
          <a:stretch/>
        </p:blipFill>
        <p:spPr bwMode="auto">
          <a:xfrm>
            <a:off x="922785" y="1628800"/>
            <a:ext cx="7321623" cy="470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dirty="0" smtClean="0"/>
              <a:t> Помни</a:t>
            </a:r>
            <a:br>
              <a:rPr lang="ru-RU" dirty="0" smtClean="0"/>
            </a:br>
            <a:r>
              <a:rPr lang="ru-RU" dirty="0" smtClean="0"/>
              <a:t> «Здоровье – дороже богатства».</a:t>
            </a:r>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28</a:t>
            </a:fld>
            <a:endParaRPr lang="ru-RU"/>
          </a:p>
        </p:txBody>
      </p:sp>
      <p:sp>
        <p:nvSpPr>
          <p:cNvPr id="3" name="TextBox 2"/>
          <p:cNvSpPr txBox="1"/>
          <p:nvPr/>
        </p:nvSpPr>
        <p:spPr>
          <a:xfrm>
            <a:off x="1475656" y="2636912"/>
            <a:ext cx="553998" cy="3312368"/>
          </a:xfrm>
          <a:prstGeom prst="rect">
            <a:avLst/>
          </a:prstGeom>
          <a:noFill/>
        </p:spPr>
        <p:txBody>
          <a:bodyPr vert="vert270" wrap="square" rtlCol="0">
            <a:spAutoFit/>
          </a:bodyPr>
          <a:lstStyle/>
          <a:p>
            <a:r>
              <a:rPr lang="ru-RU" sz="2400" b="1" dirty="0" smtClean="0"/>
              <a:t>Энергетический баланс</a:t>
            </a:r>
            <a:endParaRPr lang="ru-RU" sz="2400" b="1" dirty="0"/>
          </a:p>
        </p:txBody>
      </p:sp>
      <p:sp>
        <p:nvSpPr>
          <p:cNvPr id="8" name="TextBox 7"/>
          <p:cNvSpPr txBox="1"/>
          <p:nvPr/>
        </p:nvSpPr>
        <p:spPr>
          <a:xfrm>
            <a:off x="2987824" y="3068960"/>
            <a:ext cx="553998" cy="3024336"/>
          </a:xfrm>
          <a:prstGeom prst="rect">
            <a:avLst/>
          </a:prstGeom>
          <a:noFill/>
        </p:spPr>
        <p:txBody>
          <a:bodyPr vert="vert270" wrap="square" rtlCol="0">
            <a:spAutoFit/>
          </a:bodyPr>
          <a:lstStyle/>
          <a:p>
            <a:r>
              <a:rPr lang="ru-RU" sz="2400" b="1" dirty="0" smtClean="0"/>
              <a:t>Режим питания</a:t>
            </a:r>
            <a:endParaRPr lang="ru-RU" sz="2400" b="1" dirty="0"/>
          </a:p>
        </p:txBody>
      </p:sp>
      <p:sp>
        <p:nvSpPr>
          <p:cNvPr id="9" name="TextBox 8"/>
          <p:cNvSpPr txBox="1"/>
          <p:nvPr/>
        </p:nvSpPr>
        <p:spPr>
          <a:xfrm>
            <a:off x="5004048" y="3068960"/>
            <a:ext cx="553998" cy="3024336"/>
          </a:xfrm>
          <a:prstGeom prst="rect">
            <a:avLst/>
          </a:prstGeom>
          <a:noFill/>
        </p:spPr>
        <p:txBody>
          <a:bodyPr vert="vert270" wrap="square" rtlCol="0">
            <a:spAutoFit/>
          </a:bodyPr>
          <a:lstStyle/>
          <a:p>
            <a:r>
              <a:rPr lang="ru-RU" sz="2400" b="1" dirty="0" smtClean="0"/>
              <a:t>Физические нагрузки</a:t>
            </a:r>
            <a:endParaRPr lang="ru-RU" sz="2400" b="1" dirty="0"/>
          </a:p>
        </p:txBody>
      </p:sp>
      <p:sp>
        <p:nvSpPr>
          <p:cNvPr id="10" name="TextBox 9"/>
          <p:cNvSpPr txBox="1"/>
          <p:nvPr/>
        </p:nvSpPr>
        <p:spPr>
          <a:xfrm>
            <a:off x="6372200" y="2636912"/>
            <a:ext cx="553998" cy="3456384"/>
          </a:xfrm>
          <a:prstGeom prst="rect">
            <a:avLst/>
          </a:prstGeom>
          <a:noFill/>
        </p:spPr>
        <p:txBody>
          <a:bodyPr vert="vert270" wrap="square" rtlCol="0">
            <a:spAutoFit/>
          </a:bodyPr>
          <a:lstStyle/>
          <a:p>
            <a:r>
              <a:rPr lang="ru-RU" sz="2400" b="1" dirty="0" smtClean="0"/>
              <a:t>сбалансированность</a:t>
            </a:r>
            <a:endParaRPr lang="ru-RU" sz="2400" b="1" dirty="0"/>
          </a:p>
        </p:txBody>
      </p:sp>
    </p:spTree>
    <p:extLst>
      <p:ext uri="{BB962C8B-B14F-4D97-AF65-F5344CB8AC3E}">
        <p14:creationId xmlns:p14="http://schemas.microsoft.com/office/powerpoint/2010/main" val="2426903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dirty="0" smtClean="0"/>
              <a:t>Я </a:t>
            </a:r>
            <a:r>
              <a:rPr lang="ru-RU" dirty="0"/>
              <a:t>узнал…..</a:t>
            </a:r>
          </a:p>
          <a:p>
            <a:r>
              <a:rPr lang="ru-RU" dirty="0"/>
              <a:t>Я смог……</a:t>
            </a:r>
          </a:p>
          <a:p>
            <a:r>
              <a:rPr lang="ru-RU" dirty="0"/>
              <a:t>Мне пригодится…..</a:t>
            </a:r>
          </a:p>
          <a:p>
            <a:r>
              <a:rPr lang="ru-RU" dirty="0"/>
              <a:t>Было интересно …. </a:t>
            </a:r>
          </a:p>
          <a:p>
            <a:r>
              <a:rPr lang="ru-RU" dirty="0" smtClean="0"/>
              <a:t>Я </a:t>
            </a:r>
            <a:r>
              <a:rPr lang="ru-RU" dirty="0"/>
              <a:t>умею…..</a:t>
            </a:r>
          </a:p>
          <a:p>
            <a:r>
              <a:rPr lang="ru-RU" dirty="0" smtClean="0"/>
              <a:t>Было </a:t>
            </a:r>
            <a:r>
              <a:rPr lang="ru-RU" dirty="0"/>
              <a:t>трудно……</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29</a:t>
            </a:fld>
            <a:endParaRPr lang="ru-RU"/>
          </a:p>
        </p:txBody>
      </p:sp>
    </p:spTree>
    <p:extLst>
      <p:ext uri="{BB962C8B-B14F-4D97-AF65-F5344CB8AC3E}">
        <p14:creationId xmlns:p14="http://schemas.microsoft.com/office/powerpoint/2010/main" val="7909532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836712"/>
            <a:ext cx="7117555" cy="5312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Номер слайда 3"/>
          <p:cNvSpPr>
            <a:spLocks noGrp="1"/>
          </p:cNvSpPr>
          <p:nvPr>
            <p:ph type="sldNum" sz="quarter" idx="12"/>
          </p:nvPr>
        </p:nvSpPr>
        <p:spPr/>
        <p:txBody>
          <a:bodyPr/>
          <a:lstStyle/>
          <a:p>
            <a:fld id="{DE72A827-B725-4390-A8CD-8E2BBA5A4275}" type="slidenum">
              <a:rPr lang="ru-RU" smtClean="0"/>
              <a:t>3</a:t>
            </a:fld>
            <a:endParaRPr lang="ru-RU"/>
          </a:p>
        </p:txBody>
      </p:sp>
    </p:spTree>
    <p:extLst>
      <p:ext uri="{BB962C8B-B14F-4D97-AF65-F5344CB8AC3E}">
        <p14:creationId xmlns:p14="http://schemas.microsoft.com/office/powerpoint/2010/main" val="1886925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r>
              <a:rPr lang="ru-RU" b="1" dirty="0" smtClean="0"/>
              <a:t>Дом задание </a:t>
            </a:r>
          </a:p>
          <a:p>
            <a:r>
              <a:rPr lang="ru-RU" dirty="0" smtClean="0"/>
              <a:t>1. Закончить заполнение</a:t>
            </a:r>
          </a:p>
          <a:p>
            <a:r>
              <a:rPr lang="ru-RU" dirty="0" smtClean="0"/>
              <a:t> Личной траектории рационального питания. </a:t>
            </a:r>
          </a:p>
          <a:p>
            <a:r>
              <a:rPr lang="ru-RU"/>
              <a:t> </a:t>
            </a:r>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30</a:t>
            </a:fld>
            <a:endParaRPr lang="ru-RU"/>
          </a:p>
        </p:txBody>
      </p:sp>
    </p:spTree>
    <p:extLst>
      <p:ext uri="{BB962C8B-B14F-4D97-AF65-F5344CB8AC3E}">
        <p14:creationId xmlns:p14="http://schemas.microsoft.com/office/powerpoint/2010/main" val="3477889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a:t>
            </a:r>
            <a:endParaRPr lang="ru-RU" dirty="0"/>
          </a:p>
        </p:txBody>
      </p:sp>
      <p:sp>
        <p:nvSpPr>
          <p:cNvPr id="3" name="Объект 2"/>
          <p:cNvSpPr>
            <a:spLocks noGrp="1"/>
          </p:cNvSpPr>
          <p:nvPr>
            <p:ph idx="1"/>
          </p:nvPr>
        </p:nvSpPr>
        <p:spPr/>
        <p:txBody>
          <a:bodyPr/>
          <a:lstStyle/>
          <a:p>
            <a:r>
              <a:rPr lang="ru-RU" dirty="0" smtClean="0"/>
              <a:t>Что узнаем?</a:t>
            </a:r>
          </a:p>
          <a:p>
            <a:r>
              <a:rPr lang="ru-RU" dirty="0" smtClean="0"/>
              <a:t>Что сможем ?</a:t>
            </a:r>
          </a:p>
          <a:p>
            <a:r>
              <a:rPr lang="ru-RU" dirty="0" smtClean="0"/>
              <a:t>Где пригодится?</a:t>
            </a:r>
          </a:p>
          <a:p>
            <a:endParaRPr lang="ru-RU" dirty="0" smtClean="0"/>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4</a:t>
            </a:fld>
            <a:endParaRPr lang="ru-RU"/>
          </a:p>
        </p:txBody>
      </p:sp>
    </p:spTree>
    <p:extLst>
      <p:ext uri="{BB962C8B-B14F-4D97-AF65-F5344CB8AC3E}">
        <p14:creationId xmlns:p14="http://schemas.microsoft.com/office/powerpoint/2010/main" val="27801226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1322" y="1600200"/>
            <a:ext cx="80413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979712" y="1700808"/>
            <a:ext cx="5616624" cy="36724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П</a:t>
            </a:r>
            <a:r>
              <a:rPr lang="ru-RU" sz="2400" dirty="0" smtClean="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равильное  - Рациональное питание</a:t>
            </a:r>
          </a:p>
          <a:p>
            <a:pPr algn="ctr"/>
            <a:r>
              <a:rPr lang="ru-RU" sz="2400" dirty="0" smtClean="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 (от латинского </a:t>
            </a:r>
            <a:r>
              <a:rPr lang="ru-RU" sz="2400" dirty="0" err="1" smtClean="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rationalis</a:t>
            </a:r>
            <a:r>
              <a:rPr lang="ru-RU" sz="2400" dirty="0" smtClean="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 — разумный) —</a:t>
            </a:r>
          </a:p>
          <a:p>
            <a:pPr algn="ctr"/>
            <a:r>
              <a:rPr lang="ru-RU" sz="2400" dirty="0" smtClean="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 это физиологически полноценное питание, учитывающее характер труда, физическую активность.</a:t>
            </a:r>
            <a:endParaRPr lang="ru-RU" sz="2400" dirty="0">
              <a:ln>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952215" y="1725014"/>
            <a:ext cx="5616624" cy="410445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П</a:t>
            </a:r>
            <a:r>
              <a:rPr lang="ru-RU" sz="2400" dirty="0" smtClean="0">
                <a:solidFill>
                  <a:schemeClr val="tx1">
                    <a:lumMod val="95000"/>
                    <a:lumOff val="5000"/>
                  </a:schemeClr>
                </a:solidFill>
                <a:latin typeface="Times New Roman" panose="02020603050405020304" pitchFamily="18" charset="0"/>
                <a:cs typeface="Times New Roman" panose="02020603050405020304" pitchFamily="18" charset="0"/>
              </a:rPr>
              <a:t>равильно питаться — это значит получать с пищей в достаточном количестве и в правильном соотношении необходимые организму вещества: белки, жиры, углеводы, минеральные соли, витамины и воду. </a:t>
            </a: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p:txBody>
          <a:bodyPr/>
          <a:lstStyle/>
          <a:p>
            <a:fld id="{DE72A827-B725-4390-A8CD-8E2BBA5A4275}" type="slidenum">
              <a:rPr lang="ru-RU" smtClean="0"/>
              <a:t>5</a:t>
            </a:fld>
            <a:endParaRPr lang="ru-RU"/>
          </a:p>
        </p:txBody>
      </p:sp>
    </p:spTree>
    <p:extLst>
      <p:ext uri="{BB962C8B-B14F-4D97-AF65-F5344CB8AC3E}">
        <p14:creationId xmlns:p14="http://schemas.microsoft.com/office/powerpoint/2010/main" val="234137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algn="ctr"/>
            <a:r>
              <a:rPr lang="ru-RU" sz="3600" b="1" dirty="0" smtClean="0">
                <a:solidFill>
                  <a:schemeClr val="tx1">
                    <a:lumMod val="95000"/>
                    <a:lumOff val="5000"/>
                  </a:schemeClr>
                </a:solidFill>
              </a:rPr>
              <a:t>Определение </a:t>
            </a:r>
            <a:r>
              <a:rPr lang="ru-RU" sz="3600" b="1" dirty="0">
                <a:solidFill>
                  <a:schemeClr val="tx1">
                    <a:lumMod val="95000"/>
                    <a:lumOff val="5000"/>
                  </a:schemeClr>
                </a:solidFill>
              </a:rPr>
              <a:t>норм рационального </a:t>
            </a:r>
            <a:r>
              <a:rPr lang="ru-RU" sz="3600" b="1" dirty="0" smtClean="0">
                <a:solidFill>
                  <a:schemeClr val="tx1">
                    <a:lumMod val="95000"/>
                    <a:lumOff val="5000"/>
                  </a:schemeClr>
                </a:solidFill>
              </a:rPr>
              <a:t>питания.</a:t>
            </a:r>
          </a:p>
          <a:p>
            <a:pPr algn="ctr"/>
            <a:endParaRPr lang="ru-RU" sz="3600" b="1" dirty="0" smtClean="0">
              <a:solidFill>
                <a:schemeClr val="tx1">
                  <a:lumMod val="95000"/>
                  <a:lumOff val="5000"/>
                </a:schemeClr>
              </a:solidFill>
            </a:endParaRPr>
          </a:p>
          <a:p>
            <a:pPr algn="ctr"/>
            <a:r>
              <a:rPr lang="ru-RU" sz="3600" b="1" dirty="0">
                <a:solidFill>
                  <a:schemeClr val="tx1">
                    <a:lumMod val="95000"/>
                    <a:lumOff val="5000"/>
                  </a:schemeClr>
                </a:solidFill>
              </a:rPr>
              <a:t>Личная  траектория </a:t>
            </a:r>
            <a:r>
              <a:rPr lang="ru-RU" sz="3600" b="1" dirty="0" smtClean="0">
                <a:solidFill>
                  <a:schemeClr val="tx1">
                    <a:lumMod val="95000"/>
                    <a:lumOff val="5000"/>
                  </a:schemeClr>
                </a:solidFill>
              </a:rPr>
              <a:t>рационального питания.</a:t>
            </a:r>
            <a:endParaRPr lang="ru-RU" sz="3600" b="1" dirty="0">
              <a:solidFill>
                <a:schemeClr val="tx1">
                  <a:lumMod val="95000"/>
                  <a:lumOff val="5000"/>
                </a:schemeClr>
              </a:solidFill>
            </a:endParaRPr>
          </a:p>
        </p:txBody>
      </p:sp>
      <p:sp>
        <p:nvSpPr>
          <p:cNvPr id="4" name="Номер слайда 3"/>
          <p:cNvSpPr>
            <a:spLocks noGrp="1"/>
          </p:cNvSpPr>
          <p:nvPr>
            <p:ph type="sldNum" sz="quarter" idx="12"/>
          </p:nvPr>
        </p:nvSpPr>
        <p:spPr/>
        <p:txBody>
          <a:bodyPr/>
          <a:lstStyle/>
          <a:p>
            <a:fld id="{DE72A827-B725-4390-A8CD-8E2BBA5A4275}" type="slidenum">
              <a:rPr lang="ru-RU" smtClean="0"/>
              <a:t>6</a:t>
            </a:fld>
            <a:endParaRPr lang="ru-RU"/>
          </a:p>
        </p:txBody>
      </p:sp>
    </p:spTree>
    <p:extLst>
      <p:ext uri="{BB962C8B-B14F-4D97-AF65-F5344CB8AC3E}">
        <p14:creationId xmlns:p14="http://schemas.microsoft.com/office/powerpoint/2010/main" val="2242019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404664"/>
            <a:ext cx="7628665" cy="5721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Номер слайда 3"/>
          <p:cNvSpPr>
            <a:spLocks noGrp="1"/>
          </p:cNvSpPr>
          <p:nvPr>
            <p:ph type="sldNum" sz="quarter" idx="12"/>
          </p:nvPr>
        </p:nvSpPr>
        <p:spPr/>
        <p:txBody>
          <a:bodyPr/>
          <a:lstStyle/>
          <a:p>
            <a:fld id="{DE72A827-B725-4390-A8CD-8E2BBA5A4275}" type="slidenum">
              <a:rPr lang="ru-RU" smtClean="0"/>
              <a:t>7</a:t>
            </a:fld>
            <a:endParaRPr lang="ru-RU"/>
          </a:p>
        </p:txBody>
      </p:sp>
    </p:spTree>
    <p:extLst>
      <p:ext uri="{BB962C8B-B14F-4D97-AF65-F5344CB8AC3E}">
        <p14:creationId xmlns:p14="http://schemas.microsoft.com/office/powerpoint/2010/main" val="3006858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10000"/>
          </a:bodyPr>
          <a:lstStyle/>
          <a:p>
            <a:pPr algn="ctr">
              <a:lnSpc>
                <a:spcPct val="115000"/>
              </a:lnSpc>
              <a:spcAft>
                <a:spcPts val="0"/>
              </a:spcAft>
            </a:pPr>
            <a:r>
              <a:rPr lang="ru-RU" b="1" dirty="0" smtClean="0">
                <a:effectLst/>
                <a:latin typeface="Times New Roman"/>
                <a:ea typeface="Times New Roman"/>
                <a:cs typeface="Times New Roman"/>
              </a:rPr>
              <a:t>Объект  исследования : </a:t>
            </a:r>
            <a:r>
              <a:rPr lang="ru-RU" dirty="0" smtClean="0">
                <a:effectLst/>
                <a:latin typeface="Times New Roman"/>
                <a:ea typeface="Times New Roman"/>
                <a:cs typeface="Times New Roman"/>
              </a:rPr>
              <a:t>питание школьника</a:t>
            </a:r>
            <a:br>
              <a:rPr lang="ru-RU" dirty="0" smtClean="0">
                <a:effectLst/>
                <a:latin typeface="Times New Roman"/>
                <a:ea typeface="Times New Roman"/>
                <a:cs typeface="Times New Roman"/>
              </a:rPr>
            </a:br>
            <a:r>
              <a:rPr lang="ru-RU" b="1" dirty="0" smtClean="0">
                <a:effectLst/>
                <a:latin typeface="Times New Roman"/>
                <a:ea typeface="Times New Roman"/>
                <a:cs typeface="Times New Roman"/>
              </a:rPr>
              <a:t>Предмет  исследования: </a:t>
            </a:r>
            <a:r>
              <a:rPr lang="ru-RU" dirty="0" smtClean="0">
                <a:effectLst/>
                <a:latin typeface="Times New Roman"/>
                <a:ea typeface="Times New Roman"/>
                <a:cs typeface="Times New Roman"/>
              </a:rPr>
              <a:t>рацион и режим питания школьника.</a:t>
            </a:r>
            <a:br>
              <a:rPr lang="ru-RU" dirty="0" smtClean="0">
                <a:effectLst/>
                <a:latin typeface="Times New Roman"/>
                <a:ea typeface="Times New Roman"/>
                <a:cs typeface="Times New Roman"/>
              </a:rPr>
            </a:br>
            <a:r>
              <a:rPr lang="ru-RU" b="1" dirty="0" smtClean="0">
                <a:effectLst/>
                <a:latin typeface="Times New Roman"/>
                <a:ea typeface="Times New Roman"/>
                <a:cs typeface="Times New Roman"/>
              </a:rPr>
              <a:t>Гипотеза исследования: </a:t>
            </a:r>
            <a:br>
              <a:rPr lang="ru-RU" b="1" dirty="0" smtClean="0">
                <a:effectLst/>
                <a:latin typeface="Times New Roman"/>
                <a:ea typeface="Times New Roman"/>
                <a:cs typeface="Times New Roman"/>
              </a:rPr>
            </a:br>
            <a:r>
              <a:rPr lang="ru-RU" dirty="0" smtClean="0">
                <a:effectLst/>
                <a:latin typeface="Times New Roman"/>
                <a:ea typeface="Times New Roman"/>
                <a:cs typeface="Times New Roman"/>
              </a:rPr>
              <a:t>Мы предполагаем, что полноценное правильное питание  способствует формированию здорового образа жизни, обеспечивая   при  этом  активную деятельность обучающихся.</a:t>
            </a:r>
            <a:endParaRPr lang="ru-RU" sz="2400" dirty="0">
              <a:ea typeface="Calibri"/>
              <a:cs typeface="Times New Roman"/>
            </a:endParaRP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8</a:t>
            </a:fld>
            <a:endParaRPr lang="ru-RU"/>
          </a:p>
        </p:txBody>
      </p:sp>
    </p:spTree>
    <p:extLst>
      <p:ext uri="{BB962C8B-B14F-4D97-AF65-F5344CB8AC3E}">
        <p14:creationId xmlns:p14="http://schemas.microsoft.com/office/powerpoint/2010/main" val="40972421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r>
              <a:rPr lang="ru-RU" b="1" dirty="0"/>
              <a:t>Цель исследования</a:t>
            </a:r>
            <a:r>
              <a:rPr lang="ru-RU" dirty="0"/>
              <a:t>: </a:t>
            </a:r>
          </a:p>
          <a:p>
            <a:r>
              <a:rPr lang="ru-RU" dirty="0" smtClean="0"/>
              <a:t>Определение </a:t>
            </a:r>
            <a:r>
              <a:rPr lang="ru-RU" dirty="0"/>
              <a:t>примерного рациона, режима питания  школьника для  выявления ошибок. </a:t>
            </a:r>
          </a:p>
          <a:p>
            <a:r>
              <a:rPr lang="ru-RU" b="1" dirty="0"/>
              <a:t>Задачи:</a:t>
            </a:r>
            <a:endParaRPr lang="ru-RU" dirty="0"/>
          </a:p>
          <a:p>
            <a:r>
              <a:rPr lang="ru-RU" dirty="0"/>
              <a:t>1. Обработать и обобщить собранный материал.</a:t>
            </a:r>
          </a:p>
          <a:p>
            <a:r>
              <a:rPr lang="ru-RU" dirty="0"/>
              <a:t>2. Познакомить одноклассников с проектными данными.</a:t>
            </a:r>
          </a:p>
          <a:p>
            <a:endParaRPr lang="ru-RU" dirty="0"/>
          </a:p>
        </p:txBody>
      </p:sp>
      <p:sp>
        <p:nvSpPr>
          <p:cNvPr id="4" name="Номер слайда 3"/>
          <p:cNvSpPr>
            <a:spLocks noGrp="1"/>
          </p:cNvSpPr>
          <p:nvPr>
            <p:ph type="sldNum" sz="quarter" idx="12"/>
          </p:nvPr>
        </p:nvSpPr>
        <p:spPr/>
        <p:txBody>
          <a:bodyPr/>
          <a:lstStyle/>
          <a:p>
            <a:fld id="{DE72A827-B725-4390-A8CD-8E2BBA5A4275}" type="slidenum">
              <a:rPr lang="ru-RU" smtClean="0"/>
              <a:t>9</a:t>
            </a:fld>
            <a:endParaRPr lang="ru-RU"/>
          </a:p>
        </p:txBody>
      </p:sp>
    </p:spTree>
    <p:extLst>
      <p:ext uri="{BB962C8B-B14F-4D97-AF65-F5344CB8AC3E}">
        <p14:creationId xmlns:p14="http://schemas.microsoft.com/office/powerpoint/2010/main" val="242036669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719</TotalTime>
  <Words>784</Words>
  <Application>Microsoft Office PowerPoint</Application>
  <PresentationFormat>Экран (4:3)</PresentationFormat>
  <Paragraphs>242</Paragraphs>
  <Slides>30</Slides>
  <Notes>0</Notes>
  <HiddenSlides>1</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Презентация PowerPoint</vt:lpstr>
      <vt:lpstr>Презентация PowerPoint</vt:lpstr>
      <vt:lpstr>Презентация PowerPoint</vt:lpstr>
      <vt:lpstr>ЦЕЛЬ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Обучающихся с :</vt:lpstr>
      <vt:lpstr>Презентация PowerPoint</vt:lpstr>
      <vt:lpstr> 80%-погрешности в питании</vt:lpstr>
      <vt:lpstr>Примерное меню школьника</vt:lpstr>
      <vt:lpstr> Вывод</vt:lpstr>
      <vt:lpstr>Презентация PowerPoint</vt:lpstr>
      <vt:lpstr>Таблица 1, 2</vt:lpstr>
      <vt:lpstr>Остановка 2 ТОЩИЙ  ЖИВОТ  НИ В ПЛЯСКУ,             НИ В РАБОТУ. </vt:lpstr>
      <vt:lpstr>Остановка 3  «Завтрак съешь сам, обед раздели  с другом, а ужин отдай врагу»</vt:lpstr>
      <vt:lpstr>Остановка 4. « Спеши в работе, а не за  едой». Рассчитать   энергозатраты  школьника на занятия спортом в течение 3часов</vt:lpstr>
      <vt:lpstr>Остановка 5. «Щи да каша — пища наша»  </vt:lpstr>
      <vt:lpstr>проект «Не всё в рот, что око видит».   </vt:lpstr>
      <vt:lpstr>Формулу  соотношения в пище белков-жиров-углеводов (БЖУ) — 1:1:4.</vt:lpstr>
      <vt:lpstr>Пирамида здорового питания</vt:lpstr>
      <vt:lpstr>ФИЗМИНУТКА ДЛЯ ГЛАЗ</vt:lpstr>
      <vt:lpstr>    Практическая работа «Гречневая каша – матушка наша, хлеб ржаной – отец родной».   Вы -технолог  по приготовлению пищи. Вы знаете правила  и нормы рационального питания . Рассчитать энергетическую ценность обеда. для школьной столовой. В помощь вам таблицы по .рекомендуемой массе и   энергетической ценности  блюд.</vt:lpstr>
      <vt:lpstr>Презентация PowerPoint</vt:lpstr>
      <vt:lpstr> Помни  «Здоровье – дороже богатства».</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123</dc:creator>
  <cp:lastModifiedBy>123</cp:lastModifiedBy>
  <cp:revision>161</cp:revision>
  <dcterms:created xsi:type="dcterms:W3CDTF">2019-02-14T19:08:29Z</dcterms:created>
  <dcterms:modified xsi:type="dcterms:W3CDTF">2021-01-14T18:34:26Z</dcterms:modified>
</cp:coreProperties>
</file>