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94" r:id="rId24"/>
    <p:sldId id="295" r:id="rId25"/>
    <p:sldId id="296" r:id="rId26"/>
    <p:sldId id="29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9" r:id="rId39"/>
    <p:sldId id="290" r:id="rId40"/>
    <p:sldId id="291" r:id="rId41"/>
    <p:sldId id="292" r:id="rId42"/>
    <p:sldId id="293" r:id="rId43"/>
    <p:sldId id="297" r:id="rId44"/>
    <p:sldId id="300" r:id="rId45"/>
    <p:sldId id="301" r:id="rId46"/>
    <p:sldId id="302" r:id="rId47"/>
    <p:sldId id="30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C2D4B3C-2A92-42C4-9C83-C19AE7937D7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0716980-03B8-4158-A33D-D312BBDFD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34.xml"/><Relationship Id="rId18" Type="http://schemas.openxmlformats.org/officeDocument/2006/relationships/slide" Target="slide40.xml"/><Relationship Id="rId26" Type="http://schemas.openxmlformats.org/officeDocument/2006/relationships/slide" Target="slide35.xml"/><Relationship Id="rId3" Type="http://schemas.openxmlformats.org/officeDocument/2006/relationships/slide" Target="slide8.xml"/><Relationship Id="rId21" Type="http://schemas.openxmlformats.org/officeDocument/2006/relationships/slide" Target="slide20.xml"/><Relationship Id="rId34" Type="http://schemas.openxmlformats.org/officeDocument/2006/relationships/slide" Target="slide30.xml"/><Relationship Id="rId7" Type="http://schemas.openxmlformats.org/officeDocument/2006/relationships/slide" Target="slide27.xml"/><Relationship Id="rId12" Type="http://schemas.openxmlformats.org/officeDocument/2006/relationships/slide" Target="slide19.xml"/><Relationship Id="rId17" Type="http://schemas.openxmlformats.org/officeDocument/2006/relationships/slide" Target="slide15.xml"/><Relationship Id="rId25" Type="http://schemas.openxmlformats.org/officeDocument/2006/relationships/slide" Target="slide5.xml"/><Relationship Id="rId33" Type="http://schemas.openxmlformats.org/officeDocument/2006/relationships/slide" Target="slide17.xml"/><Relationship Id="rId2" Type="http://schemas.openxmlformats.org/officeDocument/2006/relationships/slide" Target="slide23.xml"/><Relationship Id="rId16" Type="http://schemas.openxmlformats.org/officeDocument/2006/relationships/slide" Target="slide9.xml"/><Relationship Id="rId20" Type="http://schemas.openxmlformats.org/officeDocument/2006/relationships/slide" Target="slide28.xml"/><Relationship Id="rId29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11" Type="http://schemas.openxmlformats.org/officeDocument/2006/relationships/slide" Target="slide33.xml"/><Relationship Id="rId24" Type="http://schemas.openxmlformats.org/officeDocument/2006/relationships/slide" Target="slide47.xml"/><Relationship Id="rId32" Type="http://schemas.openxmlformats.org/officeDocument/2006/relationships/slide" Target="slide22.xml"/><Relationship Id="rId37" Type="http://schemas.openxmlformats.org/officeDocument/2006/relationships/slide" Target="slide12.xml"/><Relationship Id="rId5" Type="http://schemas.openxmlformats.org/officeDocument/2006/relationships/slide" Target="slide3.xml"/><Relationship Id="rId15" Type="http://schemas.openxmlformats.org/officeDocument/2006/relationships/slide" Target="slide39.xml"/><Relationship Id="rId23" Type="http://schemas.openxmlformats.org/officeDocument/2006/relationships/slide" Target="slide29.xml"/><Relationship Id="rId28" Type="http://schemas.openxmlformats.org/officeDocument/2006/relationships/slide" Target="slide6.xml"/><Relationship Id="rId36" Type="http://schemas.openxmlformats.org/officeDocument/2006/relationships/slide" Target="slide7.xml"/><Relationship Id="rId10" Type="http://schemas.openxmlformats.org/officeDocument/2006/relationships/slide" Target="slide13.xml"/><Relationship Id="rId19" Type="http://schemas.openxmlformats.org/officeDocument/2006/relationships/slide" Target="slide10.xml"/><Relationship Id="rId31" Type="http://schemas.openxmlformats.org/officeDocument/2006/relationships/slide" Target="slide42.xml"/><Relationship Id="rId4" Type="http://schemas.openxmlformats.org/officeDocument/2006/relationships/slide" Target="slide31.xml"/><Relationship Id="rId9" Type="http://schemas.openxmlformats.org/officeDocument/2006/relationships/slide" Target="slide4.xml"/><Relationship Id="rId14" Type="http://schemas.openxmlformats.org/officeDocument/2006/relationships/slide" Target="slide14.xml"/><Relationship Id="rId22" Type="http://schemas.openxmlformats.org/officeDocument/2006/relationships/slide" Target="slide41.xml"/><Relationship Id="rId27" Type="http://schemas.openxmlformats.org/officeDocument/2006/relationships/slide" Target="slide11.xml"/><Relationship Id="rId30" Type="http://schemas.openxmlformats.org/officeDocument/2006/relationships/slide" Target="slide21.xml"/><Relationship Id="rId35" Type="http://schemas.openxmlformats.org/officeDocument/2006/relationships/slide" Target="slide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1988840"/>
            <a:ext cx="74362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ВОЛШЕБНЫЙ КВАДРАТ</a:t>
            </a:r>
            <a:endParaRPr lang="ru-RU" sz="60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52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38722" y="1087632"/>
            <a:ext cx="850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18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Segoe Print" panose="02000600000000000000" pitchFamily="2" charset="0"/>
              </a:rPr>
              <a:t>ШКОЛА</a:t>
            </a:r>
            <a:endParaRPr lang="ru-RU" sz="3200" b="1" dirty="0">
              <a:solidFill>
                <a:srgbClr val="00B0F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2492896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Она помогает найти нужное место в книге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30"/>
          <a:stretch/>
        </p:blipFill>
        <p:spPr bwMode="auto">
          <a:xfrm>
            <a:off x="2489010" y="1664245"/>
            <a:ext cx="5715000" cy="3954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596336" y="692696"/>
            <a:ext cx="432048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579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9458" y="908720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0544" y="127836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26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68168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Segoe Print" panose="02000600000000000000" pitchFamily="2" charset="0"/>
              </a:rPr>
              <a:t>ШКОЛА</a:t>
            </a:r>
            <a:endParaRPr lang="ru-RU" sz="3200" b="1" dirty="0">
              <a:solidFill>
                <a:srgbClr val="00B0F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13117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</a:rPr>
              <a:t>Сколько нужно градусов, чтобы вода закипела? </a:t>
            </a:r>
          </a:p>
        </p:txBody>
      </p:sp>
      <p:pic>
        <p:nvPicPr>
          <p:cNvPr id="11266" name="Picture 2" descr="http://pro8odu.ru/wp-content/uploads/2013/07/temperatura-kipeniya-vody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48880"/>
            <a:ext cx="4968552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09458" y="3861048"/>
            <a:ext cx="1374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Segoe Print" panose="02000600000000000000" pitchFamily="2" charset="0"/>
              </a:rPr>
              <a:t>100</a:t>
            </a:r>
            <a:r>
              <a:rPr lang="ru-RU" sz="3600" dirty="0" smtClean="0">
                <a:latin typeface="Segoe Print" panose="02000600000000000000" pitchFamily="2" charset="0"/>
                <a:cs typeface="Times New Roman"/>
              </a:rPr>
              <a:t>°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12360" y="5373216"/>
            <a:ext cx="576064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523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73523" y="1171192"/>
            <a:ext cx="83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36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Segoe Print" panose="02000600000000000000" pitchFamily="2" charset="0"/>
              </a:rPr>
              <a:t>ШКОЛА</a:t>
            </a:r>
            <a:endParaRPr lang="ru-RU" sz="3200" b="1" dirty="0">
              <a:solidFill>
                <a:srgbClr val="00B0F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1988840"/>
            <a:ext cx="36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Книги для выполнения домашнего задания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12290" name="Picture 2" descr="http://static.baza.farpost.ru/v/1339022358133_bulleti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82" t="5710" r="5505" b="5811"/>
          <a:stretch/>
        </p:blipFill>
        <p:spPr bwMode="auto">
          <a:xfrm>
            <a:off x="2555776" y="1664244"/>
            <a:ext cx="5686849" cy="4357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3842765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Segoe Print" panose="02000600000000000000" pitchFamily="2" charset="0"/>
              </a:rPr>
              <a:t>учебники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668344" y="908720"/>
            <a:ext cx="574281" cy="463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32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15655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15118" y="10527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26389" y="69879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РАЗНОЕ</a:t>
            </a:r>
            <a:endParaRPr lang="ru-RU" sz="32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314634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Коллекция засушенных растений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pic>
        <p:nvPicPr>
          <p:cNvPr id="1026" name="Picture 2" descr="http://cs11200.vk.me/u112126797/145751797/x_7f8224f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839" y="1796666"/>
            <a:ext cx="6145489" cy="408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95936" y="575976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Segoe Print" panose="02000600000000000000" pitchFamily="2" charset="0"/>
              </a:rPr>
              <a:t>гербарий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12360" y="815655"/>
            <a:ext cx="360040" cy="4679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91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1660" y="908720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3842" y="110652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13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68424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РАЗНОЕ</a:t>
            </a:r>
            <a:endParaRPr lang="ru-RU" sz="32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00748" y="1441881"/>
            <a:ext cx="5670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Музыкальный ансамбль, состоящий из 3-х исполнителей</a:t>
            </a:r>
          </a:p>
        </p:txBody>
      </p:sp>
      <p:sp>
        <p:nvSpPr>
          <p:cNvPr id="6" name="AutoShape 2" descr="http://img13.nnm.me/1/4/1/5/9/90843fe5cd5685e1f2aea27356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634"/>
          <a:stretch/>
        </p:blipFill>
        <p:spPr bwMode="auto">
          <a:xfrm>
            <a:off x="2775018" y="2272878"/>
            <a:ext cx="5196106" cy="4049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465313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Print" panose="02000600000000000000" pitchFamily="2" charset="0"/>
              </a:rPr>
              <a:t>трио</a:t>
            </a:r>
            <a:endParaRPr lang="ru-RU" sz="4000" dirty="0">
              <a:latin typeface="Segoe Print" panose="02000600000000000000" pitchFamily="2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740352" y="908720"/>
            <a:ext cx="432048" cy="36029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16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980728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96938" y="117853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16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РАЗНОЕ</a:t>
            </a:r>
            <a:endParaRPr lang="ru-RU" sz="32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Какая кукла является национальным символом России? </a:t>
            </a:r>
          </a:p>
        </p:txBody>
      </p:sp>
      <p:pic>
        <p:nvPicPr>
          <p:cNvPr id="3074" name="Picture 2" descr="http://www.russianhut.ru/upload/images/Babushka_doll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1403" y="1772816"/>
            <a:ext cx="4957863" cy="4261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415808" y="764704"/>
            <a:ext cx="468560" cy="41383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28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80728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94022" y="116247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28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РАЗНОЕ</a:t>
            </a:r>
            <a:endParaRPr lang="ru-RU" sz="32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62855" y="2636912"/>
            <a:ext cx="38920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Дом для комнатных рыбок</a:t>
            </a:r>
          </a:p>
        </p:txBody>
      </p:sp>
      <p:pic>
        <p:nvPicPr>
          <p:cNvPr id="4098" name="Picture 2" descr="http://ekzotika-doma.ru/wp-content/uploads/2015/07/akvar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5904656" cy="411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452320" y="836712"/>
            <a:ext cx="432048" cy="55659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117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08222" y="112798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32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РАЗНОЕ</a:t>
            </a:r>
            <a:endParaRPr lang="ru-RU" sz="3200" b="1" dirty="0">
              <a:solidFill>
                <a:srgbClr val="0070C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5130" y="3244334"/>
            <a:ext cx="3847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Седьмой цвет в радуге</a:t>
            </a:r>
          </a:p>
        </p:txBody>
      </p:sp>
      <p:pic>
        <p:nvPicPr>
          <p:cNvPr id="5122" name="Picture 2" descr="http://erablago.ru/ckfinder/userfiles/images/Rainbow-Wall-Sticker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7315222" cy="373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596336" y="764704"/>
            <a:ext cx="360040" cy="36327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0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2512" y="1050544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75656" y="126656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ПРЕДМЕТЫ БЫТА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564904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Покрывало на столе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6146" name="Picture 2" descr="http://static12.insales.ru/images/products/1/5510/7320966/liv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32152"/>
            <a:ext cx="5718848" cy="428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740352" y="764704"/>
            <a:ext cx="534272" cy="5018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795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15655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802" y="10527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413474" y="627889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ПРЕДМЕТЫ БЫТА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2276872"/>
            <a:ext cx="2771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Segoe Print" panose="02000600000000000000" pitchFamily="2" charset="0"/>
              </a:rPr>
              <a:t>Самый холодный отсек холодильника</a:t>
            </a:r>
            <a:endParaRPr lang="ru-RU" sz="2800" dirty="0">
              <a:latin typeface="Segoe Print" panose="02000600000000000000" pitchFamily="2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13" r="13013" b="5450"/>
          <a:stretch/>
        </p:blipFill>
        <p:spPr bwMode="auto">
          <a:xfrm>
            <a:off x="2413474" y="1281752"/>
            <a:ext cx="2969687" cy="5056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812360" y="920276"/>
            <a:ext cx="467544" cy="36343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641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7049556"/>
              </p:ext>
            </p:extLst>
          </p:nvPr>
        </p:nvGraphicFramePr>
        <p:xfrm>
          <a:off x="1115616" y="836712"/>
          <a:ext cx="6984774" cy="51604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64129"/>
                <a:gridCol w="1164129"/>
                <a:gridCol w="1164129"/>
                <a:gridCol w="1164129"/>
                <a:gridCol w="1164129"/>
                <a:gridCol w="1164129"/>
              </a:tblGrid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2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2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2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2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2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22512" y="836712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836712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36394" y="818894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07409" y="818894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95950" y="837479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941182" y="841315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22512" y="1772816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91162" y="1796004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36394" y="1751759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21221" y="1751759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95950" y="1751759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925517" y="1785405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09458" y="2655127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91162" y="2655127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75989" y="2664864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650718" y="2655127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52641" y="2683290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41182" y="2674024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09458" y="3501008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54690" y="3501008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425911" y="3501008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621221" y="3492737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80285" y="3538735"/>
            <a:ext cx="1145232" cy="9361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941182" y="3501008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109458" y="4293096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254690" y="4289857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99922" y="4304918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581626" y="4293096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780285" y="4304918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925517" y="4293096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122512" y="5208286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91162" y="5225961"/>
            <a:ext cx="1145232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12976" y="5205047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588463" y="5205047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84630" y="5225961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941182" y="5225961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475656" y="10527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" action="ppaction://hlinksldjump"/>
              </a:rPr>
              <a:t>1</a:t>
            </a:r>
            <a:endParaRPr lang="ru-RU" sz="24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588332" y="1102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" action="ppaction://hlinksldjump"/>
              </a:rPr>
              <a:t>2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707904" y="10527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4" action="ppaction://hlinksldjump"/>
              </a:rPr>
              <a:t>3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154242" y="1052736"/>
            <a:ext cx="425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5" action="ppaction://hlinksldjump"/>
              </a:rPr>
              <a:t>4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940152" y="10527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6" action="ppaction://hlinksldjump"/>
              </a:rPr>
              <a:t>5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7236296" y="10527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7" action="ppaction://hlinksldjump"/>
              </a:rPr>
              <a:t>6</a:t>
            </a:r>
            <a:endParaRPr lang="ru-RU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475656" y="19888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8" action="ppaction://hlinksldjump"/>
              </a:rPr>
              <a:t>7</a:t>
            </a:r>
            <a:endParaRPr lang="ru-RU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555776" y="19888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9" action="ppaction://hlinksldjump"/>
              </a:rPr>
              <a:t>8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707904" y="19888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0" action="ppaction://hlinksldjump"/>
              </a:rPr>
              <a:t>9</a:t>
            </a:r>
            <a:endParaRPr lang="ru-RU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4860032" y="198884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1" action="ppaction://hlinksldjump"/>
              </a:rPr>
              <a:t>10</a:t>
            </a:r>
            <a:endParaRPr lang="ru-RU" sz="2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5940152" y="198884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2" action="ppaction://hlinksldjump"/>
              </a:rPr>
              <a:t>11</a:t>
            </a:r>
            <a:endParaRPr lang="ru-RU" sz="2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236296" y="198884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3" action="ppaction://hlinksldjump"/>
              </a:rPr>
              <a:t>12</a:t>
            </a:r>
            <a:endParaRPr lang="ru-RU" sz="2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1331640" y="28529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4" action="ppaction://hlinksldjump"/>
              </a:rPr>
              <a:t>13</a:t>
            </a:r>
            <a:endParaRPr lang="ru-RU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555776" y="28529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5" action="ppaction://hlinksldjump"/>
              </a:rPr>
              <a:t>14</a:t>
            </a:r>
            <a:endParaRPr lang="ru-RU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707904" y="28529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6" action="ppaction://hlinksldjump"/>
              </a:rPr>
              <a:t>15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860032" y="28529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7" action="ppaction://hlinksldjump"/>
              </a:rPr>
              <a:t>16</a:t>
            </a:r>
            <a:endParaRPr lang="ru-RU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084168" y="285293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8" action="ppaction://hlinksldjump"/>
              </a:rPr>
              <a:t>17</a:t>
            </a:r>
            <a:endParaRPr lang="ru-RU" sz="2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7236296" y="2852936"/>
            <a:ext cx="850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19" action="ppaction://hlinksldjump"/>
              </a:rPr>
              <a:t>18</a:t>
            </a:r>
            <a:endParaRPr lang="ru-RU" sz="2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1331640" y="361939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0" action="ppaction://hlinksldjump"/>
              </a:rPr>
              <a:t>19</a:t>
            </a:r>
            <a:endParaRPr lang="ru-RU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2555776" y="380406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1" action="ppaction://hlinksldjump"/>
              </a:rPr>
              <a:t>20</a:t>
            </a:r>
            <a:endParaRPr lang="ru-RU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75989" y="3804060"/>
            <a:ext cx="735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2" action="ppaction://hlinksldjump"/>
              </a:rPr>
              <a:t>21</a:t>
            </a:r>
            <a:endParaRPr lang="ru-RU" sz="2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860032" y="38040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3" action="ppaction://hlinksldjump"/>
              </a:rPr>
              <a:t>22</a:t>
            </a:r>
            <a:endParaRPr lang="ru-RU" sz="2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940152" y="380406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hlinkClick r:id="rId24" action="ppaction://hlinksldjump"/>
              </a:rPr>
              <a:t>23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36296" y="361939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5" action="ppaction://hlinksldjump"/>
              </a:rPr>
              <a:t>24</a:t>
            </a:r>
            <a:endParaRPr lang="ru-RU" sz="24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1331640" y="447483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6" action="ppaction://hlinksldjump"/>
              </a:rPr>
              <a:t>25</a:t>
            </a:r>
            <a:endParaRPr lang="ru-RU" sz="24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2555776" y="465950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7" action="ppaction://hlinksldjump"/>
              </a:rPr>
              <a:t>26</a:t>
            </a:r>
            <a:endParaRPr lang="ru-RU" sz="2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3707904" y="447483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8" action="ppaction://hlinksldjump"/>
              </a:rPr>
              <a:t>27</a:t>
            </a:r>
            <a:endParaRPr lang="ru-RU" sz="2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860032" y="447483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9" action="ppaction://hlinksldjump"/>
              </a:rPr>
              <a:t>28</a:t>
            </a:r>
            <a:endParaRPr lang="ru-RU" sz="2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940152" y="4659505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0" action="ppaction://hlinksldjump"/>
              </a:rPr>
              <a:t>29</a:t>
            </a:r>
            <a:endParaRPr lang="ru-RU" sz="2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092280" y="4659505"/>
            <a:ext cx="56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1" action="ppaction://hlinksldjump"/>
              </a:rPr>
              <a:t>30</a:t>
            </a:r>
            <a:endParaRPr lang="ru-RU" sz="24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1331640" y="544522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2" action="ppaction://hlinksldjump"/>
              </a:rPr>
              <a:t>31</a:t>
            </a:r>
            <a:endParaRPr lang="ru-RU" sz="24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2555776" y="544522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3" action="ppaction://hlinksldjump"/>
              </a:rPr>
              <a:t>32</a:t>
            </a:r>
            <a:endParaRPr lang="ru-RU" sz="24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3707904" y="544522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4" action="ppaction://hlinksldjump"/>
              </a:rPr>
              <a:t>33</a:t>
            </a:r>
            <a:endParaRPr lang="ru-RU" sz="2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4860032" y="544522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5" action="ppaction://hlinksldjump"/>
              </a:rPr>
              <a:t>34</a:t>
            </a:r>
            <a:endParaRPr lang="ru-RU" sz="24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6084168" y="544522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6" action="ppaction://hlinksldjump"/>
              </a:rPr>
              <a:t>35</a:t>
            </a:r>
            <a:endParaRPr lang="ru-RU" sz="24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143105" y="5488433"/>
            <a:ext cx="83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7" action="ppaction://hlinksldjump"/>
              </a:rPr>
              <a:t>36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42987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9458" y="980728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0544" y="128378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ПРЕДМЕТЫ БЫТА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2074" y="3105835"/>
            <a:ext cx="58422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</a:rPr>
              <a:t>Из ковра чистюля-робот тянет пыль и грязь в свой хобот</a:t>
            </a:r>
          </a:p>
        </p:txBody>
      </p:sp>
      <p:sp>
        <p:nvSpPr>
          <p:cNvPr id="6" name="AutoShape 2" descr="https://www.vitek.ru/netcat_files/206/250/1837_r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2074" y="2060848"/>
            <a:ext cx="6336704" cy="4045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906488" y="4509120"/>
            <a:ext cx="504056" cy="5910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48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80728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9499" y="1335315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29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494695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ПРЕДМЕТЫ БЫТА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124386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Segoe Print" panose="02000600000000000000" pitchFamily="2" charset="0"/>
              </a:rPr>
              <a:t>Прибор для измерения давления</a:t>
            </a:r>
            <a:endParaRPr lang="ru-RU" sz="2800" dirty="0">
              <a:latin typeface="Segoe Print" panose="02000600000000000000" pitchFamily="2" charset="0"/>
            </a:endParaRPr>
          </a:p>
        </p:txBody>
      </p:sp>
      <p:pic>
        <p:nvPicPr>
          <p:cNvPr id="9218" name="Picture 2" descr="http://www.and-rus.ru/files/catalog/img/96_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086" y="1807822"/>
            <a:ext cx="601110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5264206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Segoe Print" panose="02000600000000000000" pitchFamily="2" charset="0"/>
              </a:rPr>
              <a:t>тонометр</a:t>
            </a:r>
            <a:endParaRPr lang="ru-RU" sz="4000" dirty="0">
              <a:latin typeface="Segoe Print" panose="02000600000000000000" pitchFamily="2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740352" y="5618149"/>
            <a:ext cx="504056" cy="47514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179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2512" y="1052736"/>
            <a:ext cx="1145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31640" y="128967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31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  <a:latin typeface="Segoe Print" panose="02000600000000000000" pitchFamily="2" charset="0"/>
              </a:rPr>
              <a:t>ПРЕДМЕТЫ БЫТА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FF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2564904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Segoe Print" panose="02000600000000000000" pitchFamily="2" charset="0"/>
              </a:rPr>
              <a:t>Ёмкость для приготовления пищи</a:t>
            </a:r>
            <a:endParaRPr lang="ru-RU" sz="2800" dirty="0">
              <a:latin typeface="Segoe Print" panose="02000600000000000000" pitchFamily="2" charset="0"/>
            </a:endParaRPr>
          </a:p>
        </p:txBody>
      </p:sp>
      <p:pic>
        <p:nvPicPr>
          <p:cNvPr id="10242" name="Picture 2" descr="http://st.yuterra.ru/upload/images/71/98/12498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2" t="12691" r="4440" b="13279"/>
          <a:stretch/>
        </p:blipFill>
        <p:spPr bwMode="auto">
          <a:xfrm>
            <a:off x="2614370" y="1751338"/>
            <a:ext cx="5021395" cy="4053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635765" y="5373216"/>
            <a:ext cx="536635" cy="43204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545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99695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  <a:hlinkClick r:id="rId2" action="ppaction://hlinksldjump"/>
              </a:rPr>
              <a:t>СКАЗКИ - БЛИЦ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2512" y="836712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38078" y="90041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hlinkClick r:id="rId2" action="ppaction://hlinksldjump"/>
              </a:rPr>
              <a:t>1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65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78708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 - БЛИЦ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2060848"/>
            <a:ext cx="4950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Segoe Print" panose="02000600000000000000" pitchFamily="2" charset="0"/>
              </a:rPr>
              <a:t> Про какого сказочного героя можно сказать «Одна голова –хорошо, а три лучше»?</a:t>
            </a:r>
          </a:p>
        </p:txBody>
      </p:sp>
      <p:pic>
        <p:nvPicPr>
          <p:cNvPr id="11266" name="Picture 2" descr="http://www.intelkot.ru/upload/14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95480"/>
            <a:ext cx="576064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069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37520" y="829298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 - БЛИЦ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489208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Segoe Print" panose="02000600000000000000" pitchFamily="2" charset="0"/>
              </a:rPr>
              <a:t>Как зовут «дикое, но симпатичное привидение»?</a:t>
            </a:r>
          </a:p>
        </p:txBody>
      </p:sp>
      <p:pic>
        <p:nvPicPr>
          <p:cNvPr id="12290" name="Picture 2" descr="http://cs6.pikabu.ru/images/big_size_comm/2015-07_2/14365302011606270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989" y="1988840"/>
            <a:ext cx="491878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vredno.org/wp-content/uploads/2014/08/%D0%9A%D0%B0%D1%80%D0%BB%D1%81%D0%BE%D0%BD-%D0%B8-%D0%B2%D0%B0%D1%80%D0%B5%D0%BD%D1%8C%D0%B5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3379" y="198884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577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16" y="90872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 - БЛИЦ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7668344" y="5589240"/>
            <a:ext cx="57606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5776" y="176410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Segoe Print" panose="02000600000000000000" pitchFamily="2" charset="0"/>
              </a:rPr>
              <a:t>Друг Винни Пуха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13314" name="Picture 2" descr="http://xn--j1aidcn.org/wp-content/uploads/2015/11/1_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5045939" cy="37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1klip.my1.ru/winni.pooh.idet.v.gosti.0-01-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2673" y="163617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135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37418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66714" y="114883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163110" y="64503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4831" y="2924944"/>
            <a:ext cx="5112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Что было нарисовано на холсте у папы Карло?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14338" name="Picture 2" descr="http://cp14.nevsepic.com.ua/207/20654/1385247640-buratino---otkritki-1967-g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1442" y="1432794"/>
            <a:ext cx="5963816" cy="451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5616" y="4725144"/>
            <a:ext cx="47513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52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9189" y="1052736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71371" y="117112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19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348880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Кто ходит по улице с гармошкой?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sp>
        <p:nvSpPr>
          <p:cNvPr id="6" name="AutoShape 2" descr="https://i.ytimg.com/vi/e5uJrkLJowI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1411" y="2097874"/>
            <a:ext cx="6596973" cy="371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49189" y="3918540"/>
            <a:ext cx="410443" cy="5185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68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7993" y="657237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82419" y="83038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22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348880"/>
            <a:ext cx="51125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Чей это портрет:  </a:t>
            </a:r>
          </a:p>
          <a:p>
            <a:pPr algn="ctr"/>
            <a:endParaRPr lang="ru-RU" sz="2400" dirty="0" smtClean="0">
              <a:latin typeface="Segoe Print" panose="02000600000000000000" pitchFamily="2" charset="0"/>
            </a:endParaRP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«Все бока его изрыты, </a:t>
            </a: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Частоколы в рёбра вбиты,</a:t>
            </a: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На хвосте село стоит, </a:t>
            </a: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Мужики на губе пашут, </a:t>
            </a: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Между глаз мальчишки пляшут?»</a:t>
            </a:r>
            <a:endParaRPr lang="ru-RU" sz="2400" dirty="0">
              <a:latin typeface="Segoe Print" panose="02000600000000000000" pitchFamily="2" charset="0"/>
            </a:endParaRPr>
          </a:p>
        </p:txBody>
      </p:sp>
      <p:pic>
        <p:nvPicPr>
          <p:cNvPr id="16386" name="Picture 2" descr="http://liberovcentre.org/wp-content/uploads/2014/11/konek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301" y="1747199"/>
            <a:ext cx="6749233" cy="434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27584" y="3284984"/>
            <a:ext cx="454835" cy="5873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36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99463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75121" y="1033304"/>
            <a:ext cx="425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Segoe Print" panose="02000600000000000000" pitchFamily="2" charset="0"/>
              </a:rPr>
              <a:t>ПРИРОДА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06777" y="2996952"/>
            <a:ext cx="5434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Segoe Print" panose="02000600000000000000" pitchFamily="2" charset="0"/>
              </a:rPr>
              <a:t>Большая куча снега</a:t>
            </a:r>
          </a:p>
        </p:txBody>
      </p:sp>
      <p:pic>
        <p:nvPicPr>
          <p:cNvPr id="1026" name="Picture 2" descr="http://golodranec.ru/gallery/album/archive/7974/IMG_04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721" y="1844824"/>
            <a:ext cx="6478611" cy="4319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668344" y="799463"/>
            <a:ext cx="504056" cy="46467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587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1145232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4520" y="1220905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33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42473" y="63613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accent2"/>
                  </a:solidFill>
                </a:ln>
                <a:solidFill>
                  <a:srgbClr val="FF0000"/>
                </a:solidFill>
                <a:latin typeface="Segoe Print" panose="02000600000000000000" pitchFamily="2" charset="0"/>
              </a:rPr>
              <a:t>СКАЗКИ</a:t>
            </a:r>
            <a:endParaRPr lang="ru-RU" sz="3200" b="1" dirty="0">
              <a:ln>
                <a:solidFill>
                  <a:schemeClr val="accent2"/>
                </a:solidFill>
              </a:ln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2473" y="1381611"/>
            <a:ext cx="45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Segoe Print" panose="02000600000000000000" pitchFamily="2" charset="0"/>
              </a:rPr>
              <a:t>Чем лиса кормила журавля?</a:t>
            </a:r>
            <a:endParaRPr lang="ru-RU" dirty="0">
              <a:latin typeface="Segoe Print" panose="02000600000000000000" pitchFamily="2" charset="0"/>
            </a:endParaRPr>
          </a:p>
        </p:txBody>
      </p:sp>
      <p:pic>
        <p:nvPicPr>
          <p:cNvPr id="17410" name="Picture 2" descr="http://domik3.ru/wp-content/uploads/2014/10/%D0%BB%D0%B8%D1%81%D0%B0-%D0%B8-%D0%B6%D1%83%D1%80%D0%B0%D0%B2%D0%BB%D1%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454" y="1916832"/>
            <a:ext cx="5998518" cy="420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2609" y="4020312"/>
            <a:ext cx="1663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Print" panose="02000600000000000000" pitchFamily="2" charset="0"/>
              </a:rPr>
              <a:t>каша</a:t>
            </a:r>
            <a:endParaRPr lang="ru-RU" sz="4000" dirty="0">
              <a:latin typeface="Segoe Print" panose="02000600000000000000" pitchFamily="2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94520" y="2996952"/>
            <a:ext cx="360040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106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818894"/>
            <a:ext cx="11452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03150" y="10527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8547" y="52650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216389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Врач для животных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18434" name="Picture 2" descr="http://static.wixstatic.com/media/16521e_9aaf3f2ec55a4f1ab204a8eeef89b713.jpg_srz_1263_931_85_22_0.50_1.20_0.00_jpg_sr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7206" y="1731122"/>
            <a:ext cx="6156176" cy="4537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87624" y="3356992"/>
            <a:ext cx="504056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707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47" y="100382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652497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28192" y="92138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62793" y="2705725"/>
            <a:ext cx="66719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Segoe Print" panose="02000600000000000000" pitchFamily="2" charset="0"/>
              </a:rPr>
              <a:t>Какую птицу называют сплетницей? </a:t>
            </a:r>
          </a:p>
        </p:txBody>
      </p:sp>
      <p:pic>
        <p:nvPicPr>
          <p:cNvPr id="19458" name="Picture 2" descr="http://birdsearth.ru/images/vorobey/soroka%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263" y="1851101"/>
            <a:ext cx="6762750" cy="422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99592" y="3140968"/>
            <a:ext cx="576064" cy="6419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87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47" y="100382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901953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98443" y="113903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2852936"/>
            <a:ext cx="50897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Домашнее насекомое, от которого все стараются быстро избавиться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20482" name="Picture 2" descr="http://bezklopa.ru/wp-content/uploads/2015/07/ryzhie-tara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248" y="2112668"/>
            <a:ext cx="6490155" cy="398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043608" y="3284984"/>
            <a:ext cx="576064" cy="5990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647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47" y="100382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9783" y="652497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54387" y="83454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12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564904"/>
            <a:ext cx="43378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«Инженер-строитель</a:t>
            </a:r>
            <a:r>
              <a:rPr lang="ru-RU" sz="3600" dirty="0">
                <a:latin typeface="Segoe Print" panose="02000600000000000000" pitchFamily="2" charset="0"/>
              </a:rPr>
              <a:t>» дома на реке</a:t>
            </a:r>
          </a:p>
        </p:txBody>
      </p:sp>
      <p:pic>
        <p:nvPicPr>
          <p:cNvPr id="21506" name="Picture 2" descr="http://www.prirodasibiri.ru/links/181/id056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4925" y="1772816"/>
            <a:ext cx="6502149" cy="445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99592" y="3212976"/>
            <a:ext cx="454795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951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054149"/>
            <a:ext cx="1145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93782" y="123589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25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2924944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  <a:hlinkClick r:id="rId2" action="ppaction://hlinksldjump"/>
              </a:rPr>
              <a:t>ЖИВОТНЫЕ- БЛИЦ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1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620688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ЖИВОТНЫЕ- БЛИЦ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135677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egoe Print" panose="02000600000000000000" pitchFamily="2" charset="0"/>
              </a:rPr>
              <a:t>Какие ноги у жирафа длиннее - передние или задние? </a:t>
            </a:r>
          </a:p>
        </p:txBody>
      </p:sp>
      <p:pic>
        <p:nvPicPr>
          <p:cNvPr id="22530" name="Picture 2" descr="http://zoofayna.ru/wp-content/uploads/2011/12/gira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8629" y="1535787"/>
            <a:ext cx="5238750" cy="408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7" y="5622013"/>
            <a:ext cx="4023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одинаковые</a:t>
            </a:r>
            <a:endParaRPr lang="ru-RU" sz="36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01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11438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ЖИВОТНЫЕ- БЛИЦ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3454" y="1358127"/>
            <a:ext cx="495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Чем питается зимой жаба? </a:t>
            </a:r>
          </a:p>
        </p:txBody>
      </p:sp>
      <p:pic>
        <p:nvPicPr>
          <p:cNvPr id="23554" name="Picture 2" descr="http://nature-box.ru/wp-content/uploads/2012/11/jab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2000" y="1810704"/>
            <a:ext cx="7058110" cy="392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5768458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Segoe Print" panose="02000600000000000000" pitchFamily="2" charset="0"/>
              </a:rPr>
              <a:t>Она спит зимой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38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003826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Print" panose="02000600000000000000" pitchFamily="2" charset="0"/>
              </a:rPr>
              <a:t>ЖИВОТНЫЕ- БЛИЦ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884751"/>
            <a:ext cx="43733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Segoe Print" panose="02000600000000000000" pitchFamily="2" charset="0"/>
              </a:rPr>
              <a:t>Птица-гадалка</a:t>
            </a:r>
          </a:p>
        </p:txBody>
      </p:sp>
      <p:pic>
        <p:nvPicPr>
          <p:cNvPr id="24578" name="Picture 2" descr="http://iknowit.ru/image_base/2009/pimg_568_11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5"/>
            <a:ext cx="6264696" cy="425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99592" y="3238694"/>
            <a:ext cx="504056" cy="55034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84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1894" y="633794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70474" y="7168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14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15816" y="98072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1043" y="593762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600000000000000" pitchFamily="2" charset="0"/>
              </a:rPr>
              <a:t>МАТЕМАТИКА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46708" y="1165394"/>
            <a:ext cx="5609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</a:rPr>
              <a:t>Скворец делает 200 вылетов за один день. Сколько вылетов сделает скворец за 3 дня?</a:t>
            </a:r>
          </a:p>
        </p:txBody>
      </p:sp>
      <p:pic>
        <p:nvPicPr>
          <p:cNvPr id="25602" name="Picture 2" descr="http://kotikit.ru/wp-content/uploads/2012/02/pochemu_skvorechn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6517" y="2332169"/>
            <a:ext cx="6884349" cy="4085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21894" y="3717032"/>
            <a:ext cx="43773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465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5930" y="901953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0544" y="109478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Segoe Print" panose="02000600000000000000" pitchFamily="2" charset="0"/>
              </a:rPr>
              <a:t>ПРИРОДА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4530" y="3170281"/>
            <a:ext cx="5698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Segoe Print" panose="02000600000000000000" pitchFamily="2" charset="0"/>
              </a:rPr>
              <a:t>Сильный ветер со снегом</a:t>
            </a:r>
          </a:p>
        </p:txBody>
      </p:sp>
      <p:pic>
        <p:nvPicPr>
          <p:cNvPr id="2050" name="Picture 2" descr="http://m.pg21.ru/userfiles/picitem/img-20131217204746-7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7227305" cy="4359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08104" y="566124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Segoe Print" panose="02000600000000000000" pitchFamily="2" charset="0"/>
              </a:rPr>
              <a:t>метель</a:t>
            </a:r>
            <a:endParaRPr lang="ru-RU" sz="3200" b="1" dirty="0">
              <a:latin typeface="Segoe Print" panose="02000600000000000000" pitchFamily="2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596336" y="901953"/>
            <a:ext cx="432048" cy="4236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17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6090" y="592794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600000000000000" pitchFamily="2" charset="0"/>
              </a:rPr>
              <a:t>МАТЕМАТИКА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8496" y="652497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63080" y="804723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17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6090" y="1266388"/>
            <a:ext cx="6338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Черепаха живёт 200 лет, а орёл – 80 лет. На сколько лет дольше живёт черепаха, чем орёл?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487" y="4077072"/>
            <a:ext cx="354162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 descr="http://orelleto.ru/wp-content/uploads/2016/04/ore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2956" y="2466717"/>
            <a:ext cx="4318838" cy="377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31487" y="2636912"/>
            <a:ext cx="431593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992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003826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600000000000000" pitchFamily="2" charset="0"/>
              </a:rPr>
              <a:t>МАТЕМАТИКА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7176" y="535774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21806" y="605309"/>
            <a:ext cx="735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21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17176" y="1602891"/>
            <a:ext cx="7471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Segoe Print" panose="02000600000000000000" pitchFamily="2" charset="0"/>
              </a:rPr>
              <a:t>Лев живёт 25 лет, </a:t>
            </a:r>
            <a:r>
              <a:rPr lang="ru-RU" sz="2400" dirty="0" smtClean="0">
                <a:latin typeface="Segoe Print" panose="02000600000000000000" pitchFamily="2" charset="0"/>
              </a:rPr>
              <a:t>это  </a:t>
            </a:r>
            <a:r>
              <a:rPr lang="ru-RU" sz="2400" dirty="0">
                <a:latin typeface="Segoe Print" panose="02000600000000000000" pitchFamily="2" charset="0"/>
              </a:rPr>
              <a:t>в 4 раза </a:t>
            </a:r>
            <a:r>
              <a:rPr lang="ru-RU" sz="2400" dirty="0" smtClean="0">
                <a:latin typeface="Segoe Print" panose="02000600000000000000" pitchFamily="2" charset="0"/>
              </a:rPr>
              <a:t>меньше, чем может прожить слон.  </a:t>
            </a:r>
          </a:p>
          <a:p>
            <a:pPr algn="ctr"/>
            <a:r>
              <a:rPr lang="ru-RU" sz="2400" dirty="0" smtClean="0">
                <a:latin typeface="Segoe Print" panose="02000600000000000000" pitchFamily="2" charset="0"/>
              </a:rPr>
              <a:t>Сколько </a:t>
            </a:r>
            <a:r>
              <a:rPr lang="ru-RU" sz="2400" dirty="0">
                <a:latin typeface="Segoe Print" panose="02000600000000000000" pitchFamily="2" charset="0"/>
              </a:rPr>
              <a:t>лет живёт слон?</a:t>
            </a:r>
          </a:p>
        </p:txBody>
      </p:sp>
      <p:pic>
        <p:nvPicPr>
          <p:cNvPr id="27650" name="Picture 2" descr="http://www.symbolsbook.ru/images/L/Lion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433" r="5353"/>
          <a:stretch/>
        </p:blipFill>
        <p:spPr bwMode="auto">
          <a:xfrm>
            <a:off x="1259632" y="2624772"/>
            <a:ext cx="2861899" cy="3786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sonnikonline.club/wp-content/uploads/2016/03/slon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91643"/>
            <a:ext cx="2906227" cy="3681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559027" y="5445224"/>
            <a:ext cx="541365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130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003826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600000000000000" pitchFamily="2" charset="0"/>
              </a:rPr>
              <a:t>МАТЕМАТИКА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8496" y="828161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66574" y="1065380"/>
            <a:ext cx="56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060848"/>
            <a:ext cx="7848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Segoe Print" panose="02000600000000000000" pitchFamily="2" charset="0"/>
              </a:rPr>
              <a:t>За год лишайники вырастают на 5 мм. Какой длины будут лишайники через 14 лет?</a:t>
            </a:r>
          </a:p>
        </p:txBody>
      </p:sp>
      <p:sp>
        <p:nvSpPr>
          <p:cNvPr id="6" name="AutoShape 2" descr="data:image/jpeg;base64,/9j/4AAQSkZJRgABAQAAAQABAAD/2wCEAAkGBxMTEhUSExMWFhUWGRobGBgYGB0bIBsfHR0YGyAeGx0aHSggGx0lHxgXITEhJSkrLi4uHR8zODMtNygtLi0BCgoKDg0OGxAQGy0mICU1LS8vLS0tLS0tLy0tLS0tLS0tLS0tLS0tLTUtLS0tLS0tLS0tLS0tLS0tLS0tLS0tLf/AABEIAMIBAwMBIgACEQEDEQH/xAAbAAACAwEBAQAAAAAAAAAAAAAEBQIDBgABB//EAD4QAAIBAwMCBAQEBQMCBQUAAAECEQADIQQSMQVBEyJRYQYycYFCkaHBFCNSsdFi8PEz4RU0Q3KCBySDkqL/xAAYAQADAQEAAAAAAAAAAAAAAAABAgMABP/EACYRAAICAgICAgICAwAAAAAAAAABAhEhMRJBA1EyYSJxE0IEgfD/2gAMAwEAAhEDEQA/APlDzwPuSf7VdpioYzy1UbMew/3mppbkAjntUQtnt0jj2qdpzMelTaxAA7zUbpPyx3pL6FLwp27veK9VJ8zDvgVbZteUbsD+9ctziRG2ls1pg+0TnAqdy6B2kVVfZTJ9TUEScZrNWG+iq9qCx8oxXWl2nzZmmw0aFCSYMcUr1LTA9KKd4Q7i0HWiWQ+3pUbKsPPGKo0x5zFE6e55gBmcAfWlbejRph3SbTXrq21KgufxGAIBOfyqd3TBskRinvQvhfULebel3T3LcMlzwy6gjkGMEEH34pj8QdGv+Rham2qSwtjCMT5iFOYOO3AHpWfjxgVNJ0YjT24lT9q09v4fuqiMQd7XBbKEcbhKtumCrcT6imvUPhBHsHV2C2EtkWjzn5iZyBEMPuKb/BWrOntIt9bgt3ywVoLKpEBRGdsy2faivHbyJKXaMv03UraLq9tXDAqyt9exGVII5Fac9Ot3rXgWrQRli4EZjMkQZbviDHsKZ/EHwyrapNQQBbABcDlmBxA7zirrHis9xHRVBINlx82TEn14/ShDxuNpvAL7F/w3oGS6lq7aWbPmFxTBAYGJgeYeXvxNH6pWO23bC+C7Mjewjc5JBkGJ+tOFY5tYnbk+vYUm6Po7lmzfDee4+YB4LeX95+1VXpAecmdufDyC1e1DoybCQEU4MkbHVsjbBzzxUendGN+xuXkOVI7fLuB9uIz6itD8MdOu6dEtNb8jq5uA5gz5ef6h2pd1Trd22UtaezbFtnIAAncQQCCPr3qcoRvI8ZSWEY7WaJ9O20sN3cAzH1IxP0r1ACNxGa1fxRpQ5a5tCf0IqZb+pmM/LMwTz6VnSAB8v096lNuLOrxTtZArxfaTFC37BeCMGtP/AOH3PBF3b5TOBzjvFJXuL2Na2tjqpENNbaBIk060elXK8NHEZ/OvOi3iVPqf0HrRQ11slgO0ZA59c1XxxIeSVOhWOnhjstqSSRuJEYJq/qPwbp1AOpvGdwhVk/N2JGR9aYX+tPG1cYEkROOMxWd12ocmJ3Me5ORXTGCWiL5PY3sayxppsWh4SqRDoqvvHctOZkx34obVde/myiq6iQhdcgEZ4Prx3jFZnX3lQDxHmPQ5+9AX+rJP8oM3pg9/rzVMC8EaW5rdYTMzxmFz+ldSazfYqD4yj2bB+9dQ5Iel6Eg0kiQftQqqQTGParLcmDBng0QLM89vWuVujNUQtMcZq5buRIzQbnacDmj7VgGCGn1FADo8vGckyfT/ABXju0ANia65bAJzFTR1xJk+poMMeNOwIaZpJ96Kt3CvtRKGZMiKouXgBwTRf5FEl0zy9qWHB5qu2vqKgv0NMukaLx7qWh5dxA3EEgE4ExwCSBPvWUawjO+xebKzg96ZaXS2lf8AnG4qx+ACQe0hu1b34j6GyaIBNNbF8uu9LKMdwEqGWZ9pj1PqaX9Zt6NlsHVG4urCL4qWxz/TuxCuABNM40Kpx9DnRKRabUWL1x7SaYjaxIIuAbQxQ+oBM+oNEfDvWb9/wrcReUM9wMhUFSVCEYggjd6cGpdG6tpj/KXxBuG1VflRzCk5jvBJ9quPw2f4y3qRc2wo285wQM+mf2rKiT9MeaQhm3iJUedZx9vvFXasFWk3SqmIUQvHbAk/mImhrjMEfddXsVAXkDJk8n9IoLVTda2R8gk7vf3/AMGhdC0Mhqy4wARM7WkkAHnPeQattSwRlORJGcRB/wC9KLmsLfKIZZhh329o+360Rq1e8PDtmCRiPoMmP9msnYDy9qAjA3bijdgbWEk/fHrTIawbJRQDzLsIPuf70u6Z0UKieIpulQ2WAIE+inzFuwJAjNQ6mjKkkEARz6T3pqaVhDU1jAFvNdduSoxGTj0H3JqWnu2sXFW2xDfgElWaOe4PE1Vp7pUbS8bQZHr3Pv3/AEqjp1y0WYK5fw23eWPTg+sifyopgsq1LXNQhQfyiLkXGIIle4EjiM4IoXUdO090hfFK+AOyyIPJ/OtAutRiQLcrzM9+IAOZpdb1r3L5RNPsUCWcwqssHnvIMHj1p+MXsKm1oDN97QKP4bC5gSpMqB+LOPtmvH6Dp7rGbCIWC7eQYzwvYz+YFP8ATuNrWrSkuAFXxBKBgJmDmPdairOl1GY2ju2gsAA05wJnGDn7VSlVIydaPl3UdDesFkZSADAI4P8Asc0Kur2Rux6fSvpfVemHV7lMg23+YDnMECfTNfMuv6ZE1DWjdDKI8xER6j6gj9a1UVjK9knu+IpKnbMxHf8AxSLXda2brSeYx889/wB/rQ/WerrlLXbBI/sKSW1ZyABH7UBmyLsZzzRmmlIYmPQd/WjtD0sswW0N7cljwPXn0ry9p9lxhMxIkH5pwf0MULAhdduliTPNe0XdshSVBBA7jiurGJk+2BVZYcCqDcJMfmatVYM1zNJCOITqrCm2I/P71TplDYOGH60QqeQr6/8ANVXFAG6cg0F6GULX6J3b2SDkTVd3TK2Rj6VK689vrVWzuDntWTSDR4yYgc0XakLkVGWkGBWs+EOkpduKNTavMjMAGSQBnO7ymV9SCIzS3ydFIzayZtLTNxn2Ar6B8Cmwm6wXXddHy3LEF1yxBeSCuAR9JpXrfhG/Ylg6WzvZR/MCSOxViwkGYitB0lL6Kl28EuRhLg2kwTBG8GPfHb1pouUXlE5+RyH/AEpA9s22tBVBwUc3AQZ7MB5Y9MfTisj1/wCEEnxFvJaaTO9id8H51iSJ9OxGK1HTVRLYYMwtwAByQD7/AKZ9KV9Wa8t0PatpcT8ReMLja248cmnUiNtZRV0XWI6hXNp7g+W+pVgSBALoSG3D170+1AZQiSTK/OPlMdo9DJMDikOq+HtO2261vw/JkIQqjn25k/2piulKaRbavvNs7gfYkmJHcA/pQYd5CmLeUkiZAiO3En7VT0i0yvdTsy4ngHj86r6LcF4RuBGIkmQfeeMx6iqtRqri3mhpXB2HkZg4/MzQfsB70S5NmFtsrhSAG+pH2z2+lafTaUW1IVl3sAPMQO3+ZNKelLce7dusIW0Nq5jcxAJJ7QMD8/SlGq1aC4GvXlInKqpYyOQrEADFMsGHZ099W3FiwyQVViYxjdIWPT96C+JdzacOsltwEdzOB9cmkCXjftu9hmVw262s+h+XPccZrU3uoFdPavXLU6krItzA3jJY9gMTP70XkDDb3TGFu0SELhF37omYzBP+8Uh1Wkawoe3ALOxLGJJIwh9cLE+9R0Qv6hVu3mO5shQDABGAB29at/gHX+WUYgwQzEAkieBwsY75pSnjj+Qf8L6hLpcsG32ssXwO4EHGOaK1Wvtp5wRDES/AOcRnjNKdZr7S6YAXEDuYYElYIOBIBxyZOJilWrME70N61tG0KNx3RMbT6YycU/KqoVxadGxa8qjxdk7oDP2AkZJ9B6Co6PUW5fdEtgDHA/En+mWFJb3XFsWjZ1KMASfwsydpEwOAcxNQXpiXUW2TCBPJtY+UDIInIB9D6CqKQjLeqfEhgup/li4QQokEDykkjjzfvXzf4s0F0PelSyIFJaBABMQDHuB61oNdpf4ciLgZH3s4EAL7ws8hfvmh/iPQ3W0G1GMCWYDM5kBu+DH71k/Y0ZUz57ZS36R+tXm2oAbk+goG9bvqQrIVPoRFSWQxnJGDRssa7p/V7Fq020FDkx6mP7e1ZO481J3HcTQly7J/akSSMlR61+uqsrXUwQwKq95M/pUVeZNe39L4YJGZqzT2pGe4rnkqeQ1y0Sv3/IsHOZ+9V2FOwkn8Wfyr1dIY29xVz2f5bAt3H+KyGjBogBHHHrUUUznivdPeCgqMz61Br3MUGhWkiYukGBwa1Hwz1LU2ybenUvccEKMmOCWAnbMCJNJel9Ka6QOB6nAHuT2Fal+iHTN5lLwNwZcqRIAIYdpIH3peD2hHH2aLpOt1/GpsbrfD71Aj/wDaAaas1q4VwwRSRA+WSOw/Ce+K74V6kupGJS5bG2JJWD32z7UV1nSrMbYZuNvyk8gkdjzVGlVp2SvISpInygqy7SZIYj1HY8doNKurdTbSAsF3QowTkjyiT9MfnXWlLEbg2MGMcTPP0qV29LG2VBUjIOf9n6UGzIE6ndGotOVIBZYUNjJABGe/NZu7rrulK3pLBjtj/wBgGD6YIrR9RRlA8NdzKVYD7RJpM2rsNK3WUblkq6sWDbdoKNGwgAmP14FCivjp9DLomrsXHF+3utllMrgLOR9s/wBhQ3UtZcusu4LIlGcDzMQY7cnjPeqOhdNuWVbaBdTcSrdgIE7/AOk+xxVti6UvW2KeUFy5/phZERjMCKNiNKzTaDqKrdt6ZxJuiGM8MY24/PPqaQdS0EXygBJlpUjOOT98Uh6h1C6dWb6SSGEACRIPEd8Yo3pd3Waq6ANxfhmYgEfXuQD9aKeCi8WLboc9A6Utom4x2oc7TzJOftxROr6pYuX9u0tcRYgmFj12jnkUp6rZuNNs3POBgg4kRMR3Bkfagl0N4/zUzesGGj8SwCVgd80wih7NaGJ3XN3AhQMbccATHvNZA9SdrbuLrXQWUDcSNo8854zjjFaLXO4RUI2llh4IJmPOox2mJ9qReEp3DTBk2MDAO4AKNkDb2yPvQdFPHF7KuidLNxLIeJVinmElk3eWe47Z9Jr6E7WNKVtlSWgE3Igbv+Rx9az+hGm0y+N8hfyhmJk5yxDHBJJzQ+vW7fJUsrhCZ253f6XUf0jgqcmsnWhZNyAr3xSlx7ya0DysCVIYhMwpHfae8cTUdNoQ5N+xca5ZA+RSQGA3Hbn0J4ou/wBH03UNN5X23EO2QkMPQMJJK/4pRrei3NNYt6ZdUFlmLkFssPwjbO0AR9yaaiTjYRrb+nVZe6o223LWvVTlRnkiI+9Y/pr3tVfLWQ9tMAy5IAAzJP5xQeq0sb5O4jhvX3zXnR+tXLBGxgVkkoYgzgj1EimWg8GjR/G2l8IW7mySwKhiZ4+nsY+1YllzjFM+tfEF3Ukb9oVZ2qo4B9+/HNK7pEVkikVSplV0yfaqyM1yNmpDzfT1pg7Iff8AvXVI2R/UP1rq1mo0Vzp9wooZSCy7l9xS/SNtLBswDTHV/Ed5jbJQQihVHsKWC5uLuViTU/LVGjKgy1cBUucMuPrXniW7ggCCQc+sUMrfymI/qFGWtNENxCzUlKjo+WRbbsg9o96N0YRDkbqCvIQzDt2+9MuladXEXDAHejKSWSfPob9N6tctv5UVlYRESCPT719N0vQ1GmNs22Fu5tZrQaQp5lCTIkgY/QUs+FfidIWybVy66AKXCrgCSoJnsByYrV9T1ji1uslQxj/qHAEf6Z9uPzqkEmjmnLIp6N04acbAyle8KAZzG4gmTFMNdcgeSJ/Sl7szWRdu3FCASWXuRInIELg4zzQi6ooiM8SwkgZ9ePUd6DxgT7DdU8GcAzwSM+sR9a8Nxbi4JkCY+vBjjOc0H/BreIKXAJyVOf3BjvFNrPT1EYghds+3PE+tCg2JLjI9sNdVrRby7iQciY4PEA+xpV1npniOlt5gZVlIBIPYg9+9axLSIrqvmzJn5QY7+vPal/XE3FfIGuPndwARgATwKVlYSplfR+kW0LOzr4TQDbMthQAJJiHxM5phrOnaW7ba2MI3dD+cHMT3NJfhx/GFy2CA4MjcvJBO7jkHymPqaO/gLo8FUU7FndB9eBGD3rRboM45tFuluaG23geNFwwGjDE9txCxMTzRum6XYDOEZlgTu3RyIbaex9ftWN6P8O3v4m/duE2kNx2EiJAJO7Pb/Fanpq2LmlRLYDWixAOZJ/Fv7yTE+kj2qgiBB0TR3Ar271zYoIDh12zJmSV5JJ5Oas8CzZcPLJKgTNvmTllUkkj6kCB6UD1VlUmxcsXy4JZRIRTxwUGFHPbv61k9R1Oyl0m4SxI2sEmEHcCck45MnOcmlaHvo32qNxgqWUS8BPnLAAT6Cd2PbmlGg6e6sVQA3IJIUbE54AOWMnvH0NBdP0unc7tPd8RD/wBS0xHsQVwIYROeaqYXGZkTVOAbkNuJEceUAGO1BfZsdGkvaTxRF+26Aja6kgLgyCGHcY7+tCWPhm1Af+IuFt+CpAPPEmd5mM5o7pOo/h7LM7bAXgC4d+4CJIAjnIoUdesi+D5bYeVhVPJ9TG0EmOK2BFJ1QxsLYti94Y8MAhrt0zyTwCcFucD9KyPXeq3lS4y7XslygeDOYMtgTMsJ9jxW4vo7WxseyyH8F1BtI9tnBrOa/pVj5GIS3chGS2zMgKywIJE7hgD2BxHLtKgpnzPVXVIOexms4j+bPrX0ldN03TKdQzvqApgJCgDdMFgeTgx7jjFYXXDT3bo8BbiJnyswb0iO/EzJOaaKHbsqvXMDGY/eqHf15PaiSgU/5oK4QWx+tFGO07CCIk9jWn0nQ7a6c3Lm6WEwO0cVn+naUEgkwoI3E9qd9R62jWwloHdkE9gAcR68UreRWNrBtlVm2CYEygBmM/rXVmhcunO8/nXUlr2bg/YRpTuYLE1edP2Pyg/c1VorJIkNBoq3YJuKjGSSBgTg+g7n6VzyjJvBqyQ0+jB3AcSKlbvTc/0sSv07Vv8AS/CKJbYlWuZUrtIBKkHO0nGSJB9MVb/4BpkciytsbC7uzk+X+mFkSs4Bn7VReKVZKfyJKkYTT9Id7htohdgM44HvTlPhZ/CB2k3ScIvYDmTzMZ9OOad9O1WlQeJvuPeKguqMSSTmM5/X2PpSrV9euG6DtB+bYDyN8CSYkmBEYFVj41sRtg4vC2qhIUNtDqy+V8ydzE4H0FMulX1vXlum410AlAqfylSAPkJcEhVMwoJz3zWZLq0qUxBAycdhmJMYrR/Al64GTTraRlLO3nABJ4O0t6AAGATE0yuhXF1Y21nULrBka2l0bgTbBIlAS0L9ItjvPm9ayNzrGt1VwlcOAZVBEgdoJ7ZGM5r6Vq+o2bbXDaVSy4YgYHEgtPl7e04yeK9T1BUK/wAm14zLuO6RtY8KSqEgx7UE0TTFOj0V3d4srs2TvLQoYLwSTByewPy1qbN4m1aG4OzLJYYEd2z2/vS//wARtuLQ8M3LnBMXCm6JhVY8DiW2j6Us+JLjLqbu5jtS3gsIhSAYBHIjE4pXg1FvX9eDcGmtnzQGkdyYA/P+1QuXRqENptv8vYN4JM4IJgAwJGKX6y63iG7bs77ly2glVJhSACFUDynPzdgI7zTroXTRprRU+Y7ZuH0JEKs8TEnA7/ekpjAVm8lhIVtpY4aYZvUn0B9v+ZnVqly2WYhro2A7iZxOOwP+BWH63ce7qC8qiKAm5sLgz5eZMk45xWo1l26lmw9o7kDhLoKyCJDBj3H4sg8xWzY/9R5oAfENttx3by2JBDYE+3tWR1l17GoVbl69vQxZWFt2zIBhVT8JwOAOJrUeK1wNctoZt3PD3KoLYjJz8nmzzir9DrP4kKLiqkHcCylTCnOGGVxk+/tNFOsM28oa63RqybWaDGG7g9j9jXzzq3wfe3EbbU9mBMEH+ruGH3Faj4w1DG4iI4XG4HuewjtH1nmvdN1kWbe3VHJYAKB/0xwATJyeY+1NdCIyHQeiai1dWUm2t0EwQB6Mzd8LML6mtN1FrLbA9vxLi7ZJwpIGCw78kxRnWbZYKqo1y28eZDEH/V/SO+cVT4dpUIKgPt2K27JGRKkxlZChsDzNHrQuw2CdVtae5bteM0sSSHUfiBIgCcCBHpUE+HVZCwvo9qYIKSQZ4JBxWZ1uk1YYeJbLWUEo5UrtEmQxA5EnPf3JrWfDeuCB1YSuxS4YQSHUFST68j/imSAHWbyIiXFLEo5QxjkA8f2r1UsuN3h7SfQAyx7mfy9PbNX6q3Z8IG2xYFS5Q8xJiD2ggj1ofwVRBbZhtgiWaMk5BJ57H706RrPnvxl8LahzvtEOgybYUIyn0KgDd9eaSXOjJorS3L679VcWbdlgdttTI33PVvRa+iXGZiGGpkKxWLsggcAeaDz3zRWv6g7bArJvVSWUqDvA4Cse8/WtyNZ8RIPckmpWbO5gsxPetj1K4l1/EayiPOdvce44n3qm5pLZ88BYGa55f5MbpFYtN5AreiGxgo8oj70Ld0SiCgz3pvacf1eVhUOpdOO03AxEdqip52UfHDQqM+1dUrJBUGT+VdT4BcTR621cJ8dkCm75l2lcKTAEAyOB+X1qjQgFyjMEDESxBMD1MUFqepbQFU7yJ2gHAEk98Cas6bp5UtdgM3H9oHpzXZQqVn0LpdzTWYW1DAxJONxCmJJ4gTjHI9aXfEHxRpntEWLJe/cEMrHFsZGT39QP7Vl000oUJKoeRP0P1klRxVdlVSFGMZgc/es84MoU7Zfo7JBKid3JI7xOB3iitQs4ZlWJPnMdvXnP6mq+hdRNm6tzYjmfKpE5GAZ/DmM19O0nUmdA9xE8bAgASkyYmSTgE9qzYknRiOkfBuogNdKgXBunLCIDDaFHOYgkd/Sacafot63ctXzdZSJVbbEQFJ2HZB8g2doJJAknmtN4MbrhcksQYLGAV9OQJxx7+tV3UW4kPFzhZb3OYxyOwj69zQsVtmB+Pw4CWoZFPKBdqNEeb/V2zBFXfD9tIF1HOo1JtibJuAQJzG4RIjjn85p18Q/Db3Aq2kXYqATMkSZJyRiM9pqrQdJ0OmD6oO142l3EbwdrZUYUDvuGTGKGkDFFnSNJeuadv4iyxOFFsnYWMmSWOQPp9qM1V9UAt3bKbAm3BLRBwm8xuM8CMegilGl64+qZjaU2kUpD7sk4Yrt4K9ue49aZ9TWzeZRK233RBEBh5ZYycNuJ+1JJARM6pfCtraRHt3Bv5ZoK8hirDjcBHb7VLqQa1oV2Jt8RncrJIAMt5mYyfLAyZwPpTGzYSxaQG2zeHuMgRukyfKc7eBnOOKxfX9a2ourbadjK7oY5DkE759kAEfvQS9mszut0yXn8W2xIwZOQJHvAWJ7k5H2rVdGuifDZot3bcFvWJzHrJY8dqyR0juxVNwtoYHMCBG7++fatT8OaZAINxYC7pI3QA2dvvGO/P2oT6KrTHmp1Jk20JW3b825ZG9iSfr/s0u6gGVFfUS1zVGEtQA1u2FJM+5kbvrHaiOo9fNgqLCIVBBPiGCPXA7xER70Xe041bi7bcNuXad52kA52AjH1jnGcUaTJp1kB110xZe0B4tpCv1DBdrqTwQJz2mlXSdZp2UWbtwXbgMcGACRHnPz+/bFaLXaYWtPbDrBVtoEQQonHfuffgetZDq/SFLeKvKz8v4xEx7Nx9aW2sMelJYNZ0ctbZtNfgqxwe2SSp/SKu6pCkh7PiEsApWVgAEy5BI4BG4gdgfWlfUW8Tp9q9kttCMB8xEgL9Gggx70X8H9YXWWVVj/OtCM8sowCfU8T7we9OkIevqltKSxuJMwhu7pWDmEC7e5mZxSN+rX9gRLenuMHkC4Au0RgA+XMQOeKX9e6XfW7cN3eyTG9ieCDAB74EEfWg+k3Ld4XLa7zuiXYiJAgBRyOO5n6VrdhSo2ug61fKeI+nAuAQUErxiFJMREnv24rLfFvU7t9tht3EQskkER5ZwQFGeOZ4GaO6EbqWXe6XuojFZmGUqowq9u371DX/E9hiEth2zBUjaQoE+aZBzTcjFmn1AIZAJYYIIxPcj9KD1HUjbK27i7lMSr9sR5TyKbWbaO3iICquASRyCJnHce4ist17VG7dNsknw8Fyu2f1z9al5LqwxWaot1uqtsQosIhOZksT9ycClb6hWcg4HeiX2m2DPmAxNDraQ25JBapJW7LOHEGhXJA4BxRbXmKw30FK7cKWPbGKM0mo3FcwvJ+lGUFRlXZBdFdHDCuq6/bBYkHB4zXVuMTcECW9ClsGZZvU4A+1NlYIqtyWHH2qiTe1G1LYAdsBVIESIMdlAHJ9yal1hLgcrxtxI+vb/vXdWReWCpNUYIByWNaDT/CepupvZgkxtDTME/NAGBGYOcVb8EdCyuqdgVVvlMZAnMzjzR27VtNFqhee6AQu0hd0yJMwY9sY701Ep+R6RjtdoCiLYTTXFC58e5EtJ7bQYU8hd0yfz1/S+g3bSm61w3G2eW2ZRVIHB4gTiIkACidZ8QraDhFJMeQbO8AA8+VZIx9OKTXtJqbpR7+Co8oEKBkNBHP74pGLydGguapYQMBbdwm4lZG7iD/AKZkA/T1pUL7Fg29WR3aLiwVAiIEctukk8/2CTqvVHTzWTvlgEQKXBC8kxgNiZPHbjBWsW34gFtoZre7aoVkQnduAIPM5AiOM5pQoI67YbUpF11S2YMoQpdJwHnkCB35NKdN0QIr+C5G8QUXzi4vOwmDg+WDk880w6VZ8ew9wFtoZlO89hglY+XHHpmgul2tRe1Jt2FQadAFZsBcif5ZUSZDYA+8VqA76LdJ0221rf5f5TMNlpztQwrEORhzImeO3aaY/CrrJvNtYhd6lgS5G3CqSPKPyOaf6Loen0una2BsQncxeAJzkyeO0HtWZ117VWrwuOu/TllBKDd5WIEkASNvzTQaoUqs/F58VTctnfcdVYgllCExCr6yRn2pp1DT25dU2N4Q2YJJUEAkenoaW6vpi6a7dYEXH27rFskAz3JPoCVAmMzzVun0LWdHeuEkPdBbzc/Lyffn8hSh6MHpOolbjWE05d3aIYybhkQNsQFx+n3rR6vqiafxLYAXw0DPs/CARKoSfxXLn6VDp8aXTrcubTqGUqrDJC/UiZIisZ1PT6k3ncI5DgT6EAgiY9wDS0myq0aS90m5qtjKxDFVdlmZQxkHuRIx3pt8K+Jc199BIti0Rt7SpQyPfLfnSzSdROnFo3CxYqAxBzgqfL9wPsK23TFs+I963872+8BYYg4b18veKKQgsudQF3Svdl7oV4IUSysJByTxP5D1ofR3v5vgXCiKQAwgluOQ3BZYA7cUi6J1ltGXshxcG6dokbILyWnJLb4I7QK0d/pAvoX0zhbjjeUYwR4gBMHJWQR/2ms1YdB3TWAsm1kkXS4gcqQqd+DhDFYTrXVdRpXuWB5bbMHt7fLtQSwVQoAkmJbJO0epnZ6XTNt2ll8RYFwBpIiCZj8QgH86SfEGlNxc+Yq5bZPIGMHkc8ULpGW8jnper0/ULCC8Sl4qdvA3xMxOJicUmsfCgsas7JXTqg/mNy7ESQo9e0ZgCSaI+HtYypb2eREV22KZAUFgZkHOF5P4qI6b15XsPeulWAZEtoQPKTJZjGewHpRtUZqhe/Xla4tkKyKpIVmIaX7727yMRECB9ltz4fW9eY20e0w5DHExmPaZiu+L9K+7xGYC28EEAYxAGOOK96D18qsklwuB9K5/JN6GhTeQtHe2yWz81v8AGMj6EdxHNItfqEN1lwIktHAjsK0H8emoEW2CnMiOZnB9s1jNZ0i6l024+fM9op401kqk1op1Ttdc7MA/kBV4AC7FbMZNSvFEi0hkxBPvQl214QIPfv8AWiGyzqWmOxADls1E2RbtsSZHyirdR1XzqqpICARVXU03KAhzyQaWTdpdCXk8RzAjiuqm2SBFdWwNyR9D+HLdxU8e9u8W7+J9pMfhiflHy4j0xgSHrOhPeugs6IXlht3cKdp3Bju3ztER3OaWdH+KGtLtdWZVB2FTDTI7mQAI7Vq9L1RDsuXWVHvLtUDlcqdssJAIg7oE5PpXbZCSlF2CXfhC6hUpcY2QylpDTz3RAd2Sfp+tafruk/h9HvRQpZkE8GSTEY5Ge/vQOlHjXWZLzBETzncYAzx6GB82aG+Jdb4jJZtts8J/nksCApOVLSRB7RBx7014Eu1kLDEmy6XgrCTFwgARA84HLbjxx39qYdQ0DsXN0sdrbigcMoI4gbBAMnj170juJbt3GWLXiAl8WyY27IIUTB2k57mfSKhoviEXL2p8S8lveEFoHd39VwTkiY/SKzNWMBo1duyJe1dhpKILZJxkghZj/wBxjkUu6R1A3W1OqW2blm0gNsKvzNtBdQSAWI2xx/eqOs/FLWLTI1q4SdyLuMKefOGndEcYn+9fPrfWtQqqFvuAm3aA0AbZIgD3J+tToaETZ674zt6e0tjRBwPFNy6zQQZglFPJHYtjgxzNOfhP4xbUau4qDYhQeFYWJ8oJIQ4QMSSdxHAAxXyN2PJM9603wd8RDS7jCjeYZ9svtxKq04HBxzj0rDuJ9I0/wlf1OoN/XOzJJZLJcbB3AKg5Ue3MZ92fUupsLngWJ3BSSYmYwY7DJH0rPfD/AMbI11QLdwOV+YhiFAyQATHmAIntTB+qePeTwht0/wDOa4DAe41okBAJlsgmBiB71tkn9mi6aHZGW46XLinsBKggEBgCRPPBpL1+9vY6c5lDPtOKt+DbPhrc8oURubud7EmCxyYHPuaDvszakuI8LYSTzLboj6RmlaNRi/jMuyo9gGE2gQAdyusq0HOGUqR2xXvwtri9hrt+NqNEjvgHj1yOKU6vS3tz2yyqA77IYk+eTtIE4gzHvimj6NreiFsE7trXD2k85H5flSOh+g/rhHhWtSib0Wdy8GD9eCDH60f8Ma22ti3cbeEdiNrHdAJjn+mc54zQvw/qnu6K4xWHA+xgYIqzW6Q/wqo5h7XmeJwTuJGOYBj6ihZqAvj7oFshbmkuMwvN/MZnG1YEBV8u4gkE5b0+0en9Z8PWAnawawiMBiD4aqQJ/wBSg+lT+GNQhL6eC1u4JyODgfYcfeKptfDHh3mJu8g7C6nv/qGJpXKTeDPA66B1Jru/cCdina5ENGPKe7AGQDn0k0Lp9buZkmLiTg+kxM+nt/mr01trTiU/mMxG/b3GTAn8/rNeanpP/wBxb1VsSlzDiR5ZETn/AHIoNsHRfa6lasq6MpJKiGWMgtJMiMgD8zWbubrfiEyTdypCyC09wMT2P506tdJXbcVjJSVTMTuJhccqAC32qqx0i5tVdxVQCGc+XiY3Ex7UXbCW9Dj+GZNQAQFkIedo7wffilz9O0lkC6rXHW5hVAwD6M3au01+3bZlusHXKi583IjOTI+9LtY72Q6qVuW3iCIj2IEkgj3qcnQOxUbLo7FG2kGYHcVdq+tm4scGImiLIBXcRmINZnVW5uKIKgmh4/zWTr8b4v6GWmHhr4hALTgnsPWl3U7ju24mfQURo7xuXWU8NIA/tVFu00gd1JqumCa9aJ6W5tbayw1VdQXcTtORzFePci55hM1c1leR5SexpW+MrI6KVRo/717UQK6tQ3BhVq4SZECOJz/fmrrmrfxBdZ5YNuJnJzPNJ1uEGSSPSiumadrtxLYOWYADnnkx3gSa7BnXZuz8TNfZdPpg9uz+IQd7nafnYTCyR37ZxRukttZC2isu+6HIPl4LFifWCeeBNB9I6QNK24u5LqyyCEV+YAUncSBnmMUxbQNdARiSIABJJgDPlzmQBJnIPvSNM5nV40U2Opb7guFWtlRnaAC8JO9mAkypYieCoHej+gdEWy63luG9ZIuK1wgFpJBAbuDk/l70Lr9PcuqUQ27e0gFSA52nJLPHlJzG3igLWrXS3RplYi3vXxNhWDAk7iYkny4AnHvT3QXlBvxDbFy2+nZbiszhiA4dfUbSRPpjj2rAdZ6S2nVGLht4O/aPlYR5Z++D7GthrNWiEsi3ltliQfMxHfsPKOccVlur9XOqYWEYbFM7yILYPIJxEn684qebBC0Jb0QpEd5zn75xUFPFXarTqoENuJJn2A/Uk/lR76K023w5OPMcwT6CaLkkVs2fw10TqLbLunt21VrQCm64khpJa2JnGCNw9uOddpPh/UWwz3tQqpuPltwxJPIHlCr+vrXy/pXxLd0SutpbZZisu8swUf8ApjOE9QK1/R/iVtXb01vb4a2jcfUFVAthFIbcB9Nwx3I5mj+OxHFs3/TWsIf4K2pCohPc887m7sd00s1vTHVUt2lNzKKYOdpIBZvoM0d0rUG7fFy2LQ0ly0X8QYd3nbDAmYEenMCquq6g2Wt3PMC4UEDBYwRAJOCMMfYGjQrM/wBX+C7jg3gXtMBDQCdwyOx7CTP0pT1oEXWI4Wy0SJzIrW9W6i123sW4wuL/ANQzA2FgQY+UtA59jWTua9LoJUxuDlJMAgY3GeM4+1QmleDBXSGFtWYwq+Gk9hu5OPbE1V00Es381bqXQSfXMn7ipWLJtaYm6d5S21x475xz7R+VDdMuBtRpfDA2XFLE7YPlDhvpx+tIEVppP4dlJbaFcFYJkqPXESTFPL+tuvaXUWxABK3VJ4g/OBxHr34qvp1sXVZ5kb4KnIGcfSiOnJfF1iyBrJDDasf/ANDtNYIve4psO4FslQDCxMepHAyeO2Kc/CXULd5CEMzyh5BjmPTmlVuzZ8O8FV9O20yrOGBUkA7TzHGDV3w1YS3eQIm5nJlgCQFALTPAJiJ/zW7AOm1A8uNig5OASZiJnE/rJpR1M2h/JuX3LbRu2ndAJxOMHvVfxELnhNFoEKxLqd25QxO1oU/WZmsO+uuby2+DgZGCFBAk+wJrOSviwpWbDqJ0tu2bZS4FOVYBfRRzxyue8k1i9XbQzz9f2ou7r2OnNi4QyyGU91PfjmfQ0K48i/rP+KhPdh4NbJaXVqISTkUHqHaMwYmD3qzUsgIbmAOKHvXQSGU8803jwWhJV+gfo5K3kYnG4TT/AK4Nl91UQCAR96TuRPGe0U16pdFw+KckIFgevvVJO3YyWBPqWHJye1SZSSBOZgUMqjdtb647VaHjc3f8P19aL9IntUGKtkYIk9zNdS1frXtLxfsTkCK08CjNBpLrbmtBiUUsdnIHBPrGaADelMOh9YfS3DdthS+0qpYTtmMgesYzXaFn0DpGv/iremRLSh7Q2vgjapklvNyPKB3JJNU/Fd67prnih43AC2oIJCkebGSAJYEn2gdwp1P/ANRr72WtG0ksu1nJMnBk+WPX7VjxqGxJJgQJzA9poNWIomx1nxmXt3LIRCHthAzArwpBJIbLGJH1rOafXahTIJkDJIkwSCSSR3jn0oFrxJBJMDivdTqS57wO0zQGo03UPjJ3ZwU2o7yRukhYTyg4AyhP/wAiKRjVqWkjYsQFUSAIP3P/ADS4ggex/arFtMwwJjvWdGSSPWvkmZicY7D70z0+vYW/DXIHJ/3xNU6bpiGC7kD8UDj6VfqA1tTYMbZkQP1n3xU3OLwg0e6fpw277rDaPwiqrmufO2VUiIBgRMxA54BrtXeJAEREQP3oFSxMUqt5YZekafS/FWp2pbW8y7F2qBABEsYPr8zc+tOdd1LVX/51+4lq0WDztglo5RRknAyTGaw120FiOaM1Jc7VuMW2r5czAJJj8yaDf2DZs+v9Xb+CRbZYBhJZzLkTIkjgkENA7NFe9EEuAVMXLfJM7QSrGZ9R+poHpHw8GUHUsVkArbnzsB3M/II7cx6U5TrVg3DZtCC5gsM4HYE47dqEnZmkXarqlzeyAKbZBO0jkARtMZKwePyqfwvZW27XHYIlsG0knl7nKj9/tSbprXDqH3L5VkKxPO44X3J/ahPinX2wyWLRJSzuLn+q4xy3/f39qCFXoefC9m9Y1Bsvbcrc3AkKSMEwZiIIn86e9W32idrNEEgqsgc+UgYk8ya+eWfiO+yqrXrjID8m8iY4kr5iJjE5pzq/ilGt3YZ1uDY1ojkMZDKciUwD9xW0BphfxPPhWdSo8tzyuP8AUP8AJB/KhNP1nwL6IZQMRu/pjlT+fr6UvPxKzaP+HKKczubzHcS5Zh6HzLHYQfWkmv6s111W4VEQA8cD3jMd6XbwPnijc/F2uRQiXS5JVtpExPBGDicdqyBwJiR70z6v1WybVvSIBd8ICb5Jy/4tnqvaTSLW3/JA7Hmp+WLc0ibt0iu7qRumI/tUr10E+hPpxQJsyOY71ySue1PSKxlipBhLcQNsUMXAIAEiakt7mOKrSxIJGIrJVsDXFhrEDsP3ok25tcZJJj1j1oB7kRHpRep1EW7UcgmaVRbK+KT70LSjTIUYq9rttlIK+aO1FagA7o9BB9/SgrasDkCe1OpCzTg/oitsV1Mv4O2c7on3rqFs38MzNXVKkg8gkfke1QL0VqNStxmdt2RA29vTmgia7UISmuNTs2ieAT9BRtrplzbv2Eg8e49cHFCUlHZgW3MFQJ9T6CmvROii8rs1wIq8+vrMelAeC6iSCJPfv9+D9pqxtQ3lVTgcgYnmSfXk0k3aqLCqTyN+rdYlV01hAqfTLf8ANAaW/kW4A5Ddqp1aBYCNOZH3qfTwXYTg7pLepqKgkjNtyOu2yWVRJ7yMzTXVafxLFu4TBQ7TiJHY/lNC3G8O46LMg4+hzFStakNadXmMHPYqePymg7sam2e27OxXcjeThfp60u3AjbxmrLmtLrs4AkiO9CaaJ3MJE5FOousm8jWEi64I5YU9+Drdx9VaVAzEMpOMbZG4knAEHmlHU0XcNq7VPajekITNx2ItrjmJ9vfNJapMnGPJ4NL8T3WGpusLhW2CylvxHAVgvpMGkvRuqltRatoFS2GA27ZLTiJClic+wofqjPfm8x8k+UTkn9zTroOnGmVrwXdeKeQRO3d8zk+w/vTRzllXHGAv4m1T2EG1QckSR8pPcfUVkgzXWdrh3Me/b24rW9Q6xZu2105G64F+b8JAAjdOZ5rKXrLbdyAhe/uPpQaekI4OrR5oPMwRYg89qhqU2zmdpiqUQBtyTI5qdkAsSeKVqmKsHqagkBfevLmlJaCPcn2prqkS4qbFAbiRwfrQOrviBZt5MwT6/wDast4KKN7KLjA7VUQBwfWq9QRAWZ9atv6hUHhgyfxN+wobpyk3BA3Qc0yXYJOv2Mb/AE07Qwnjtn86X3LLBoMgxWm1N9g4IACxx2oO6AWJ/qHP09KMU6AmIwCvAkmiFB2xGYzRhVLYDTLgkkRx9aWXL4Lbgck5oSixZFukcHykZ7Vfq1ASATO4k1WJBJifU1LTDdtkYmSaTN2NFPRO6YUA98x6ek0NZ1s+Ugn0qN59zEjOZNWOwiVEepo6BOeS1rPua6hXdprqNM3IUCrF4+4/eurq7DF+mYgwD/uDTfWXDNsSYJWRPOBXV1c3l+Y0dMA6q5LmScDFAociurqp4/iB7H/w8oN+3IBz3+9UXv8AzH/5B/eva6p/2Gei7qX/AJy9/vsK86iPIvuJPviva6tL5jeLTFWi+b7Vw5H1rq6qMn0F67j/AOX7U+vKPC0wjBIkV1dXPHobw9gvU8MQOPSm2jY+E+f/AEx+9dXVRF5aEWnA8p7yKI1TECATw3966upuxRfpTlqEY5NdXVP+zOV7Y26MefpQOmw9yOwNdXVo9nR49R/2XbB4AMCfWKu6Go23cfhryureyfm6/Q00OVM5xQl35k+h/vXV1NDYkQW1lLp7zQmsUBLcDt+9e11NP5DrT/7suU4P/tNdp/lX/wCX9q6uqD2MvkDaX5X+o/eo6X/NdXUz7JS6CLQwK6urqky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02687"/>
            <a:ext cx="4392488" cy="329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7036" y="5063956"/>
            <a:ext cx="1368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Segoe Print" panose="02000600000000000000" pitchFamily="2" charset="0"/>
              </a:rPr>
              <a:t>7 см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452320" y="5387121"/>
            <a:ext cx="576064" cy="49015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72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003826"/>
            <a:ext cx="543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Segoe Print" panose="02000600000000000000" pitchFamily="2" charset="0"/>
              </a:rPr>
              <a:t>МАТЕМАТИКА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943699"/>
            <a:ext cx="1145232" cy="93610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87185" y="118387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34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988840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egoe Print" panose="02000600000000000000" pitchFamily="2" charset="0"/>
              </a:rPr>
              <a:t>Скорость передвижения под водой </a:t>
            </a:r>
            <a:r>
              <a:rPr lang="ru-RU" sz="2000" dirty="0" smtClean="0">
                <a:latin typeface="Segoe Print" panose="02000600000000000000" pitchFamily="2" charset="0"/>
              </a:rPr>
              <a:t>рыбы-меч – </a:t>
            </a:r>
            <a:r>
              <a:rPr lang="ru-RU" sz="2000" dirty="0">
                <a:latin typeface="Segoe Print" panose="02000600000000000000" pitchFamily="2" charset="0"/>
              </a:rPr>
              <a:t>130 км/ч. За какое время рыба-меч проплывёт 390 км?</a:t>
            </a:r>
          </a:p>
        </p:txBody>
      </p:sp>
      <p:pic>
        <p:nvPicPr>
          <p:cNvPr id="29698" name="Picture 2" descr="http://ichef.bbci.co.uk/news/ws/660/amz/worldservice/live/assets/images/2015/05/31/150531162616_swordfish_promo_624x351_bb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872" y="2696726"/>
            <a:ext cx="6286500" cy="3533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740352" y="5445224"/>
            <a:ext cx="360040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90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1357" y="686681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Segoe Print" panose="02000600000000000000" pitchFamily="2" charset="0"/>
              </a:rPr>
              <a:t>ПРИРОДА-БЛИЦ</a:t>
            </a:r>
            <a:endParaRPr lang="ru-RU" sz="3200" b="1" dirty="0">
              <a:solidFill>
                <a:srgbClr val="00B05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49289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Дерево с серёжками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3074" name="Picture 2" descr="http://img1.liveinternet.ru/images/attach/c/1/56/753/56753477_berez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866" y="1673329"/>
            <a:ext cx="5989478" cy="448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75956" y="5373216"/>
            <a:ext cx="2412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Segoe Print" panose="02000600000000000000" pitchFamily="2" charset="0"/>
              </a:rPr>
              <a:t>берёза</a:t>
            </a:r>
            <a:endParaRPr lang="ru-RU" sz="40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18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079470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Segoe Print" panose="02000600000000000000" pitchFamily="2" charset="0"/>
              </a:rPr>
              <a:t>ПРИРОДА-БЛИЦ</a:t>
            </a:r>
            <a:endParaRPr lang="ru-RU" sz="3200" b="1" dirty="0">
              <a:solidFill>
                <a:srgbClr val="00B05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921168"/>
            <a:ext cx="3836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Segoe Print" panose="02000600000000000000" pitchFamily="2" charset="0"/>
              </a:rPr>
              <a:t>Жгучая трава </a:t>
            </a:r>
          </a:p>
        </p:txBody>
      </p:sp>
      <p:pic>
        <p:nvPicPr>
          <p:cNvPr id="4098" name="Picture 2" descr="http://www.inmoment.ru/img/properties-nettl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52991"/>
            <a:ext cx="5616624" cy="436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99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01429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Segoe Print" panose="02000600000000000000" pitchFamily="2" charset="0"/>
              </a:rPr>
              <a:t>ПРИРОДА-БЛИЦ</a:t>
            </a:r>
            <a:endParaRPr lang="ru-RU" sz="3200" b="1" dirty="0">
              <a:solidFill>
                <a:srgbClr val="00B050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668344" y="5733256"/>
            <a:ext cx="504056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2644169"/>
            <a:ext cx="50032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Н</a:t>
            </a:r>
            <a:r>
              <a:rPr lang="ru-RU" sz="3600" dirty="0" smtClean="0">
                <a:latin typeface="Segoe Print" panose="02000600000000000000" pitchFamily="2" charset="0"/>
              </a:rPr>
              <a:t>еглубокое </a:t>
            </a:r>
            <a:r>
              <a:rPr lang="ru-RU" sz="3600" dirty="0">
                <a:latin typeface="Segoe Print" panose="02000600000000000000" pitchFamily="2" charset="0"/>
              </a:rPr>
              <a:t>место </a:t>
            </a:r>
            <a:r>
              <a:rPr lang="ru-RU" sz="3600" dirty="0" smtClean="0">
                <a:latin typeface="Segoe Print" panose="02000600000000000000" pitchFamily="2" charset="0"/>
              </a:rPr>
              <a:t> </a:t>
            </a:r>
          </a:p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в </a:t>
            </a:r>
            <a:r>
              <a:rPr lang="ru-RU" sz="3600" dirty="0">
                <a:latin typeface="Segoe Print" panose="02000600000000000000" pitchFamily="2" charset="0"/>
              </a:rPr>
              <a:t>реке или ручье</a:t>
            </a:r>
          </a:p>
        </p:txBody>
      </p:sp>
      <p:pic>
        <p:nvPicPr>
          <p:cNvPr id="5122" name="Picture 2" descr="http://www.pskovrail.ru/2014b/raz_6_zamogilye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86204"/>
            <a:ext cx="6480720" cy="430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5733256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Segoe Print" panose="02000600000000000000" pitchFamily="2" charset="0"/>
              </a:rPr>
              <a:t>Брод </a:t>
            </a:r>
            <a:endParaRPr lang="ru-RU" sz="40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4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528011"/>
            <a:ext cx="1145232" cy="9361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79539" y="27933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2276872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mic Sans MS" panose="030F0702030302020204" pitchFamily="66" charset="0"/>
              </a:rPr>
              <a:t>Переход хода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92280" y="4869160"/>
            <a:ext cx="57606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721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0730" y="102710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" action="ppaction://hlinksldjump"/>
              </a:rPr>
              <a:t>24</a:t>
            </a:r>
            <a:endParaRPr lang="ru-RU" sz="2400" b="1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2699792" y="2852936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Segoe Print" panose="02000600000000000000" pitchFamily="2" charset="0"/>
                <a:hlinkClick r:id="rId2" action="ppaction://hlinksldjump"/>
              </a:rPr>
              <a:t>ПРИРОДА-БЛИЦ</a:t>
            </a:r>
            <a:endParaRPr lang="ru-RU" sz="3200" b="1" dirty="0">
              <a:solidFill>
                <a:srgbClr val="00B05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1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23598" y="107864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27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Segoe Print" panose="02000600000000000000" pitchFamily="2" charset="0"/>
              </a:rPr>
              <a:t>ПРИРОДА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3238694"/>
            <a:ext cx="5203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Segoe Print" panose="02000600000000000000" pitchFamily="2" charset="0"/>
              </a:rPr>
              <a:t>Что такое </a:t>
            </a:r>
            <a:r>
              <a:rPr lang="ru-RU" sz="3600" dirty="0" smtClean="0">
                <a:latin typeface="Segoe Print" panose="02000600000000000000" pitchFamily="2" charset="0"/>
              </a:rPr>
              <a:t>опёнок ?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6146" name="Picture 2" descr="http://www.semisvetik.ru/images/phocagallery/GRIBI/thumbs/phoca_thumb_l_openok_whit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677" y="1907139"/>
            <a:ext cx="6171265" cy="4330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452320" y="908720"/>
            <a:ext cx="523149" cy="463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5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1145232" cy="9361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9130" y="112798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35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07947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Segoe Print" panose="02000600000000000000" pitchFamily="2" charset="0"/>
              </a:rPr>
              <a:t>ПРИРОДА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81628" y="3244334"/>
            <a:ext cx="3554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Segoe Print" panose="02000600000000000000" pitchFamily="2" charset="0"/>
              </a:rPr>
              <a:t>Восход солнца</a:t>
            </a:r>
          </a:p>
        </p:txBody>
      </p:sp>
      <p:pic>
        <p:nvPicPr>
          <p:cNvPr id="7173" name="Picture 5" descr="http://oboi-na-stol.com/pub/original_images/oboi-na-stol.com-244692-priroda-priroda-rassvet-sol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06879"/>
            <a:ext cx="5875853" cy="4359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576" y="45811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Segoe Print" panose="02000600000000000000" pitchFamily="2" charset="0"/>
              </a:rPr>
              <a:t>рассвет</a:t>
            </a:r>
            <a:endParaRPr lang="ru-RU" sz="2800" dirty="0">
              <a:latin typeface="Segoe Print" panose="02000600000000000000" pitchFamily="2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524328" y="908720"/>
            <a:ext cx="504056" cy="4500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51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78334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92188" y="104390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78708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Segoe Print" panose="02000600000000000000" pitchFamily="2" charset="0"/>
              </a:rPr>
              <a:t>ШКОЛА</a:t>
            </a:r>
            <a:endParaRPr lang="ru-RU" sz="3200" b="1" dirty="0">
              <a:solidFill>
                <a:srgbClr val="00B0F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3938" y="2924944"/>
            <a:ext cx="37609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Уменьшенная </a:t>
            </a:r>
            <a:r>
              <a:rPr lang="ru-RU" sz="3600" dirty="0" smtClean="0">
                <a:latin typeface="Segoe Print" panose="02000600000000000000" pitchFamily="2" charset="0"/>
              </a:rPr>
              <a:t> </a:t>
            </a:r>
          </a:p>
          <a:p>
            <a:pPr algn="ctr"/>
            <a:r>
              <a:rPr lang="ru-RU" sz="3600" dirty="0" smtClean="0">
                <a:latin typeface="Segoe Print" panose="02000600000000000000" pitchFamily="2" charset="0"/>
              </a:rPr>
              <a:t>модель Земли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pic>
        <p:nvPicPr>
          <p:cNvPr id="8194" name="Picture 2" descr="http://www.tdlorien.ru/img/cat/4500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1575" y="1505567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668344" y="778334"/>
            <a:ext cx="504056" cy="496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30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1145232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75523" y="10967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15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689267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Segoe Print" panose="02000600000000000000" pitchFamily="2" charset="0"/>
              </a:rPr>
              <a:t>ШКОЛА</a:t>
            </a:r>
            <a:endParaRPr lang="ru-RU" sz="3200" b="1" dirty="0">
              <a:solidFill>
                <a:srgbClr val="00B0F0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2204864"/>
            <a:ext cx="39604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Segoe Print" panose="02000600000000000000" pitchFamily="2" charset="0"/>
              </a:rPr>
              <a:t>Школьный футляр для ручек и карандашей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9218" name="Picture 2" descr="http://www.torgbox.com/wp-content/uploads/2013/12/%D0%9A%D0%B0%D0%BA-%D0%B2%D1%8B%D0%B1%D1%80%D0%B0%D1%82%D1%8C-%D0%BF%D0%B5%D0%BD%D0%B0%D0%BB-%D0%B4%D0%BB%D1%8F-%D1%88%D0%BA%D0%BE%D0%BB%D1%8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62462"/>
            <a:ext cx="5905193" cy="442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668344" y="689267"/>
            <a:ext cx="360040" cy="4075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901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337</TotalTime>
  <Words>450</Words>
  <Application>Microsoft Office PowerPoint</Application>
  <PresentationFormat>Экран (4:3)</PresentationFormat>
  <Paragraphs>217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Кнопка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Смуркова</dc:creator>
  <cp:lastModifiedBy>Ольга</cp:lastModifiedBy>
  <cp:revision>31</cp:revision>
  <dcterms:created xsi:type="dcterms:W3CDTF">2016-05-11T16:44:44Z</dcterms:created>
  <dcterms:modified xsi:type="dcterms:W3CDTF">2016-06-06T06:19:17Z</dcterms:modified>
</cp:coreProperties>
</file>