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1" r:id="rId6"/>
    <p:sldId id="260" r:id="rId7"/>
    <p:sldId id="263" r:id="rId8"/>
    <p:sldId id="266" r:id="rId9"/>
    <p:sldId id="268" r:id="rId10"/>
    <p:sldId id="269" r:id="rId11"/>
  </p:sldIdLst>
  <p:sldSz cx="12192000" cy="6858000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1DE467-D464-47B3-AFD9-A46F184B2688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AB6D47-2C29-4F2F-A529-F861CAE0B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68663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372" y="0"/>
            <a:ext cx="4301543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8D4555-963C-4933-B6F2-54D02F619A35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4" y="3271382"/>
            <a:ext cx="7941310" cy="267658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219"/>
            <a:ext cx="4301543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372" y="6456219"/>
            <a:ext cx="4301543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17A1AA-B733-41EC-A43B-63072464D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151800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450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0AE04D40-F518-4527-8BBC-53CCA2A98707}" type="datetime1">
              <a:rPr lang="ru-RU" smtClean="0"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4E63-86F9-4732-B78C-8EF81753DF11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6387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7CE40-210D-4E9B-BC33-6BFA5CD7D801}" type="datetime1">
              <a:rPr lang="ru-RU" smtClean="0"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4E63-86F9-4732-B78C-8EF81753D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235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EFF12-4334-4976-ADD1-A5462FFF6FD2}" type="datetime1">
              <a:rPr lang="ru-RU" smtClean="0"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4E63-86F9-4732-B78C-8EF81753DF11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9594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ED154-9063-43BE-9609-85D1E946B159}" type="datetime1">
              <a:rPr lang="ru-RU" smtClean="0"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4E63-86F9-4732-B78C-8EF81753D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916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8BE7A-CE9F-49E0-A3F3-E37556EF1049}" type="datetime1">
              <a:rPr lang="ru-RU" smtClean="0"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4E63-86F9-4732-B78C-8EF81753DF11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1188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F22CC-D444-4543-9FB9-7E5D0AC1D942}" type="datetime1">
              <a:rPr lang="ru-RU" smtClean="0"/>
              <a:t>19.12.2019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4E63-86F9-4732-B78C-8EF81753D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815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6B01B-C277-4973-833D-ABFDEC1FF6F7}" type="datetime1">
              <a:rPr lang="ru-RU" smtClean="0"/>
              <a:t>19.12.2019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4E63-86F9-4732-B78C-8EF81753D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3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FDC07-0FD9-4B84-8448-CAE1C632420D}" type="datetime1">
              <a:rPr lang="ru-RU" smtClean="0"/>
              <a:t>19.12.2019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4E63-86F9-4732-B78C-8EF81753D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725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1F331-AE32-4306-B833-3AD3DC2BF932}" type="datetime1">
              <a:rPr lang="ru-RU" smtClean="0"/>
              <a:t>19.12.2019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4E63-86F9-4732-B78C-8EF81753D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079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23A2D-279D-4B5C-9D24-ACEFF8923B95}" type="datetime1">
              <a:rPr lang="ru-RU" smtClean="0"/>
              <a:t>19.12.2019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4E63-86F9-4732-B78C-8EF81753D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612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40435-9900-498B-9135-85BBD97E17C9}" type="datetime1">
              <a:rPr lang="ru-RU" smtClean="0"/>
              <a:t>19.12.2019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4E63-86F9-4732-B78C-8EF81753DF11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9511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DEFBE0D-3200-4F3F-B240-C3B71BBB0986}" type="datetime1">
              <a:rPr lang="ru-RU" smtClean="0"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49C4E63-86F9-4732-B78C-8EF81753DF11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4076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g"/><Relationship Id="rId9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jpg"/><Relationship Id="rId4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Soon We will celebrate the main holiday of the year (the new year)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400" dirty="0" smtClean="0"/>
              <a:t>The topic of today’s lesson is connected with this holiday. </a:t>
            </a:r>
            <a:endParaRPr lang="ru-RU" sz="2400" dirty="0"/>
          </a:p>
        </p:txBody>
      </p:sp>
      <p:pic>
        <p:nvPicPr>
          <p:cNvPr id="1026" name="Picture 2" descr="Картинки по запросу new year, christma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81855" cy="458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2951" y="0"/>
            <a:ext cx="2029526" cy="2119727"/>
          </a:xfrm>
          <a:prstGeom prst="rect">
            <a:avLst/>
          </a:prstGeom>
        </p:spPr>
      </p:pic>
      <p:sp>
        <p:nvSpPr>
          <p:cNvPr id="5" name="AutoShape 4" descr="Картинки по запросу новогодний костюм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6462" y="2776251"/>
            <a:ext cx="3718101" cy="18067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62641" y="940662"/>
            <a:ext cx="2493182" cy="186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70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 for choice: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Activity book p</a:t>
            </a:r>
            <a:r>
              <a:rPr lang="ru-RU" dirty="0"/>
              <a:t>. 51 </a:t>
            </a:r>
            <a:r>
              <a:rPr lang="en-US" dirty="0"/>
              <a:t>ex</a:t>
            </a:r>
            <a:r>
              <a:rPr lang="ru-RU" dirty="0"/>
              <a:t>. 1. (в рабочей тетради заполнить пропуски в предложениях соответствующими названиями магазинов</a:t>
            </a:r>
            <a:r>
              <a:rPr lang="ru-RU" dirty="0" smtClean="0"/>
              <a:t>).</a:t>
            </a:r>
            <a:endParaRPr lang="en-US" dirty="0" smtClean="0"/>
          </a:p>
          <a:p>
            <a:endParaRPr lang="ru-RU" dirty="0"/>
          </a:p>
          <a:p>
            <a:r>
              <a:rPr lang="en-US" dirty="0"/>
              <a:t>What shops are there in your hometown? </a:t>
            </a:r>
            <a:r>
              <a:rPr lang="ru-RU" dirty="0"/>
              <a:t>(Написать типы магазинов, которые находятся в населённом пункте или районном центре, и что там можно купить</a:t>
            </a:r>
            <a:r>
              <a:rPr lang="ru-RU" dirty="0" smtClean="0"/>
              <a:t>)</a:t>
            </a:r>
            <a:endParaRPr lang="en-US" dirty="0" smtClean="0"/>
          </a:p>
          <a:p>
            <a:endParaRPr lang="ru-RU" dirty="0"/>
          </a:p>
          <a:p>
            <a:r>
              <a:rPr lang="ru-RU" u="sng" dirty="0"/>
              <a:t>Доп. задание</a:t>
            </a:r>
            <a:r>
              <a:rPr lang="ru-RU" dirty="0"/>
              <a:t>: </a:t>
            </a:r>
            <a:r>
              <a:rPr lang="en-US" dirty="0"/>
              <a:t>W</a:t>
            </a:r>
            <a:r>
              <a:rPr lang="en-US" dirty="0" smtClean="0"/>
              <a:t>hat shop is the largest? Where is it? What can you buy there?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3354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to do this puzzle to guess the title of the lesson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40" y="3532498"/>
            <a:ext cx="1887555" cy="1415667"/>
          </a:xfrm>
          <a:prstGeom prst="rect">
            <a:avLst/>
          </a:prstGeom>
        </p:spPr>
      </p:pic>
      <p:pic>
        <p:nvPicPr>
          <p:cNvPr id="1028" name="Picture 4" descr="Картинки по запросу запята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013" y="3325371"/>
            <a:ext cx="401641" cy="544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017" y="3531979"/>
            <a:ext cx="1335553" cy="1495287"/>
          </a:xfrm>
          <a:prstGeom prst="rect">
            <a:avLst/>
          </a:prstGeom>
        </p:spPr>
      </p:pic>
      <p:pic>
        <p:nvPicPr>
          <p:cNvPr id="9" name="Picture 4" descr="Картинки по запросу запята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842" y="3282730"/>
            <a:ext cx="451406" cy="611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Картинки по запросу запята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141" y="3219137"/>
            <a:ext cx="417591" cy="56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Картинки по запросу запята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000" y="3240189"/>
            <a:ext cx="430510" cy="58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101" y="3321969"/>
            <a:ext cx="1747080" cy="1747080"/>
          </a:xfrm>
          <a:prstGeom prst="rect">
            <a:avLst/>
          </a:prstGeom>
        </p:spPr>
      </p:pic>
      <p:pic>
        <p:nvPicPr>
          <p:cNvPr id="13" name="Picture 4" descr="Картинки по запросу запята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394" y="3411169"/>
            <a:ext cx="345257" cy="468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Картинки по запросу запята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9961" y="3222971"/>
            <a:ext cx="393513" cy="53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Картинки по запросу запята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571" y="3216321"/>
            <a:ext cx="403326" cy="546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Картинки по запросу запята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654" y="3337293"/>
            <a:ext cx="392846" cy="53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853" y="3102897"/>
            <a:ext cx="2462980" cy="184526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9055865" y="2412694"/>
            <a:ext cx="2312968" cy="59491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/>
                </a:solidFill>
              </a:rPr>
              <a:t>5 2 3 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17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title of the lesson is</a:t>
            </a:r>
            <a:endParaRPr lang="ru-RU" dirty="0"/>
          </a:p>
        </p:txBody>
      </p:sp>
      <p:pic>
        <p:nvPicPr>
          <p:cNvPr id="2050" name="Picture 2" descr="https://media.makler.md/production/an/original/000/012/432/0000124326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58028"/>
            <a:ext cx="4585962" cy="240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encrypted-tbn0.gstatic.com/images?q=tbn:ANd9GcTs6ftB3zokMzgV4yKETlLX1-Z5uQJXZoQ_oA_JojFCZFmScMZOJQ&amp;s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667" y="1498294"/>
            <a:ext cx="4120309" cy="2316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921" y="10295021"/>
            <a:ext cx="981562" cy="905759"/>
          </a:xfrm>
          <a:prstGeom prst="rect">
            <a:avLst/>
          </a:prstGeom>
        </p:spPr>
      </p:pic>
      <p:pic>
        <p:nvPicPr>
          <p:cNvPr id="2054" name="Picture 6" descr="Картинки по запросу christmas shoppi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976" y="4349070"/>
            <a:ext cx="4217127" cy="2372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739"/>
            <a:ext cx="3036065" cy="3036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75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264405"/>
            <a:ext cx="9720072" cy="1908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Shop is </a:t>
            </a:r>
            <a:r>
              <a:rPr lang="en-US" dirty="0"/>
              <a:t>a place where you can </a:t>
            </a:r>
            <a:r>
              <a:rPr lang="en-US" dirty="0">
                <a:solidFill>
                  <a:srgbClr val="FF0000"/>
                </a:solidFill>
              </a:rPr>
              <a:t>buy</a:t>
            </a:r>
            <a:r>
              <a:rPr lang="en-US" dirty="0"/>
              <a:t> goods (</a:t>
            </a:r>
            <a:r>
              <a:rPr lang="ru-RU" dirty="0"/>
              <a:t>товары</a:t>
            </a:r>
            <a:r>
              <a:rPr lang="en-US" dirty="0"/>
              <a:t>) or services </a:t>
            </a:r>
            <a:r>
              <a:rPr lang="ru-RU" dirty="0"/>
              <a:t>(</a:t>
            </a:r>
            <a:r>
              <a:rPr lang="ru-RU" u="sng" dirty="0"/>
              <a:t>услуги)</a:t>
            </a:r>
            <a:r>
              <a:rPr lang="en-US" u="sng" dirty="0"/>
              <a:t>.</a:t>
            </a:r>
            <a:br>
              <a:rPr lang="en-US" u="sng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b="1" u="sng" dirty="0"/>
          </a:p>
          <a:p>
            <a:endParaRPr lang="en-US" b="1" u="sng" dirty="0" smtClean="0"/>
          </a:p>
          <a:p>
            <a:endParaRPr lang="ru-RU" b="1" u="sng" dirty="0" smtClean="0"/>
          </a:p>
          <a:p>
            <a:endParaRPr lang="ru-RU" b="1" u="sng" dirty="0"/>
          </a:p>
          <a:p>
            <a:endParaRPr lang="ru-RU" b="1" u="sng" dirty="0" smtClean="0"/>
          </a:p>
          <a:p>
            <a:endParaRPr lang="ru-RU" b="1" u="sng" dirty="0"/>
          </a:p>
          <a:p>
            <a:endParaRPr lang="ru-RU" b="1" u="sng" dirty="0" smtClean="0"/>
          </a:p>
          <a:p>
            <a:pPr marL="0" indent="0">
              <a:buNone/>
            </a:pPr>
            <a:r>
              <a:rPr lang="en-US" b="1" u="sng" dirty="0" smtClean="0"/>
              <a:t>Sell </a:t>
            </a:r>
            <a:r>
              <a:rPr lang="ru-RU" b="1" u="sng" dirty="0" smtClean="0"/>
              <a:t>(</a:t>
            </a:r>
            <a:r>
              <a:rPr lang="en-US" b="1" u="sng" dirty="0" smtClean="0"/>
              <a:t>– </a:t>
            </a:r>
            <a:r>
              <a:rPr lang="en-US" b="1" u="sng" dirty="0"/>
              <a:t>sold – sold</a:t>
            </a:r>
            <a:r>
              <a:rPr lang="ru-RU" b="1" u="sng" dirty="0"/>
              <a:t> </a:t>
            </a:r>
            <a:r>
              <a:rPr lang="ru-RU" b="1" u="sng" dirty="0" smtClean="0"/>
              <a:t>)  </a:t>
            </a:r>
            <a:r>
              <a:rPr lang="ru-RU" b="1" u="sng" dirty="0"/>
              <a:t>продавать</a:t>
            </a:r>
            <a:r>
              <a:rPr lang="ru-RU" b="1" u="sng" dirty="0" smtClean="0"/>
              <a:t>. </a:t>
            </a:r>
            <a:r>
              <a:rPr lang="ru-RU" b="1" dirty="0" smtClean="0"/>
              <a:t>                             </a:t>
            </a:r>
            <a:r>
              <a:rPr lang="ru-RU" b="1" u="sng" dirty="0" smtClean="0"/>
              <a:t> </a:t>
            </a:r>
            <a:r>
              <a:rPr lang="en-US" b="1" u="sng" dirty="0" smtClean="0"/>
              <a:t>Buy</a:t>
            </a:r>
            <a:r>
              <a:rPr lang="ru-RU" b="1" u="sng" dirty="0" smtClean="0"/>
              <a:t> (</a:t>
            </a:r>
            <a:r>
              <a:rPr lang="en-US" b="1" u="sng" dirty="0" smtClean="0"/>
              <a:t>- bought-bought </a:t>
            </a:r>
            <a:r>
              <a:rPr lang="ru-RU" b="1" u="sng" dirty="0" smtClean="0"/>
              <a:t>)</a:t>
            </a:r>
            <a:r>
              <a:rPr lang="en-US" b="1" u="sng" dirty="0" smtClean="0"/>
              <a:t> </a:t>
            </a:r>
            <a:r>
              <a:rPr lang="ru-RU" b="1" u="sng" dirty="0" smtClean="0"/>
              <a:t>покупать.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74525" y="1584447"/>
            <a:ext cx="4538949" cy="353641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A person who </a:t>
            </a:r>
            <a:r>
              <a:rPr lang="en-US" b="1" dirty="0" smtClean="0">
                <a:solidFill>
                  <a:srgbClr val="FF0000"/>
                </a:solidFill>
              </a:rPr>
              <a:t>buys</a:t>
            </a:r>
            <a:r>
              <a:rPr lang="en-US" b="1" dirty="0" smtClean="0"/>
              <a:t> is called </a:t>
            </a:r>
            <a:r>
              <a:rPr lang="en-US" b="1" u="sng" dirty="0" smtClean="0"/>
              <a:t>a CUSTOMER [</a:t>
            </a:r>
            <a:r>
              <a:rPr lang="en-US" b="1" u="sng" dirty="0" err="1" smtClean="0"/>
              <a:t>k</a:t>
            </a:r>
            <a:r>
              <a:rPr lang="en-US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ʌstəmə</a:t>
            </a:r>
            <a:r>
              <a:rPr lang="en-US" b="1" u="sng" dirty="0" smtClean="0"/>
              <a:t>].</a:t>
            </a:r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3585" y="1584447"/>
            <a:ext cx="4538949" cy="353641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A person who </a:t>
            </a:r>
            <a:r>
              <a:rPr lang="en-US" b="1" dirty="0" smtClean="0">
                <a:solidFill>
                  <a:srgbClr val="FF0000"/>
                </a:solidFill>
              </a:rPr>
              <a:t>sells</a:t>
            </a:r>
            <a:r>
              <a:rPr lang="en-US" b="1" dirty="0" smtClean="0">
                <a:solidFill>
                  <a:schemeClr val="tx1"/>
                </a:solidFill>
              </a:rPr>
              <a:t> is called </a:t>
            </a:r>
            <a:r>
              <a:rPr lang="en-US" b="1" u="sng" dirty="0" smtClean="0">
                <a:solidFill>
                  <a:schemeClr val="tx1"/>
                </a:solidFill>
              </a:rPr>
              <a:t>a SALESPERSON [</a:t>
            </a:r>
            <a:r>
              <a:rPr lang="en-US" b="1" u="sng" dirty="0" err="1" smtClean="0">
                <a:solidFill>
                  <a:schemeClr val="tx1"/>
                </a:solidFill>
              </a:rPr>
              <a:t>seilsp</a:t>
            </a:r>
            <a:r>
              <a:rPr lang="en-US" b="1" u="sng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ɜ:sən</a:t>
            </a:r>
            <a:r>
              <a:rPr lang="en-US" b="1" u="sng" dirty="0" smtClean="0">
                <a:solidFill>
                  <a:schemeClr val="tx1"/>
                </a:solidFill>
              </a:rPr>
              <a:t>]. </a:t>
            </a:r>
            <a:endParaRPr lang="ru-RU" b="1" u="sng" dirty="0" smtClean="0">
              <a:solidFill>
                <a:schemeClr val="tx1"/>
              </a:solidFill>
            </a:endParaRPr>
          </a:p>
          <a:p>
            <a:endParaRPr lang="ru-RU" b="1" u="sng" dirty="0">
              <a:solidFill>
                <a:schemeClr val="tx1"/>
              </a:solidFill>
            </a:endParaRPr>
          </a:p>
          <a:p>
            <a:endParaRPr lang="ru-RU" b="1" u="sng" dirty="0" smtClean="0">
              <a:solidFill>
                <a:schemeClr val="tx1"/>
              </a:solidFill>
            </a:endParaRPr>
          </a:p>
          <a:p>
            <a:endParaRPr lang="ru-RU" b="1" u="sng" dirty="0">
              <a:solidFill>
                <a:schemeClr val="tx1"/>
              </a:solidFill>
            </a:endParaRPr>
          </a:p>
          <a:p>
            <a:endParaRPr lang="ru-RU" b="1" u="sng" dirty="0" smtClean="0">
              <a:solidFill>
                <a:schemeClr val="tx1"/>
              </a:solidFill>
            </a:endParaRPr>
          </a:p>
          <a:p>
            <a:endParaRPr lang="ru-RU" b="1" u="sng" dirty="0">
              <a:solidFill>
                <a:schemeClr val="tx1"/>
              </a:solidFill>
            </a:endParaRPr>
          </a:p>
          <a:p>
            <a:endParaRPr lang="ru-RU" b="1" u="sng" dirty="0" smtClean="0">
              <a:solidFill>
                <a:schemeClr val="tx1"/>
              </a:solidFill>
            </a:endParaRPr>
          </a:p>
          <a:p>
            <a:endParaRPr lang="en-US" b="1" u="sng" dirty="0" smtClean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752" y="2609272"/>
            <a:ext cx="2415448" cy="24154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30" y="2739486"/>
            <a:ext cx="2550536" cy="198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1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627961"/>
            <a:ext cx="9720073" cy="5681399"/>
          </a:xfrm>
        </p:spPr>
        <p:txBody>
          <a:bodyPr/>
          <a:lstStyle/>
          <a:p>
            <a:r>
              <a:rPr lang="en-US" sz="4400" dirty="0" smtClean="0"/>
              <a:t>Do you like shopping? </a:t>
            </a:r>
          </a:p>
          <a:p>
            <a:r>
              <a:rPr lang="en-US" sz="4400" dirty="0" smtClean="0"/>
              <a:t>What do you usually buy?</a:t>
            </a:r>
          </a:p>
          <a:p>
            <a:r>
              <a:rPr lang="en-US" sz="4400" dirty="0" smtClean="0"/>
              <a:t>Can we buy everything in the same shop?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870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read together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1989819"/>
            <a:ext cx="9720073" cy="4319541"/>
          </a:xfrm>
        </p:spPr>
        <p:txBody>
          <a:bodyPr/>
          <a:lstStyle/>
          <a:p>
            <a:r>
              <a:rPr lang="en-US" sz="2400" dirty="0" smtClean="0"/>
              <a:t>[a:] </a:t>
            </a:r>
            <a:r>
              <a:rPr lang="en-US" dirty="0" smtClean="0"/>
              <a:t>jar of               , bar</a:t>
            </a:r>
            <a:r>
              <a:rPr lang="ru-RU" dirty="0" smtClean="0"/>
              <a:t> </a:t>
            </a:r>
            <a:r>
              <a:rPr lang="en-US" dirty="0" smtClean="0"/>
              <a:t>of             ,   carton of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[ɒ]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grocer’s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bottle,  box</a:t>
            </a:r>
            <a:r>
              <a:rPr lang="en-US" dirty="0" smtClean="0"/>
              <a:t>                                                [</a:t>
            </a:r>
            <a:r>
              <a:rPr lang="en-US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en-US" dirty="0" err="1" smtClean="0"/>
              <a:t>u</a:t>
            </a:r>
            <a:r>
              <a:rPr lang="en-US" dirty="0" smtClean="0"/>
              <a:t>] loaf (of bread) </a:t>
            </a:r>
          </a:p>
          <a:p>
            <a:pPr marL="0" indent="0">
              <a:buNone/>
            </a:pPr>
            <a:r>
              <a:rPr lang="en-US" dirty="0" smtClean="0"/>
              <a:t>[æ] can,               packet </a:t>
            </a:r>
          </a:p>
          <a:p>
            <a:pPr marL="0" indent="0">
              <a:buNone/>
            </a:pPr>
            <a:r>
              <a:rPr lang="en-US" dirty="0" smtClean="0"/>
              <a:t>                                                          [</a:t>
            </a:r>
            <a:r>
              <a:rPr lang="en-US" dirty="0" err="1" smtClean="0"/>
              <a:t>ei</a:t>
            </a:r>
            <a:r>
              <a:rPr lang="en-US" dirty="0" smtClean="0"/>
              <a:t>] </a:t>
            </a:r>
            <a:r>
              <a:rPr lang="en-US" dirty="0" smtClean="0">
                <a:solidFill>
                  <a:srgbClr val="FF0000"/>
                </a:solidFill>
              </a:rPr>
              <a:t>baker’s</a:t>
            </a:r>
          </a:p>
          <a:p>
            <a:pPr marL="0" indent="0">
              <a:buNone/>
            </a:pPr>
            <a:r>
              <a:rPr lang="en-US" dirty="0" smtClean="0"/>
              <a:t>[</a:t>
            </a:r>
            <a:r>
              <a:rPr lang="en-US" dirty="0" err="1" smtClean="0"/>
              <a:t>au</a:t>
            </a:r>
            <a:r>
              <a:rPr lang="en-US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en-US" dirty="0" smtClean="0"/>
              <a:t>]   flour                                           [</a:t>
            </a:r>
            <a:r>
              <a:rPr lang="en-US" dirty="0" err="1" smtClean="0"/>
              <a:t>e</a:t>
            </a:r>
            <a:r>
              <a:rPr lang="en-US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en-US" dirty="0" smtClean="0"/>
              <a:t>]  </a:t>
            </a:r>
            <a:r>
              <a:rPr lang="en-US" dirty="0" smtClean="0">
                <a:solidFill>
                  <a:srgbClr val="FF0000"/>
                </a:solidFill>
              </a:rPr>
              <a:t>dairy 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[</a:t>
            </a:r>
            <a:r>
              <a:rPr lang="en-US" dirty="0" err="1" smtClean="0"/>
              <a:t>i</a:t>
            </a:r>
            <a:r>
              <a:rPr lang="en-US" dirty="0" smtClean="0"/>
              <a:t>:]  cheese,   meat                     , </a:t>
            </a:r>
            <a:r>
              <a:rPr lang="en-US" dirty="0" smtClean="0">
                <a:solidFill>
                  <a:srgbClr val="FF0000"/>
                </a:solidFill>
              </a:rPr>
              <a:t>greengrocer’s</a:t>
            </a:r>
            <a:r>
              <a:rPr lang="en-US" dirty="0" smtClean="0"/>
              <a:t>               [u] </a:t>
            </a:r>
            <a:r>
              <a:rPr lang="en-US" dirty="0" smtClean="0">
                <a:solidFill>
                  <a:srgbClr val="FF0000"/>
                </a:solidFill>
              </a:rPr>
              <a:t>butcher’s  </a:t>
            </a:r>
            <a:r>
              <a:rPr lang="en-US" dirty="0" smtClean="0"/>
              <a:t>   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158" y="2015097"/>
            <a:ext cx="835630" cy="8152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702" y="1890652"/>
            <a:ext cx="870659" cy="10641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578" y="1890652"/>
            <a:ext cx="747099" cy="10791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636" y="3316078"/>
            <a:ext cx="1032383" cy="6870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59" y="3259923"/>
            <a:ext cx="889028" cy="766317"/>
          </a:xfrm>
          <a:prstGeom prst="rect">
            <a:avLst/>
          </a:prstGeom>
        </p:spPr>
      </p:pic>
      <p:pic>
        <p:nvPicPr>
          <p:cNvPr id="3076" name="Picture 4" descr="Картинки по запросу wheat flour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7060" y="4003082"/>
            <a:ext cx="1394861" cy="92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инки по запросу meat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413" y="5299113"/>
            <a:ext cx="1423118" cy="92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Картинки по запросу loa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1618" y="3326505"/>
            <a:ext cx="2402271" cy="1602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11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5647962"/>
              </p:ext>
            </p:extLst>
          </p:nvPr>
        </p:nvGraphicFramePr>
        <p:xfrm>
          <a:off x="132201" y="903383"/>
          <a:ext cx="11402459" cy="55084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4575"/>
                <a:gridCol w="2231971"/>
                <a:gridCol w="2231971"/>
                <a:gridCol w="2231971"/>
                <a:gridCol w="2231971"/>
              </a:tblGrid>
              <a:tr h="2196262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Butcher’s shop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Baker’s shop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Dairy shop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Grocer’s shop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Greengrocer’s shop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312172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Meat</a:t>
                      </a: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Chicken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Sausage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Bread </a:t>
                      </a: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Cakes </a:t>
                      </a:r>
                    </a:p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Buscuits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Milk </a:t>
                      </a: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Butter </a:t>
                      </a: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Cheese</a:t>
                      </a: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Eggs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Flour </a:t>
                      </a: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Chocolate </a:t>
                      </a: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Juice </a:t>
                      </a: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Pasta </a:t>
                      </a: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Tea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Fruit (apples, oranges, bananas…)</a:t>
                      </a: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Vegetables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(potatoes, tomatoes, cucumbers, cabbage, carrots…)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020" y="1648246"/>
            <a:ext cx="1270000" cy="127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37" y="1342451"/>
            <a:ext cx="1704631" cy="17046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0394" y="1624299"/>
            <a:ext cx="1993489" cy="14227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2298" y="1648246"/>
            <a:ext cx="1950388" cy="13018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3476" y="1502106"/>
            <a:ext cx="2059968" cy="1544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6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31384"/>
            <a:ext cx="11964318" cy="5826615"/>
          </a:xfrm>
        </p:spPr>
        <p:txBody>
          <a:bodyPr/>
          <a:lstStyle/>
          <a:p>
            <a:r>
              <a:rPr lang="en-US" dirty="0" smtClean="0"/>
              <a:t>1.                           </a:t>
            </a:r>
            <a:r>
              <a:rPr lang="en-US" dirty="0"/>
              <a:t>2. </a:t>
            </a:r>
            <a:r>
              <a:rPr lang="en-US" dirty="0" smtClean="0"/>
              <a:t>                        3.                          4.                      5.   </a:t>
            </a:r>
            <a:endParaRPr lang="ru-RU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3" y="1031384"/>
            <a:ext cx="1704631" cy="17046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300" y="1031384"/>
            <a:ext cx="1704631" cy="12784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328" y="1031385"/>
            <a:ext cx="1855029" cy="13239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1480" y="1031383"/>
            <a:ext cx="1323964" cy="13239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1906" y="1053463"/>
            <a:ext cx="1950388" cy="1301884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29801" y="2811217"/>
            <a:ext cx="2206359" cy="67418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D. butcher’s 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457905" y="2607540"/>
            <a:ext cx="2206359" cy="67418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C. dairy 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24742" y="2549326"/>
            <a:ext cx="2206359" cy="67418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A. greengrocer’s 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969430" y="2474123"/>
            <a:ext cx="2206359" cy="67418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E. baker’s 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501906" y="2549326"/>
            <a:ext cx="2206359" cy="67418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B. grocer’s 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90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558423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Make a </a:t>
            </a:r>
            <a:r>
              <a:rPr lang="en-US" dirty="0" err="1" smtClean="0"/>
              <a:t>sinquain</a:t>
            </a:r>
            <a:r>
              <a:rPr lang="en-US" dirty="0" smtClean="0"/>
              <a:t> on the topic </a:t>
            </a:r>
            <a:r>
              <a:rPr lang="ru-RU" dirty="0" smtClean="0"/>
              <a:t>«</a:t>
            </a:r>
            <a:r>
              <a:rPr lang="en-US" dirty="0" smtClean="0"/>
              <a:t>Shops</a:t>
            </a:r>
            <a:r>
              <a:rPr lang="ru-RU" dirty="0" smtClean="0"/>
              <a:t>»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 noun</a:t>
            </a:r>
            <a:br>
              <a:rPr lang="en-US" dirty="0" smtClean="0"/>
            </a:br>
            <a:r>
              <a:rPr lang="en-US" dirty="0" smtClean="0"/>
              <a:t>2 </a:t>
            </a:r>
            <a:r>
              <a:rPr lang="en-US" dirty="0" err="1" smtClean="0"/>
              <a:t>adjectifs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3 verbs</a:t>
            </a:r>
            <a:br>
              <a:rPr lang="en-US" dirty="0" smtClean="0"/>
            </a:br>
            <a:r>
              <a:rPr lang="en-US" dirty="0" smtClean="0"/>
              <a:t>phrase </a:t>
            </a:r>
            <a:br>
              <a:rPr lang="en-US" dirty="0" smtClean="0"/>
            </a:br>
            <a:r>
              <a:rPr lang="en-US" dirty="0" smtClean="0"/>
              <a:t>1 word (synonym of the 1</a:t>
            </a:r>
            <a:r>
              <a:rPr lang="en-US" baseline="30000" dirty="0" smtClean="0"/>
              <a:t>st</a:t>
            </a:r>
            <a:r>
              <a:rPr lang="en-US" dirty="0" smtClean="0"/>
              <a:t> one)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932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TM02900720[[fn=Интеграл]]</Template>
  <TotalTime>422</TotalTime>
  <Words>330</Words>
  <Application>Microsoft Office PowerPoint</Application>
  <PresentationFormat>Широкоэкранный</PresentationFormat>
  <Paragraphs>79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Calibri</vt:lpstr>
      <vt:lpstr>Times New Roman</vt:lpstr>
      <vt:lpstr>Tw Cen MT</vt:lpstr>
      <vt:lpstr>Tw Cen MT Condensed</vt:lpstr>
      <vt:lpstr>Wingdings 3</vt:lpstr>
      <vt:lpstr>Интеграл</vt:lpstr>
      <vt:lpstr>Soon We will celebrate the main holiday of the year (the new year)</vt:lpstr>
      <vt:lpstr>Try to do this puzzle to guess the title of the lesson</vt:lpstr>
      <vt:lpstr>The title of the lesson is</vt:lpstr>
      <vt:lpstr>Shop is a place where you can buy goods (товары) or services (услуги). </vt:lpstr>
      <vt:lpstr>Презентация PowerPoint</vt:lpstr>
      <vt:lpstr>Let’s read together</vt:lpstr>
      <vt:lpstr>Презентация PowerPoint</vt:lpstr>
      <vt:lpstr>Презентация PowerPoint</vt:lpstr>
      <vt:lpstr>Make a sinquain on the topic «Shops» 1 noun 2 adjectifs 3 verbs phrase  1 word (synonym of the 1st one)</vt:lpstr>
      <vt:lpstr>Homework for choice: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Soon We will celebrate the main holiday of the year (the new year)</dc:title>
  <dc:creator>DELL</dc:creator>
  <cp:lastModifiedBy>DELL</cp:lastModifiedBy>
  <cp:revision>27</cp:revision>
  <cp:lastPrinted>2019-12-19T13:20:42Z</cp:lastPrinted>
  <dcterms:created xsi:type="dcterms:W3CDTF">2019-12-08T12:59:13Z</dcterms:created>
  <dcterms:modified xsi:type="dcterms:W3CDTF">2019-12-19T13:28:54Z</dcterms:modified>
</cp:coreProperties>
</file>