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83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2" r:id="rId28"/>
    <p:sldId id="279" r:id="rId29"/>
    <p:sldId id="280" r:id="rId30"/>
    <p:sldId id="281" r:id="rId31"/>
  </p:sldIdLst>
  <p:sldSz cx="12801600" cy="9601200" type="A3"/>
  <p:notesSz cx="7559675" cy="10691813"/>
  <p:defaultTextStyle>
    <a:defPPr>
      <a:defRPr lang="ru-RU"/>
    </a:defPPr>
    <a:lvl1pPr marL="0" algn="l" defTabSz="10810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0523" algn="l" defTabSz="10810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1045" algn="l" defTabSz="10810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21568" algn="l" defTabSz="10810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62090" algn="l" defTabSz="10810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02615" algn="l" defTabSz="10810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43137" algn="l" defTabSz="10810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83660" algn="l" defTabSz="10810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24182" algn="l" defTabSz="108104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 varScale="1">
        <p:scale>
          <a:sx n="62" d="100"/>
          <a:sy n="62" d="100"/>
        </p:scale>
        <p:origin x="-1458" y="-66"/>
      </p:cViewPr>
      <p:guideLst>
        <p:guide orient="horz" pos="3025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39952" y="2246330"/>
            <a:ext cx="11521063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39952" y="5154913"/>
            <a:ext cx="11521063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39955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543559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39955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543559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39958" y="2246330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35626" y="2246330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8431293" y="2246330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39958" y="5154913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4535626" y="5154913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8431293" y="5154913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39952" y="2246329"/>
            <a:ext cx="11521063" cy="556819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39952" y="2246329"/>
            <a:ext cx="11521063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39955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543559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718578" y="6282359"/>
            <a:ext cx="8958979" cy="976752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39955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543559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39955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639952" y="2246329"/>
            <a:ext cx="11521063" cy="556819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39955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543559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543559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39955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543559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39952" y="5154913"/>
            <a:ext cx="11521063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39952" y="2246330"/>
            <a:ext cx="11521063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39952" y="5154913"/>
            <a:ext cx="11521063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39955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543559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39955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543559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39958" y="2246330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35626" y="2246330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431293" y="2246330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39958" y="5154913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535626" y="5154913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431293" y="5154913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ubTitle"/>
          </p:nvPr>
        </p:nvSpPr>
        <p:spPr>
          <a:xfrm>
            <a:off x="639952" y="2246329"/>
            <a:ext cx="11521063" cy="556819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39952" y="2246329"/>
            <a:ext cx="11521063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639955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6543559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39952" y="2246329"/>
            <a:ext cx="11521063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subTitle"/>
          </p:nvPr>
        </p:nvSpPr>
        <p:spPr>
          <a:xfrm>
            <a:off x="718578" y="6282359"/>
            <a:ext cx="8958979" cy="976752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39955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543559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39955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39955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543559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543559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39955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6543559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639952" y="5154913"/>
            <a:ext cx="11521063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39952" y="2246330"/>
            <a:ext cx="11521063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39952" y="5154913"/>
            <a:ext cx="11521063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39955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6543559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body"/>
          </p:nvPr>
        </p:nvSpPr>
        <p:spPr>
          <a:xfrm>
            <a:off x="639955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 type="body"/>
          </p:nvPr>
        </p:nvSpPr>
        <p:spPr>
          <a:xfrm>
            <a:off x="6543559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39958" y="2246330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35626" y="2246330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8431293" y="2246330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 type="body"/>
          </p:nvPr>
        </p:nvSpPr>
        <p:spPr>
          <a:xfrm>
            <a:off x="639958" y="5154913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30" name="PlaceHolder 6"/>
          <p:cNvSpPr>
            <a:spLocks noGrp="1"/>
          </p:cNvSpPr>
          <p:nvPr>
            <p:ph type="body"/>
          </p:nvPr>
        </p:nvSpPr>
        <p:spPr>
          <a:xfrm>
            <a:off x="4535626" y="5154913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31" name="PlaceHolder 7"/>
          <p:cNvSpPr>
            <a:spLocks noGrp="1"/>
          </p:cNvSpPr>
          <p:nvPr>
            <p:ph type="body"/>
          </p:nvPr>
        </p:nvSpPr>
        <p:spPr>
          <a:xfrm>
            <a:off x="8431293" y="5154913"/>
            <a:ext cx="3709692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39955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543559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718578" y="6282359"/>
            <a:ext cx="8958979" cy="976752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39955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543559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39955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39955" y="2246329"/>
            <a:ext cx="5621995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543559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543559" y="5154913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5200" b="0" strike="noStrike" spc="-2" dirty="0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39955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543559" y="2246330"/>
            <a:ext cx="5621995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39952" y="5154913"/>
            <a:ext cx="11521063" cy="2655575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700" b="0" strike="noStrike" spc="-2" dirty="0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"/>
          <p:cNvGrpSpPr/>
          <p:nvPr/>
        </p:nvGrpSpPr>
        <p:grpSpPr>
          <a:xfrm>
            <a:off x="9666972" y="4147921"/>
            <a:ext cx="3130975" cy="4493160"/>
            <a:chOff x="9206640" y="2962800"/>
            <a:chExt cx="2981880" cy="3209400"/>
          </a:xfrm>
        </p:grpSpPr>
        <p:sp>
          <p:nvSpPr>
            <p:cNvPr id="9" name="Line 2"/>
            <p:cNvSpPr/>
            <p:nvPr/>
          </p:nvSpPr>
          <p:spPr>
            <a:xfrm flipH="1">
              <a:off x="11275920" y="2962800"/>
              <a:ext cx="912600" cy="912960"/>
            </a:xfrm>
            <a:prstGeom prst="line">
              <a:avLst/>
            </a:prstGeom>
            <a:ln w="936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2" name="Line 3"/>
            <p:cNvSpPr/>
            <p:nvPr/>
          </p:nvSpPr>
          <p:spPr>
            <a:xfrm flipH="1">
              <a:off x="9206640" y="3189960"/>
              <a:ext cx="2981880" cy="2982240"/>
            </a:xfrm>
            <a:prstGeom prst="line">
              <a:avLst/>
            </a:prstGeom>
            <a:ln w="936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3" name="Line 4"/>
            <p:cNvSpPr/>
            <p:nvPr/>
          </p:nvSpPr>
          <p:spPr>
            <a:xfrm flipH="1">
              <a:off x="10292040" y="3284640"/>
              <a:ext cx="1896480" cy="1896480"/>
            </a:xfrm>
            <a:prstGeom prst="line">
              <a:avLst/>
            </a:prstGeom>
            <a:ln w="936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" name="Line 5"/>
            <p:cNvSpPr/>
            <p:nvPr/>
          </p:nvSpPr>
          <p:spPr>
            <a:xfrm flipH="1">
              <a:off x="10442880" y="3130560"/>
              <a:ext cx="1745640" cy="174564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5" name="Line 6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6" name="PlaceHolder 7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2100" b="0" strike="noStrike" spc="-2" dirty="0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639952" y="2246329"/>
            <a:ext cx="11521063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700" b="0" strike="noStrike" spc="-2" dirty="0">
                <a:latin typeface="Arial"/>
              </a:rPr>
              <a:t>Для правки структуры щёлкните мышью</a:t>
            </a:r>
          </a:p>
          <a:p>
            <a:pPr marL="1021460" lvl="1" indent="-383047">
              <a:spcBef>
                <a:spcPts val="134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400" b="0" strike="noStrike" spc="-2" dirty="0">
                <a:latin typeface="Arial"/>
              </a:rPr>
              <a:t>Второй уровень структуры</a:t>
            </a:r>
          </a:p>
          <a:p>
            <a:pPr marL="1532191" lvl="2" indent="-340487">
              <a:spcBef>
                <a:spcPts val="100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900" b="0" strike="noStrike" spc="-2" dirty="0">
                <a:latin typeface="Arial"/>
              </a:rPr>
              <a:t>Третий уровень структуры</a:t>
            </a:r>
          </a:p>
          <a:p>
            <a:pPr marL="2042921" lvl="3" indent="-255366">
              <a:spcBef>
                <a:spcPts val="67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300" b="0" strike="noStrike" spc="-2" dirty="0">
                <a:latin typeface="Arial"/>
              </a:rPr>
              <a:t>Четвёртый уровень структуры</a:t>
            </a:r>
          </a:p>
          <a:p>
            <a:pPr marL="2553651" lvl="4" indent="-255366">
              <a:spcBef>
                <a:spcPts val="3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300" b="0" strike="noStrike" spc="-2" dirty="0">
                <a:latin typeface="Arial"/>
              </a:rPr>
              <a:t>Пятый уровень структуры</a:t>
            </a:r>
          </a:p>
          <a:p>
            <a:pPr marL="3064381" lvl="5" indent="-255366">
              <a:spcBef>
                <a:spcPts val="3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300" b="0" strike="noStrike" spc="-2" dirty="0">
                <a:latin typeface="Arial"/>
              </a:rPr>
              <a:t>Шестой уровень структуры</a:t>
            </a:r>
          </a:p>
          <a:p>
            <a:pPr marL="3575110" lvl="6" indent="-255366">
              <a:spcBef>
                <a:spcPts val="3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300" b="0" strike="noStrike" spc="-2" dirty="0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>
      <a:lvl1pPr marL="771379" indent="-578534">
        <a:spcBef>
          <a:spcPts val="2530"/>
        </a:spcBef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1"/>
          <p:cNvGrpSpPr/>
          <p:nvPr/>
        </p:nvGrpSpPr>
        <p:grpSpPr>
          <a:xfrm>
            <a:off x="9666972" y="4147921"/>
            <a:ext cx="3130975" cy="4493160"/>
            <a:chOff x="9206640" y="2962800"/>
            <a:chExt cx="2981880" cy="3209400"/>
          </a:xfrm>
        </p:grpSpPr>
        <p:sp>
          <p:nvSpPr>
            <p:cNvPr id="45" name="Line 2"/>
            <p:cNvSpPr/>
            <p:nvPr/>
          </p:nvSpPr>
          <p:spPr>
            <a:xfrm flipH="1">
              <a:off x="11275920" y="2962800"/>
              <a:ext cx="912600" cy="912960"/>
            </a:xfrm>
            <a:prstGeom prst="line">
              <a:avLst/>
            </a:prstGeom>
            <a:ln w="936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6" name="Line 3"/>
            <p:cNvSpPr/>
            <p:nvPr/>
          </p:nvSpPr>
          <p:spPr>
            <a:xfrm flipH="1">
              <a:off x="9206640" y="3189960"/>
              <a:ext cx="2981880" cy="2982240"/>
            </a:xfrm>
            <a:prstGeom prst="line">
              <a:avLst/>
            </a:prstGeom>
            <a:ln w="936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7" name="Line 4"/>
            <p:cNvSpPr/>
            <p:nvPr/>
          </p:nvSpPr>
          <p:spPr>
            <a:xfrm flipH="1">
              <a:off x="10292040" y="3284640"/>
              <a:ext cx="1896480" cy="1896480"/>
            </a:xfrm>
            <a:prstGeom prst="line">
              <a:avLst/>
            </a:prstGeom>
            <a:ln w="936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8" name="Line 5"/>
            <p:cNvSpPr/>
            <p:nvPr/>
          </p:nvSpPr>
          <p:spPr>
            <a:xfrm flipH="1">
              <a:off x="10442880" y="3130560"/>
              <a:ext cx="1745640" cy="174564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49" name="Line 6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50" name="PlaceHolder 7"/>
          <p:cNvSpPr>
            <a:spLocks noGrp="1"/>
          </p:cNvSpPr>
          <p:nvPr>
            <p:ph type="title"/>
          </p:nvPr>
        </p:nvSpPr>
        <p:spPr>
          <a:xfrm>
            <a:off x="718578" y="6282362"/>
            <a:ext cx="8958979" cy="21067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2100" b="0" strike="noStrike" spc="-2" dirty="0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1" name="PlaceHolder 8"/>
          <p:cNvSpPr>
            <a:spLocks noGrp="1"/>
          </p:cNvSpPr>
          <p:nvPr>
            <p:ph type="body"/>
          </p:nvPr>
        </p:nvSpPr>
        <p:spPr>
          <a:xfrm>
            <a:off x="639952" y="2246329"/>
            <a:ext cx="11521063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700" b="0" strike="noStrike" spc="-2" dirty="0">
                <a:latin typeface="Arial"/>
              </a:rPr>
              <a:t>Для правки структуры щёлкните мышью</a:t>
            </a:r>
          </a:p>
          <a:p>
            <a:pPr marL="1021460" lvl="1" indent="-383047">
              <a:spcBef>
                <a:spcPts val="134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400" b="0" strike="noStrike" spc="-2" dirty="0">
                <a:latin typeface="Arial"/>
              </a:rPr>
              <a:t>Второй уровень структуры</a:t>
            </a:r>
          </a:p>
          <a:p>
            <a:pPr marL="1532191" lvl="2" indent="-340487">
              <a:spcBef>
                <a:spcPts val="100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900" b="0" strike="noStrike" spc="-2" dirty="0">
                <a:latin typeface="Arial"/>
              </a:rPr>
              <a:t>Третий уровень структуры</a:t>
            </a:r>
          </a:p>
          <a:p>
            <a:pPr marL="2042921" lvl="3" indent="-255366">
              <a:spcBef>
                <a:spcPts val="67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300" b="0" strike="noStrike" spc="-2" dirty="0">
                <a:latin typeface="Arial"/>
              </a:rPr>
              <a:t>Четвёртый уровень структуры</a:t>
            </a:r>
          </a:p>
          <a:p>
            <a:pPr marL="2553651" lvl="4" indent="-255366">
              <a:spcBef>
                <a:spcPts val="3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300" b="0" strike="noStrike" spc="-2" dirty="0">
                <a:latin typeface="Arial"/>
              </a:rPr>
              <a:t>Пятый уровень структуры</a:t>
            </a:r>
          </a:p>
          <a:p>
            <a:pPr marL="3064381" lvl="5" indent="-255366">
              <a:spcBef>
                <a:spcPts val="3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300" b="0" strike="noStrike" spc="-2" dirty="0">
                <a:latin typeface="Arial"/>
              </a:rPr>
              <a:t>Шестой уровень структуры</a:t>
            </a:r>
          </a:p>
          <a:p>
            <a:pPr marL="3575110" lvl="6" indent="-255366">
              <a:spcBef>
                <a:spcPts val="3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300" b="0" strike="noStrike" spc="-2" dirty="0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>
      <a:lvl1pPr marL="771379" indent="-578534">
        <a:spcBef>
          <a:spcPts val="2530"/>
        </a:spcBef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1"/>
          <p:cNvGrpSpPr/>
          <p:nvPr/>
        </p:nvGrpSpPr>
        <p:grpSpPr>
          <a:xfrm>
            <a:off x="9666972" y="4147921"/>
            <a:ext cx="3130975" cy="4493160"/>
            <a:chOff x="9206640" y="2962800"/>
            <a:chExt cx="2981880" cy="3209400"/>
          </a:xfrm>
        </p:grpSpPr>
        <p:sp>
          <p:nvSpPr>
            <p:cNvPr id="89" name="Line 2"/>
            <p:cNvSpPr/>
            <p:nvPr/>
          </p:nvSpPr>
          <p:spPr>
            <a:xfrm flipH="1">
              <a:off x="11275920" y="2962800"/>
              <a:ext cx="912600" cy="912960"/>
            </a:xfrm>
            <a:prstGeom prst="line">
              <a:avLst/>
            </a:prstGeom>
            <a:ln w="936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90" name="Line 3"/>
            <p:cNvSpPr/>
            <p:nvPr/>
          </p:nvSpPr>
          <p:spPr>
            <a:xfrm flipH="1">
              <a:off x="9206640" y="3189960"/>
              <a:ext cx="2981880" cy="2982240"/>
            </a:xfrm>
            <a:prstGeom prst="line">
              <a:avLst/>
            </a:prstGeom>
            <a:ln w="936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91" name="Line 4"/>
            <p:cNvSpPr/>
            <p:nvPr/>
          </p:nvSpPr>
          <p:spPr>
            <a:xfrm flipH="1">
              <a:off x="10292040" y="3284640"/>
              <a:ext cx="1896480" cy="1896480"/>
            </a:xfrm>
            <a:prstGeom prst="line">
              <a:avLst/>
            </a:prstGeom>
            <a:ln w="936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92" name="Line 5"/>
            <p:cNvSpPr/>
            <p:nvPr/>
          </p:nvSpPr>
          <p:spPr>
            <a:xfrm flipH="1">
              <a:off x="10442880" y="3130560"/>
              <a:ext cx="1745640" cy="174564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  <p:sp>
          <p:nvSpPr>
            <p:cNvPr id="93" name="Line 6"/>
            <p:cNvSpPr/>
            <p:nvPr/>
          </p:nvSpPr>
          <p:spPr>
            <a:xfrm flipH="1">
              <a:off x="10918800" y="3682800"/>
              <a:ext cx="1269720" cy="1270080"/>
            </a:xfrm>
            <a:prstGeom prst="line">
              <a:avLst/>
            </a:prstGeom>
            <a:ln w="28440">
              <a:solidFill>
                <a:schemeClr val="tx1"/>
              </a:solidFill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/>
          </p:style>
        </p:sp>
      </p:grpSp>
      <p:sp>
        <p:nvSpPr>
          <p:cNvPr id="94" name="PlaceHolder 7"/>
          <p:cNvSpPr>
            <a:spLocks noGrp="1"/>
          </p:cNvSpPr>
          <p:nvPr>
            <p:ph type="title"/>
          </p:nvPr>
        </p:nvSpPr>
        <p:spPr>
          <a:xfrm>
            <a:off x="639952" y="383041"/>
            <a:ext cx="11521063" cy="1602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5200" b="0" strike="noStrike" spc="-2" dirty="0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95" name="PlaceHolder 8"/>
          <p:cNvSpPr>
            <a:spLocks noGrp="1"/>
          </p:cNvSpPr>
          <p:nvPr>
            <p:ph type="body"/>
          </p:nvPr>
        </p:nvSpPr>
        <p:spPr>
          <a:xfrm>
            <a:off x="639952" y="2246329"/>
            <a:ext cx="11521063" cy="5568191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700" b="0" strike="noStrike" spc="-2" dirty="0">
                <a:latin typeface="Arial"/>
              </a:rPr>
              <a:t>Для правки структуры щёлкните мышью</a:t>
            </a:r>
          </a:p>
          <a:p>
            <a:pPr marL="1021460" lvl="1" indent="-383047">
              <a:spcBef>
                <a:spcPts val="134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400" b="0" strike="noStrike" spc="-2" dirty="0">
                <a:latin typeface="Arial"/>
              </a:rPr>
              <a:t>Второй уровень структуры</a:t>
            </a:r>
          </a:p>
          <a:p>
            <a:pPr marL="1532191" lvl="2" indent="-340487">
              <a:spcBef>
                <a:spcPts val="100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900" b="0" strike="noStrike" spc="-2" dirty="0">
                <a:latin typeface="Arial"/>
              </a:rPr>
              <a:t>Третий уровень структуры</a:t>
            </a:r>
          </a:p>
          <a:p>
            <a:pPr marL="2042921" lvl="3" indent="-255366">
              <a:spcBef>
                <a:spcPts val="67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300" b="0" strike="noStrike" spc="-2" dirty="0">
                <a:latin typeface="Arial"/>
              </a:rPr>
              <a:t>Четвёртый уровень структуры</a:t>
            </a:r>
          </a:p>
          <a:p>
            <a:pPr marL="2553651" lvl="4" indent="-255366">
              <a:spcBef>
                <a:spcPts val="3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300" b="0" strike="noStrike" spc="-2" dirty="0">
                <a:latin typeface="Arial"/>
              </a:rPr>
              <a:t>Пятый уровень структуры</a:t>
            </a:r>
          </a:p>
          <a:p>
            <a:pPr marL="3064381" lvl="5" indent="-255366">
              <a:spcBef>
                <a:spcPts val="3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300" b="0" strike="noStrike" spc="-2" dirty="0">
                <a:latin typeface="Arial"/>
              </a:rPr>
              <a:t>Шестой уровень структуры</a:t>
            </a:r>
          </a:p>
          <a:p>
            <a:pPr marL="3575110" lvl="6" indent="-255366">
              <a:spcBef>
                <a:spcPts val="3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300" b="0" strike="noStrike" spc="-2" dirty="0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>
      <a:lvl1pPr marL="771379" indent="-578534">
        <a:spcBef>
          <a:spcPts val="2530"/>
        </a:spcBef>
        <a:buClr>
          <a:srgbClr val="000000"/>
        </a:buClr>
        <a:buSzPct val="45000"/>
        <a:buFont typeface="Wingdings" charset="2"/>
        <a:buChar char=""/>
        <a:defRPr/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&#1059;&#1095;&#1080;&#1090;&#1077;&#1083;&#1100;\Desktop\&#1057;&#1083;&#1072;&#1081;&#1076;%20-%20&#1092;&#1080;&#1083;&#1100;&#1084;..avi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5.xml"/><Relationship Id="rId1" Type="http://schemas.openxmlformats.org/officeDocument/2006/relationships/video" Target="file:///C:\Users\&#1059;&#1095;&#1080;&#1090;&#1077;&#1083;&#1100;\Desktop\videoplayback.mp4" TargetMode="Externa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1543016" y="1300138"/>
            <a:ext cx="9501254" cy="15716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6400" b="1" cap="all" spc="-2" dirty="0" smtClean="0">
                <a:latin typeface="Arial"/>
                <a:ea typeface="DejaVu Sans"/>
              </a:rPr>
              <a:t> УРОК- </a:t>
            </a:r>
            <a:r>
              <a:rPr lang="ru-RU" sz="6400" b="1" cap="all" spc="-2" dirty="0">
                <a:latin typeface="Arial"/>
                <a:ea typeface="DejaVu Sans"/>
              </a:rPr>
              <a:t>ПУТЕШЕСТВИЕ</a:t>
            </a:r>
            <a:endParaRPr lang="ru-RU" sz="6400" spc="-2" dirty="0"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3973915" y="3537074"/>
            <a:ext cx="2641200" cy="977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b="1" spc="-2" dirty="0">
                <a:latin typeface="Arial"/>
                <a:ea typeface="DejaVu Sans"/>
              </a:rPr>
              <a:t>по теме:</a:t>
            </a:r>
            <a:endParaRPr lang="ru-RU" sz="4600" spc="-2" dirty="0">
              <a:latin typeface="Arial"/>
            </a:endParaRPr>
          </a:p>
        </p:txBody>
      </p:sp>
      <p:sp>
        <p:nvSpPr>
          <p:cNvPr id="134" name="CustomShape 3"/>
          <p:cNvSpPr/>
          <p:nvPr/>
        </p:nvSpPr>
        <p:spPr>
          <a:xfrm>
            <a:off x="1504064" y="5362057"/>
            <a:ext cx="9049699" cy="2000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C62324"/>
                </a:solidFill>
                <a:latin typeface="Arial"/>
                <a:ea typeface="DejaVu Sans"/>
              </a:rPr>
              <a:t>«Действия с рациональными числами»</a:t>
            </a:r>
            <a:endParaRPr lang="ru-RU" sz="5200" spc="-2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>
        <p:wedge/>
      </p:transition>
    </mc:Choice>
    <mc:Fallback>
      <p:transition spd="slow">
        <p:wedg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529202" y="2858185"/>
            <a:ext cx="3221695" cy="4195296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  <a:ln w="25560">
            <a:solidFill>
              <a:srgbClr val="D4D2D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2"/>
          <p:cNvSpPr/>
          <p:nvPr/>
        </p:nvSpPr>
        <p:spPr>
          <a:xfrm>
            <a:off x="3024001" y="604801"/>
            <a:ext cx="7196743" cy="11274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700" b="1" spc="-2" dirty="0">
                <a:solidFill>
                  <a:srgbClr val="66CCFF"/>
                </a:solidFill>
                <a:latin typeface="DejaVu Serif"/>
                <a:ea typeface="DejaVu Sans"/>
              </a:rPr>
              <a:t>Вопрос с планеты </a:t>
            </a:r>
            <a:endParaRPr lang="ru-RU" sz="5700" spc="-2" dirty="0">
              <a:latin typeface="Arial"/>
            </a:endParaRPr>
          </a:p>
        </p:txBody>
      </p:sp>
      <p:sp>
        <p:nvSpPr>
          <p:cNvPr id="156" name="CustomShape 3"/>
          <p:cNvSpPr/>
          <p:nvPr/>
        </p:nvSpPr>
        <p:spPr>
          <a:xfrm>
            <a:off x="6850871" y="2000375"/>
            <a:ext cx="3457567" cy="9182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rgbClr val="FFFF00"/>
                </a:solidFill>
                <a:latin typeface="Arial"/>
                <a:ea typeface="DejaVu Sans"/>
              </a:rPr>
              <a:t>ЮПИТЕР</a:t>
            </a:r>
            <a:endParaRPr lang="ru-RU" sz="4600" spc="-2" dirty="0">
              <a:latin typeface="Arial"/>
            </a:endParaRPr>
          </a:p>
        </p:txBody>
      </p:sp>
      <p:sp>
        <p:nvSpPr>
          <p:cNvPr id="157" name="CustomShape 4"/>
          <p:cNvSpPr/>
          <p:nvPr/>
        </p:nvSpPr>
        <p:spPr>
          <a:xfrm>
            <a:off x="3529767" y="4767336"/>
            <a:ext cx="8488747" cy="26893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4600" b="1" spc="-2" dirty="0">
                <a:solidFill>
                  <a:srgbClr val="FFFF00"/>
                </a:solidFill>
                <a:latin typeface="Times New Roman"/>
                <a:ea typeface="DejaVu Sans"/>
              </a:rPr>
              <a:t>Чтобы умножить два отрицательных числа …</a:t>
            </a:r>
            <a:endParaRPr lang="ru-RU" sz="4600" spc="-2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756001" y="3126312"/>
            <a:ext cx="2945376" cy="3624768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  <a:ln w="25560">
            <a:solidFill>
              <a:srgbClr val="D4D2D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9" name="CustomShape 2"/>
          <p:cNvSpPr/>
          <p:nvPr/>
        </p:nvSpPr>
        <p:spPr>
          <a:xfrm>
            <a:off x="2856169" y="785234"/>
            <a:ext cx="7196743" cy="11274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700" b="1" spc="-2" dirty="0">
                <a:solidFill>
                  <a:srgbClr val="66CCFF"/>
                </a:solidFill>
                <a:latin typeface="DejaVu Serif"/>
                <a:ea typeface="DejaVu Sans"/>
              </a:rPr>
              <a:t>Вопрос с планеты </a:t>
            </a:r>
            <a:endParaRPr lang="ru-RU" sz="5700" spc="-2" dirty="0">
              <a:latin typeface="Arial"/>
            </a:endParaRPr>
          </a:p>
        </p:txBody>
      </p:sp>
      <p:sp>
        <p:nvSpPr>
          <p:cNvPr id="160" name="CustomShape 3"/>
          <p:cNvSpPr/>
          <p:nvPr/>
        </p:nvSpPr>
        <p:spPr>
          <a:xfrm>
            <a:off x="7635602" y="2506391"/>
            <a:ext cx="2265660" cy="9182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rgbClr val="FFFF00"/>
                </a:solidFill>
                <a:latin typeface="Arial"/>
                <a:ea typeface="DejaVu Sans"/>
              </a:rPr>
              <a:t>УРАН</a:t>
            </a:r>
            <a:endParaRPr lang="ru-RU" sz="4600" spc="-2" dirty="0">
              <a:latin typeface="Arial"/>
            </a:endParaRPr>
          </a:p>
        </p:txBody>
      </p:sp>
      <p:sp>
        <p:nvSpPr>
          <p:cNvPr id="161" name="CustomShape 4"/>
          <p:cNvSpPr/>
          <p:nvPr/>
        </p:nvSpPr>
        <p:spPr>
          <a:xfrm>
            <a:off x="2861840" y="4632769"/>
            <a:ext cx="8854272" cy="2723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Чтобы умножить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 два числа 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с разными знаками…</a:t>
            </a:r>
            <a:endParaRPr lang="ru-RU" sz="5200" spc="-2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680400" y="3225601"/>
            <a:ext cx="3146472" cy="3795624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  <a:ln w="25560">
            <a:solidFill>
              <a:srgbClr val="D4D2D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2"/>
          <p:cNvSpPr/>
          <p:nvPr/>
        </p:nvSpPr>
        <p:spPr>
          <a:xfrm>
            <a:off x="2948400" y="806401"/>
            <a:ext cx="6974480" cy="11274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700" b="1" spc="-2" dirty="0">
                <a:solidFill>
                  <a:srgbClr val="66CCFF"/>
                </a:solidFill>
                <a:latin typeface="DejaVu Serif"/>
                <a:ea typeface="DejaVu Sans"/>
              </a:rPr>
              <a:t>Вопрос с планеты</a:t>
            </a:r>
            <a:endParaRPr lang="ru-RU" sz="5700" spc="-2" dirty="0">
              <a:latin typeface="Arial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7106403" y="2217600"/>
            <a:ext cx="2743147" cy="9182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rgbClr val="FFFF00"/>
                </a:solidFill>
                <a:latin typeface="Arial"/>
                <a:ea typeface="DejaVu Sans"/>
              </a:rPr>
              <a:t>НЕПТУН</a:t>
            </a:r>
            <a:endParaRPr lang="ru-RU" sz="4600" spc="-2" dirty="0">
              <a:latin typeface="Arial"/>
            </a:endParaRPr>
          </a:p>
        </p:txBody>
      </p:sp>
      <p:sp>
        <p:nvSpPr>
          <p:cNvPr id="165" name="CustomShape 4"/>
          <p:cNvSpPr/>
          <p:nvPr/>
        </p:nvSpPr>
        <p:spPr>
          <a:xfrm>
            <a:off x="3326401" y="4737601"/>
            <a:ext cx="8389712" cy="36545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Чтобы разделить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 два отрицательных 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числа …</a:t>
            </a:r>
            <a:r>
              <a:rPr lang="ru-RU" sz="7100" b="1" spc="-2" dirty="0">
                <a:solidFill>
                  <a:srgbClr val="FFFF00"/>
                </a:solidFill>
                <a:latin typeface="DejaVu Serif"/>
                <a:ea typeface="DejaVu Sans"/>
              </a:rPr>
              <a:t> </a:t>
            </a:r>
            <a:endParaRPr lang="ru-RU" sz="7100" spc="-2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704594" y="3457440"/>
            <a:ext cx="2846719" cy="3495240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  <a:ln w="25560">
            <a:solidFill>
              <a:srgbClr val="D4D2D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2646000" y="583634"/>
            <a:ext cx="6974480" cy="11274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700" b="1" spc="-2" dirty="0">
                <a:solidFill>
                  <a:srgbClr val="66CCFF"/>
                </a:solidFill>
                <a:latin typeface="DejaVu Serif"/>
                <a:ea typeface="DejaVu Sans"/>
              </a:rPr>
              <a:t>Вопрос с планеты</a:t>
            </a:r>
            <a:endParaRPr lang="ru-RU" sz="5700" spc="-2" dirty="0">
              <a:latin typeface="Arial"/>
            </a:endParaRPr>
          </a:p>
        </p:txBody>
      </p:sp>
      <p:sp>
        <p:nvSpPr>
          <p:cNvPr id="168" name="CustomShape 3"/>
          <p:cNvSpPr/>
          <p:nvPr/>
        </p:nvSpPr>
        <p:spPr>
          <a:xfrm>
            <a:off x="7257603" y="2116800"/>
            <a:ext cx="3000849" cy="9182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rgbClr val="FFFF00"/>
                </a:solidFill>
                <a:latin typeface="Arial"/>
                <a:ea typeface="DejaVu Sans"/>
              </a:rPr>
              <a:t>ПЛУТОН</a:t>
            </a:r>
            <a:endParaRPr lang="ru-RU" sz="4600" spc="-2" dirty="0">
              <a:latin typeface="Arial"/>
            </a:endParaRPr>
          </a:p>
        </p:txBody>
      </p:sp>
      <p:sp>
        <p:nvSpPr>
          <p:cNvPr id="169" name="CustomShape 4"/>
          <p:cNvSpPr/>
          <p:nvPr/>
        </p:nvSpPr>
        <p:spPr>
          <a:xfrm>
            <a:off x="2948400" y="4737601"/>
            <a:ext cx="9309008" cy="27231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Чтобы разделить два 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числа с разными 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знаками…</a:t>
            </a:r>
            <a:endParaRPr lang="ru-RU" sz="5200" spc="-2" dirty="0">
              <a:latin typeface="Arial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CustomShape 1"/>
          <p:cNvSpPr/>
          <p:nvPr/>
        </p:nvSpPr>
        <p:spPr>
          <a:xfrm>
            <a:off x="3553202" y="2217601"/>
            <a:ext cx="5290111" cy="33934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7900" b="1" spc="-2" dirty="0">
                <a:solidFill>
                  <a:srgbClr val="FFFFFF"/>
                </a:solidFill>
                <a:latin typeface="Comic Sans MS"/>
                <a:ea typeface="DejaVu Sans"/>
              </a:rPr>
              <a:t>Станция </a:t>
            </a:r>
            <a:r>
              <a:t/>
            </a:r>
            <a:br/>
            <a:r>
              <a:rPr lang="ru-RU" sz="7900" b="1" spc="-2" dirty="0">
                <a:solidFill>
                  <a:srgbClr val="FFFFFF"/>
                </a:solidFill>
                <a:latin typeface="Comic Sans MS"/>
                <a:ea typeface="DejaVu Sans"/>
              </a:rPr>
              <a:t> «Ракета»</a:t>
            </a:r>
            <a:endParaRPr lang="ru-RU" sz="7900" spc="-2" dirty="0">
              <a:latin typeface="Arial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907202" y="7164361"/>
            <a:ext cx="8958979" cy="21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ru-RU" sz="3400" b="1" spc="-2" dirty="0">
                <a:solidFill>
                  <a:srgbClr val="000000"/>
                </a:solidFill>
                <a:latin typeface="Comic Sans MS"/>
                <a:ea typeface="DejaVu Sans"/>
              </a:rPr>
              <a:t>Ответы: -1,8х =-5,4     0,6х=-2,4</a:t>
            </a:r>
            <a:endParaRPr lang="ru-RU" sz="3400" spc="-2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400" b="1" spc="-2" dirty="0">
                <a:solidFill>
                  <a:srgbClr val="000000"/>
                </a:solidFill>
                <a:latin typeface="Comic Sans MS"/>
                <a:ea typeface="DejaVu Sans"/>
              </a:rPr>
              <a:t>               х=3              х=-4</a:t>
            </a:r>
            <a:endParaRPr lang="ru-RU" sz="3400" spc="-2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2185958" y="5342401"/>
            <a:ext cx="8638452" cy="3099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7100" b="1" spc="-2" dirty="0">
                <a:solidFill>
                  <a:srgbClr val="000000"/>
                </a:solidFill>
                <a:latin typeface="Comic Sans MS"/>
                <a:ea typeface="DejaVu Sans"/>
              </a:rPr>
              <a:t>Станция </a:t>
            </a:r>
            <a:r>
              <a:t/>
            </a:r>
            <a:br/>
            <a:r>
              <a:rPr lang="ru-RU" sz="7100" b="1" spc="-2" dirty="0">
                <a:solidFill>
                  <a:srgbClr val="000000"/>
                </a:solidFill>
                <a:latin typeface="Comic Sans MS"/>
                <a:ea typeface="DejaVu Sans"/>
              </a:rPr>
              <a:t>«Выход в космос»</a:t>
            </a:r>
            <a:endParaRPr lang="ru-RU" sz="7100" spc="-2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718578" y="6282362"/>
            <a:ext cx="8958979" cy="21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2"/>
          <p:cNvSpPr/>
          <p:nvPr/>
        </p:nvSpPr>
        <p:spPr>
          <a:xfrm>
            <a:off x="757198" y="1543752"/>
            <a:ext cx="4496247" cy="87494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5200" spc="-2" dirty="0">
                <a:solidFill>
                  <a:schemeClr val="bg1"/>
                </a:solidFill>
                <a:latin typeface="Arial"/>
              </a:rPr>
              <a:t>- 0,2 - 0,4= 0,6</a:t>
            </a:r>
          </a:p>
        </p:txBody>
      </p:sp>
      <p:sp>
        <p:nvSpPr>
          <p:cNvPr id="175" name="CustomShape 3"/>
          <p:cNvSpPr/>
          <p:nvPr/>
        </p:nvSpPr>
        <p:spPr>
          <a:xfrm>
            <a:off x="2721600" y="224786"/>
            <a:ext cx="6879224" cy="9903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600" b="1" spc="-2" dirty="0">
                <a:solidFill>
                  <a:schemeClr val="bg1"/>
                </a:solidFill>
                <a:latin typeface="Comic Sans MS"/>
              </a:rPr>
              <a:t>Найди ошибку</a:t>
            </a:r>
            <a:endParaRPr lang="ru-RU" sz="4600" spc="-2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76" name="CustomShape 4"/>
          <p:cNvSpPr/>
          <p:nvPr/>
        </p:nvSpPr>
        <p:spPr>
          <a:xfrm>
            <a:off x="1114388" y="3729030"/>
            <a:ext cx="5442823" cy="10009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200" spc="-2" dirty="0">
                <a:solidFill>
                  <a:schemeClr val="bg1"/>
                </a:solidFill>
                <a:latin typeface="Arial"/>
              </a:rPr>
              <a:t>0 </a:t>
            </a:r>
            <a:r>
              <a:rPr lang="ru-RU" sz="5200" spc="-2" dirty="0">
                <a:solidFill>
                  <a:schemeClr val="bg1"/>
                </a:solidFill>
                <a:latin typeface="Arial"/>
                <a:ea typeface="Arial"/>
              </a:rPr>
              <a:t>· (-3,7)= -3,7</a:t>
            </a:r>
            <a:endParaRPr lang="ru-RU" sz="5200" spc="-2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77" name="CustomShape 5"/>
          <p:cNvSpPr/>
          <p:nvPr/>
        </p:nvSpPr>
        <p:spPr>
          <a:xfrm>
            <a:off x="1114389" y="2620800"/>
            <a:ext cx="3874836" cy="10074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200" spc="-2" dirty="0">
                <a:solidFill>
                  <a:schemeClr val="bg1"/>
                </a:solidFill>
                <a:latin typeface="Arial"/>
              </a:rPr>
              <a:t>- 20+60= 40</a:t>
            </a:r>
          </a:p>
        </p:txBody>
      </p:sp>
      <p:sp>
        <p:nvSpPr>
          <p:cNvPr id="178" name="CustomShape 6"/>
          <p:cNvSpPr/>
          <p:nvPr/>
        </p:nvSpPr>
        <p:spPr>
          <a:xfrm>
            <a:off x="685760" y="7086616"/>
            <a:ext cx="5794655" cy="10009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200" spc="-2" dirty="0">
                <a:solidFill>
                  <a:schemeClr val="bg1"/>
                </a:solidFill>
                <a:latin typeface="Arial"/>
              </a:rPr>
              <a:t>-22,5 </a:t>
            </a:r>
            <a:r>
              <a:rPr lang="ru-RU" sz="5200" spc="-2" dirty="0">
                <a:solidFill>
                  <a:schemeClr val="bg1"/>
                </a:solidFill>
                <a:latin typeface="Arial"/>
                <a:ea typeface="Arial"/>
              </a:rPr>
              <a:t>· 1 = -22,5</a:t>
            </a:r>
            <a:endParaRPr lang="ru-RU" sz="5200" spc="-2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79" name="CustomShape 7"/>
          <p:cNvSpPr/>
          <p:nvPr/>
        </p:nvSpPr>
        <p:spPr>
          <a:xfrm>
            <a:off x="614322" y="5943608"/>
            <a:ext cx="6275255" cy="12108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200" spc="-2" dirty="0">
                <a:solidFill>
                  <a:schemeClr val="bg1"/>
                </a:solidFill>
                <a:latin typeface="Arial"/>
              </a:rPr>
              <a:t>0 + </a:t>
            </a:r>
            <a:r>
              <a:rPr lang="ru-RU" sz="5200" spc="-2" dirty="0" smtClean="0">
                <a:solidFill>
                  <a:schemeClr val="bg1"/>
                </a:solidFill>
                <a:latin typeface="Arial"/>
              </a:rPr>
              <a:t>(-96,1) </a:t>
            </a:r>
            <a:r>
              <a:rPr lang="ru-RU" sz="5200" spc="-2" dirty="0">
                <a:solidFill>
                  <a:schemeClr val="bg1"/>
                </a:solidFill>
                <a:latin typeface="Arial"/>
              </a:rPr>
              <a:t>= </a:t>
            </a:r>
            <a:r>
              <a:rPr lang="ru-RU" sz="5200" spc="-2" dirty="0" smtClean="0">
                <a:solidFill>
                  <a:schemeClr val="bg1"/>
                </a:solidFill>
                <a:latin typeface="Arial"/>
              </a:rPr>
              <a:t>-96,1</a:t>
            </a:r>
            <a:endParaRPr lang="ru-RU" sz="5200" spc="-2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80" name="CustomShape 8"/>
          <p:cNvSpPr/>
          <p:nvPr/>
        </p:nvSpPr>
        <p:spPr>
          <a:xfrm>
            <a:off x="1042950" y="4872038"/>
            <a:ext cx="4686823" cy="11082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200" spc="-2" dirty="0">
                <a:solidFill>
                  <a:schemeClr val="bg1"/>
                </a:solidFill>
                <a:latin typeface="Arial"/>
              </a:rPr>
              <a:t>-15 : (-5) = -3</a:t>
            </a:r>
          </a:p>
        </p:txBody>
      </p:sp>
      <p:sp>
        <p:nvSpPr>
          <p:cNvPr id="181" name="CustomShape 9"/>
          <p:cNvSpPr/>
          <p:nvPr/>
        </p:nvSpPr>
        <p:spPr>
          <a:xfrm>
            <a:off x="1042950" y="8158186"/>
            <a:ext cx="4611372" cy="100094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200" spc="-2" dirty="0">
                <a:solidFill>
                  <a:schemeClr val="bg1"/>
                </a:solidFill>
                <a:latin typeface="Arial"/>
              </a:rPr>
              <a:t>-8 - (-19)= -27</a:t>
            </a:r>
          </a:p>
        </p:txBody>
      </p:sp>
      <p:sp>
        <p:nvSpPr>
          <p:cNvPr id="182" name="CustomShape 10"/>
          <p:cNvSpPr/>
          <p:nvPr/>
        </p:nvSpPr>
        <p:spPr>
          <a:xfrm>
            <a:off x="7635599" y="1512000"/>
            <a:ext cx="4460024" cy="9197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chemeClr val="bg1"/>
                </a:solidFill>
                <a:latin typeface="Arial"/>
              </a:rPr>
              <a:t>45 : (-15)= -3</a:t>
            </a:r>
          </a:p>
        </p:txBody>
      </p:sp>
      <p:sp>
        <p:nvSpPr>
          <p:cNvPr id="183" name="CustomShape 11"/>
          <p:cNvSpPr/>
          <p:nvPr/>
        </p:nvSpPr>
        <p:spPr>
          <a:xfrm>
            <a:off x="7635601" y="2620800"/>
            <a:ext cx="3779623" cy="10074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chemeClr val="bg1"/>
                </a:solidFill>
                <a:latin typeface="Arial"/>
              </a:rPr>
              <a:t>-4,4 : 4 = 1,1</a:t>
            </a:r>
          </a:p>
        </p:txBody>
      </p:sp>
      <p:sp>
        <p:nvSpPr>
          <p:cNvPr id="184" name="CustomShape 12"/>
          <p:cNvSpPr/>
          <p:nvPr/>
        </p:nvSpPr>
        <p:spPr>
          <a:xfrm>
            <a:off x="7758122" y="3800468"/>
            <a:ext cx="3628423" cy="9197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chemeClr val="bg1"/>
                </a:solidFill>
                <a:latin typeface="Arial"/>
              </a:rPr>
              <a:t>-9 - (-5) = 4</a:t>
            </a:r>
          </a:p>
        </p:txBody>
      </p:sp>
      <p:sp>
        <p:nvSpPr>
          <p:cNvPr id="185" name="CustomShape 13"/>
          <p:cNvSpPr/>
          <p:nvPr/>
        </p:nvSpPr>
        <p:spPr>
          <a:xfrm>
            <a:off x="7543808" y="4943476"/>
            <a:ext cx="4786345" cy="171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800" spc="-2" dirty="0">
                <a:solidFill>
                  <a:schemeClr val="bg1"/>
                </a:solidFill>
                <a:latin typeface="Arial"/>
              </a:rPr>
              <a:t>-1 </a:t>
            </a:r>
            <a:r>
              <a:rPr lang="ru-RU" sz="4800" spc="-2" dirty="0">
                <a:solidFill>
                  <a:schemeClr val="bg1"/>
                </a:solidFill>
                <a:latin typeface="Arial"/>
                <a:ea typeface="Arial"/>
              </a:rPr>
              <a:t>· 35,8 = -35,8</a:t>
            </a:r>
            <a:endParaRPr lang="ru-RU" sz="4800" spc="-2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86" name="CustomShape 14"/>
          <p:cNvSpPr/>
          <p:nvPr/>
        </p:nvSpPr>
        <p:spPr>
          <a:xfrm>
            <a:off x="7115180" y="6015046"/>
            <a:ext cx="5455913" cy="171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800" spc="-2" dirty="0">
                <a:solidFill>
                  <a:schemeClr val="bg1"/>
                </a:solidFill>
                <a:latin typeface="Arial"/>
              </a:rPr>
              <a:t>- 87,3 + (-87,3) = 0</a:t>
            </a:r>
          </a:p>
        </p:txBody>
      </p:sp>
      <p:sp>
        <p:nvSpPr>
          <p:cNvPr id="187" name="CustomShape 15"/>
          <p:cNvSpPr/>
          <p:nvPr/>
        </p:nvSpPr>
        <p:spPr>
          <a:xfrm>
            <a:off x="7862401" y="7042896"/>
            <a:ext cx="4006424" cy="9197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800" spc="-2" dirty="0">
                <a:solidFill>
                  <a:schemeClr val="bg1"/>
                </a:solidFill>
                <a:latin typeface="Arial"/>
              </a:rPr>
              <a:t>0+ (-60) = -60</a:t>
            </a:r>
          </a:p>
        </p:txBody>
      </p:sp>
      <p:sp>
        <p:nvSpPr>
          <p:cNvPr id="188" name="CustomShape 16"/>
          <p:cNvSpPr/>
          <p:nvPr/>
        </p:nvSpPr>
        <p:spPr>
          <a:xfrm>
            <a:off x="7758122" y="8086748"/>
            <a:ext cx="4753644" cy="171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800" spc="-2" dirty="0">
                <a:solidFill>
                  <a:schemeClr val="bg1"/>
                </a:solidFill>
                <a:latin typeface="Arial"/>
              </a:rPr>
              <a:t>-22 </a:t>
            </a:r>
            <a:r>
              <a:rPr lang="ru-RU" sz="4800" spc="-2" dirty="0">
                <a:solidFill>
                  <a:schemeClr val="bg1"/>
                </a:solidFill>
                <a:latin typeface="Arial"/>
                <a:ea typeface="Arial"/>
              </a:rPr>
              <a:t>· (- 5) = 110</a:t>
            </a:r>
            <a:endParaRPr lang="ru-RU" sz="4800" spc="-2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644" y="0"/>
            <a:ext cx="8929750" cy="96012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ustomShape 1"/>
          <p:cNvSpPr/>
          <p:nvPr/>
        </p:nvSpPr>
        <p:spPr>
          <a:xfrm>
            <a:off x="2257396" y="514320"/>
            <a:ext cx="3180116" cy="7948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3700" b="1" spc="-2" dirty="0">
                <a:solidFill>
                  <a:srgbClr val="65D7FF"/>
                </a:solidFill>
                <a:latin typeface="DejaVu Serif"/>
                <a:ea typeface="DejaVu Sans"/>
              </a:rPr>
              <a:t>Вычислите:</a:t>
            </a:r>
            <a:endParaRPr lang="ru-RU" sz="3700" spc="-2" dirty="0">
              <a:latin typeface="Arial"/>
            </a:endParaRPr>
          </a:p>
        </p:txBody>
      </p:sp>
      <p:pic>
        <p:nvPicPr>
          <p:cNvPr id="190" name="Рисунок 89"/>
          <p:cNvPicPr/>
          <p:nvPr/>
        </p:nvPicPr>
        <p:blipFill>
          <a:blip r:embed="rId3"/>
          <a:stretch/>
        </p:blipFill>
        <p:spPr>
          <a:xfrm>
            <a:off x="5472106" y="228568"/>
            <a:ext cx="5713471" cy="1509480"/>
          </a:xfrm>
          <a:prstGeom prst="rect">
            <a:avLst/>
          </a:prstGeom>
          <a:ln>
            <a:noFill/>
          </a:ln>
        </p:spPr>
      </p:pic>
      <p:sp>
        <p:nvSpPr>
          <p:cNvPr id="191" name="CustomShape 2"/>
          <p:cNvSpPr/>
          <p:nvPr/>
        </p:nvSpPr>
        <p:spPr>
          <a:xfrm>
            <a:off x="0" y="2157394"/>
            <a:ext cx="12483827" cy="14651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3700" b="1" spc="-2" dirty="0">
                <a:solidFill>
                  <a:srgbClr val="FFFFFF"/>
                </a:solidFill>
                <a:latin typeface="DejaVu Serif"/>
                <a:ea typeface="DejaVu Sans"/>
              </a:rPr>
              <a:t>Где и когда родился первый космонавт</a:t>
            </a:r>
            <a:endParaRPr lang="ru-RU" sz="37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700" b="1" spc="-2" dirty="0">
                <a:solidFill>
                  <a:srgbClr val="FFFFFF"/>
                </a:solidFill>
                <a:latin typeface="DejaVu Serif"/>
                <a:ea typeface="DejaVu Sans"/>
              </a:rPr>
              <a:t> планеты Земля  Ю.А. Гагарин?</a:t>
            </a:r>
            <a:endParaRPr lang="ru-RU" sz="3700" spc="-2" dirty="0">
              <a:latin typeface="Arial"/>
            </a:endParaRPr>
          </a:p>
        </p:txBody>
      </p:sp>
      <p:graphicFrame>
        <p:nvGraphicFramePr>
          <p:cNvPr id="192" name="Table 3"/>
          <p:cNvGraphicFramePr/>
          <p:nvPr/>
        </p:nvGraphicFramePr>
        <p:xfrm>
          <a:off x="1685892" y="4157658"/>
          <a:ext cx="9247395" cy="2909105"/>
        </p:xfrm>
        <a:graphic>
          <a:graphicData uri="http://schemas.openxmlformats.org/drawingml/2006/table">
            <a:tbl>
              <a:tblPr/>
              <a:tblGrid>
                <a:gridCol w="3081835"/>
                <a:gridCol w="3081835"/>
                <a:gridCol w="3083725"/>
              </a:tblGrid>
              <a:tr h="192882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400" b="1" strike="noStrike" spc="-1" dirty="0" smtClean="0">
                          <a:solidFill>
                            <a:srgbClr val="002060"/>
                          </a:solidFill>
                          <a:latin typeface="DejaVu Serif"/>
                        </a:rPr>
                        <a:t>1935 </a:t>
                      </a:r>
                      <a:r>
                        <a:rPr lang="ru-RU" sz="34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г.</a:t>
                      </a:r>
                      <a:endParaRPr lang="ru-RU" sz="3400" b="1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4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г. </a:t>
                      </a:r>
                      <a:r>
                        <a:rPr lang="ru-RU" sz="3400" b="1" strike="noStrike" spc="-1" dirty="0" err="1">
                          <a:solidFill>
                            <a:srgbClr val="002060"/>
                          </a:solidFill>
                          <a:latin typeface="DejaVu Serif"/>
                        </a:rPr>
                        <a:t>Гжатск</a:t>
                      </a:r>
                      <a:endParaRPr lang="ru-RU" sz="3400" b="1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4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1934 г.</a:t>
                      </a:r>
                      <a:endParaRPr lang="ru-RU" sz="3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4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с. </a:t>
                      </a:r>
                      <a:r>
                        <a:rPr lang="ru-RU" sz="3400" b="1" strike="noStrike" spc="-1" dirty="0" err="1">
                          <a:solidFill>
                            <a:srgbClr val="002060"/>
                          </a:solidFill>
                          <a:latin typeface="DejaVu Serif"/>
                        </a:rPr>
                        <a:t>Клушино</a:t>
                      </a:r>
                      <a:endParaRPr lang="ru-RU" sz="34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4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1936 г.</a:t>
                      </a:r>
                      <a:endParaRPr lang="ru-RU" sz="34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4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г. Смоленск</a:t>
                      </a:r>
                      <a:endParaRPr lang="ru-RU" sz="34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9802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5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-10</a:t>
                      </a:r>
                      <a:endParaRPr lang="ru-RU" sz="4500" b="0" strike="noStrike" spc="-1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500" b="1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  <a:endParaRPr lang="ru-RU" sz="45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500" b="1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-90</a:t>
                      </a:r>
                      <a:endParaRPr lang="ru-RU" sz="45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3" name="CustomShape 4"/>
          <p:cNvSpPr/>
          <p:nvPr/>
        </p:nvSpPr>
        <p:spPr>
          <a:xfrm>
            <a:off x="2185958" y="7586682"/>
            <a:ext cx="6729912" cy="13391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3700" b="1" u="sng" spc="-2" dirty="0">
                <a:solidFill>
                  <a:schemeClr val="bg1"/>
                </a:solidFill>
                <a:latin typeface="DejaVu Serif"/>
                <a:ea typeface="DejaVu Sans"/>
              </a:rPr>
              <a:t>Ответ:</a:t>
            </a:r>
            <a:r>
              <a:rPr lang="ru-RU" sz="3700" b="1" spc="-2" dirty="0">
                <a:solidFill>
                  <a:schemeClr val="bg1"/>
                </a:solidFill>
                <a:latin typeface="DejaVu Serif"/>
                <a:ea typeface="DejaVu Sans"/>
              </a:rPr>
              <a:t> </a:t>
            </a:r>
            <a:r>
              <a:rPr lang="ru-RU" sz="3000" b="1" spc="-2" dirty="0">
                <a:solidFill>
                  <a:srgbClr val="FFFFFF"/>
                </a:solidFill>
                <a:latin typeface="DejaVu Serif"/>
                <a:ea typeface="DejaVu Sans"/>
              </a:rPr>
              <a:t>-</a:t>
            </a:r>
            <a:r>
              <a:rPr lang="ru-RU" sz="3000" b="1" u="sng" spc="-2" dirty="0">
                <a:solidFill>
                  <a:srgbClr val="FFFFFF"/>
                </a:solidFill>
                <a:latin typeface="DejaVu Serif"/>
                <a:ea typeface="DejaVu Sans"/>
              </a:rPr>
              <a:t>10</a:t>
            </a:r>
            <a:r>
              <a:rPr lang="ru-RU" sz="3000" b="1" spc="-2" dirty="0">
                <a:solidFill>
                  <a:srgbClr val="FFFFFF"/>
                </a:solidFill>
                <a:latin typeface="DejaVu Serif"/>
                <a:ea typeface="DejaVu Sans"/>
              </a:rPr>
              <a:t> </a:t>
            </a:r>
            <a:r>
              <a:rPr lang="ru-RU" sz="3000" b="1" spc="-2" dirty="0">
                <a:solidFill>
                  <a:srgbClr val="FFFFFF"/>
                </a:solidFill>
                <a:latin typeface="DejaVu Serif"/>
                <a:ea typeface="DejaVu Serif"/>
              </a:rPr>
              <a:t>·(- 3)· (</a:t>
            </a:r>
            <a:r>
              <a:rPr lang="ru-RU" sz="3000" b="1" u="sng" spc="-2" dirty="0">
                <a:solidFill>
                  <a:srgbClr val="FFFFFF"/>
                </a:solidFill>
                <a:latin typeface="DejaVu Serif"/>
                <a:ea typeface="DejaVu Serif"/>
              </a:rPr>
              <a:t>-9)</a:t>
            </a:r>
            <a:r>
              <a:rPr lang="ru-RU" sz="3000" b="1" spc="-2" dirty="0">
                <a:solidFill>
                  <a:srgbClr val="FFFFFF"/>
                </a:solidFill>
                <a:latin typeface="DejaVu Serif"/>
                <a:ea typeface="DejaVu Serif"/>
              </a:rPr>
              <a:t>· (- 7) =90 </a:t>
            </a:r>
            <a:endParaRPr lang="ru-RU" sz="3000" spc="-2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000" b="1" spc="-2" dirty="0">
                <a:solidFill>
                  <a:srgbClr val="FFFFFF"/>
                </a:solidFill>
                <a:latin typeface="DejaVu Serif"/>
                <a:ea typeface="DejaVu Serif"/>
              </a:rPr>
              <a:t>                 3            </a:t>
            </a:r>
            <a:r>
              <a:rPr lang="ru-RU" sz="3000" b="1" spc="-2" dirty="0" smtClean="0">
                <a:solidFill>
                  <a:srgbClr val="FFFFFF"/>
                </a:solidFill>
                <a:latin typeface="DejaVu Serif"/>
                <a:ea typeface="DejaVu Serif"/>
              </a:rPr>
              <a:t>  (</a:t>
            </a:r>
            <a:r>
              <a:rPr lang="ru-RU" sz="3000" b="1" spc="-2" dirty="0">
                <a:solidFill>
                  <a:srgbClr val="FFFFFF"/>
                </a:solidFill>
                <a:latin typeface="DejaVu Serif"/>
                <a:ea typeface="DejaVu Serif"/>
              </a:rPr>
              <a:t>7)</a:t>
            </a:r>
            <a:endParaRPr lang="ru-RU" sz="3000" spc="-2" dirty="0">
              <a:latin typeface="Arial"/>
            </a:endParaRPr>
          </a:p>
        </p:txBody>
      </p:sp>
      <p:sp>
        <p:nvSpPr>
          <p:cNvPr id="194" name="CustomShape 5"/>
          <p:cNvSpPr/>
          <p:nvPr/>
        </p:nvSpPr>
        <p:spPr>
          <a:xfrm>
            <a:off x="6900866" y="3443278"/>
            <a:ext cx="1054620" cy="110376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4140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3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1000" fill="hold"/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9" dur="10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0" dur="1000" fill="hold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900" fill="hold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1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5" dur="1000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6" dur="1000" fill="hold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900" fill="hold"/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1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1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2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3" dur="9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" dur="1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1257264" y="157130"/>
            <a:ext cx="8487612" cy="1546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ru-RU" sz="3700" spc="-2" dirty="0">
                <a:solidFill>
                  <a:srgbClr val="000000"/>
                </a:solidFill>
                <a:latin typeface="Bookman Old Style"/>
                <a:ea typeface="DejaVu Sans"/>
              </a:rPr>
              <a:t>Укажите, какой координате</a:t>
            </a:r>
            <a:r>
              <a:t/>
            </a:r>
            <a:br/>
            <a:r>
              <a:rPr lang="ru-RU" sz="3700" spc="-2" dirty="0">
                <a:solidFill>
                  <a:srgbClr val="000000"/>
                </a:solidFill>
                <a:latin typeface="Bookman Old Style"/>
                <a:ea typeface="DejaVu Sans"/>
              </a:rPr>
              <a:t> соответствует точка  </a:t>
            </a:r>
            <a:r>
              <a:rPr lang="ru-RU" sz="4300" spc="-2" dirty="0">
                <a:solidFill>
                  <a:srgbClr val="000000"/>
                </a:solidFill>
                <a:latin typeface="Bookman Old Style"/>
                <a:ea typeface="DejaVu Sans"/>
              </a:rPr>
              <a:t>В</a:t>
            </a:r>
            <a:endParaRPr lang="ru-RU" sz="4300" spc="-2" dirty="0">
              <a:latin typeface="Arial"/>
            </a:endParaRPr>
          </a:p>
        </p:txBody>
      </p:sp>
      <p:pic>
        <p:nvPicPr>
          <p:cNvPr id="196" name="Рисунок 95"/>
          <p:cNvPicPr/>
          <p:nvPr/>
        </p:nvPicPr>
        <p:blipFill>
          <a:blip r:embed="rId3"/>
          <a:stretch/>
        </p:blipFill>
        <p:spPr>
          <a:xfrm>
            <a:off x="8055558" y="100801"/>
            <a:ext cx="2274331" cy="4533480"/>
          </a:xfrm>
          <a:prstGeom prst="rect">
            <a:avLst/>
          </a:prstGeom>
          <a:ln>
            <a:noFill/>
          </a:ln>
        </p:spPr>
      </p:pic>
      <p:pic>
        <p:nvPicPr>
          <p:cNvPr id="197" name="Рисунок 96"/>
          <p:cNvPicPr/>
          <p:nvPr/>
        </p:nvPicPr>
        <p:blipFill>
          <a:blip r:embed="rId4"/>
          <a:stretch/>
        </p:blipFill>
        <p:spPr>
          <a:xfrm>
            <a:off x="1209600" y="1915201"/>
            <a:ext cx="6424112" cy="2517480"/>
          </a:xfrm>
          <a:prstGeom prst="rect">
            <a:avLst/>
          </a:prstGeom>
          <a:ln>
            <a:noFill/>
          </a:ln>
        </p:spPr>
      </p:pic>
      <p:sp>
        <p:nvSpPr>
          <p:cNvPr id="198" name="CustomShape 2"/>
          <p:cNvSpPr/>
          <p:nvPr/>
        </p:nvSpPr>
        <p:spPr>
          <a:xfrm>
            <a:off x="907202" y="4636800"/>
            <a:ext cx="11158939" cy="12937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3400" b="1" spc="-2" dirty="0">
                <a:solidFill>
                  <a:srgbClr val="FFFFFF"/>
                </a:solidFill>
                <a:latin typeface="DejaVu Serif"/>
                <a:ea typeface="DejaVu Sans"/>
              </a:rPr>
              <a:t>Как назывался корабль на котором Ю.А. Гагарин совершил полет в космос?</a:t>
            </a:r>
            <a:endParaRPr lang="ru-RU" sz="3400" spc="-2" dirty="0">
              <a:latin typeface="Arial"/>
            </a:endParaRPr>
          </a:p>
        </p:txBody>
      </p:sp>
      <p:graphicFrame>
        <p:nvGraphicFramePr>
          <p:cNvPr id="199" name="Table 3"/>
          <p:cNvGraphicFramePr/>
          <p:nvPr/>
        </p:nvGraphicFramePr>
        <p:xfrm>
          <a:off x="1685892" y="5943608"/>
          <a:ext cx="8997539" cy="2141981"/>
        </p:xfrm>
        <a:graphic>
          <a:graphicData uri="http://schemas.openxmlformats.org/drawingml/2006/table">
            <a:tbl>
              <a:tblPr/>
              <a:tblGrid>
                <a:gridCol w="2998676"/>
                <a:gridCol w="2998676"/>
                <a:gridCol w="3000187"/>
              </a:tblGrid>
              <a:tr h="13281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9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Восход</a:t>
                      </a:r>
                      <a:endParaRPr lang="ru-RU" sz="39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9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Восток</a:t>
                      </a:r>
                      <a:endParaRPr lang="ru-RU" sz="39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900" b="1" strike="noStrike" spc="-1">
                          <a:solidFill>
                            <a:srgbClr val="002060"/>
                          </a:solidFill>
                          <a:latin typeface="DejaVu Serif"/>
                        </a:rPr>
                        <a:t>Союз</a:t>
                      </a:r>
                      <a:endParaRPr lang="ru-RU" sz="3900" b="0" strike="noStrike" spc="-1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8127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5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  <a:endParaRPr lang="ru-RU" sz="4500" b="0" strike="noStrike" spc="-1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500" b="1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ru-RU" sz="45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500" b="1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  <a:endParaRPr lang="ru-RU" sz="45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0" name="CustomShape 4"/>
          <p:cNvSpPr/>
          <p:nvPr/>
        </p:nvSpPr>
        <p:spPr>
          <a:xfrm>
            <a:off x="3471842" y="8301062"/>
            <a:ext cx="5670001" cy="14651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3700" b="1" u="sng" spc="-2" dirty="0">
                <a:solidFill>
                  <a:schemeClr val="bg1"/>
                </a:solidFill>
                <a:latin typeface="DejaVu Serif"/>
                <a:ea typeface="DejaVu Sans"/>
              </a:rPr>
              <a:t>Ответ:</a:t>
            </a:r>
            <a:r>
              <a:rPr lang="ru-RU" sz="3700" b="1" spc="-2" dirty="0">
                <a:solidFill>
                  <a:schemeClr val="bg1"/>
                </a:solidFill>
                <a:latin typeface="DejaVu Serif"/>
                <a:ea typeface="DejaVu Sans"/>
              </a:rPr>
              <a:t> 2) 8/3 </a:t>
            </a:r>
            <a:r>
              <a:rPr lang="ru-RU" sz="3700" b="1" spc="-2" dirty="0">
                <a:solidFill>
                  <a:schemeClr val="bg1"/>
                </a:solidFill>
                <a:latin typeface="DejaVu Serif"/>
                <a:ea typeface="DejaVu Serif"/>
              </a:rPr>
              <a:t>≈2,66</a:t>
            </a:r>
            <a:endParaRPr lang="ru-RU" sz="3700" spc="-2" dirty="0">
              <a:solidFill>
                <a:schemeClr val="bg1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3700" spc="-2" dirty="0">
              <a:latin typeface="Arial"/>
            </a:endParaRPr>
          </a:p>
        </p:txBody>
      </p:sp>
      <p:sp>
        <p:nvSpPr>
          <p:cNvPr id="201" name="CustomShape 5"/>
          <p:cNvSpPr/>
          <p:nvPr/>
        </p:nvSpPr>
        <p:spPr>
          <a:xfrm>
            <a:off x="6972304" y="5300666"/>
            <a:ext cx="1054620" cy="1103761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4140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лайд - фильм.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328702" y="300006"/>
            <a:ext cx="10215634" cy="88583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2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116801" y="613872"/>
            <a:ext cx="8021160" cy="7953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3700" b="1" spc="-2" dirty="0">
                <a:solidFill>
                  <a:schemeClr val="bg1"/>
                </a:solidFill>
                <a:latin typeface="DejaVu Serif"/>
                <a:ea typeface="DejaVu Sans"/>
              </a:rPr>
              <a:t>На</a:t>
            </a:r>
            <a:r>
              <a:rPr lang="ru-RU" sz="3700" b="1" spc="-2" dirty="0">
                <a:solidFill>
                  <a:schemeClr val="bg1"/>
                </a:solidFill>
                <a:latin typeface="Arial"/>
                <a:ea typeface="DejaVu Sans"/>
              </a:rPr>
              <a:t>й</a:t>
            </a:r>
            <a:r>
              <a:rPr lang="ru-RU" sz="3700" b="1" spc="-2" dirty="0">
                <a:solidFill>
                  <a:schemeClr val="bg1"/>
                </a:solidFill>
                <a:latin typeface="DejaVu Serif"/>
                <a:ea typeface="DejaVu Sans"/>
              </a:rPr>
              <a:t>дите значение выражения:</a:t>
            </a:r>
            <a:endParaRPr lang="ru-RU" sz="3700" spc="-2" dirty="0">
              <a:solidFill>
                <a:schemeClr val="bg1"/>
              </a:solidFill>
              <a:latin typeface="Arial"/>
            </a:endParaRPr>
          </a:p>
        </p:txBody>
      </p:sp>
      <p:pic>
        <p:nvPicPr>
          <p:cNvPr id="203" name="Рисунок 202"/>
          <p:cNvPicPr/>
          <p:nvPr/>
        </p:nvPicPr>
        <p:blipFill>
          <a:blip r:embed="rId3"/>
          <a:stretch/>
        </p:blipFill>
        <p:spPr>
          <a:xfrm>
            <a:off x="3757594" y="1514452"/>
            <a:ext cx="3829139" cy="1906129"/>
          </a:xfrm>
          <a:prstGeom prst="rect">
            <a:avLst/>
          </a:prstGeom>
          <a:ln>
            <a:noFill/>
          </a:ln>
        </p:spPr>
      </p:pic>
      <p:sp>
        <p:nvSpPr>
          <p:cNvPr id="204" name="CustomShape 2"/>
          <p:cNvSpPr/>
          <p:nvPr/>
        </p:nvSpPr>
        <p:spPr>
          <a:xfrm>
            <a:off x="75602" y="3743712"/>
            <a:ext cx="12725747" cy="14600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3700" b="1" spc="-2" dirty="0">
                <a:solidFill>
                  <a:srgbClr val="FFFFFF"/>
                </a:solidFill>
                <a:latin typeface="DejaVu Serif"/>
                <a:ea typeface="DejaVu Sans"/>
              </a:rPr>
              <a:t>Какой позывной был у Ю.А. Гагарина во время </a:t>
            </a:r>
            <a:endParaRPr lang="ru-RU" sz="37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700" b="1" spc="-2" dirty="0">
                <a:solidFill>
                  <a:srgbClr val="FFFFFF"/>
                </a:solidFill>
                <a:latin typeface="DejaVu Serif"/>
                <a:ea typeface="DejaVu Sans"/>
              </a:rPr>
              <a:t>полета в космос?</a:t>
            </a:r>
            <a:endParaRPr lang="ru-RU" sz="3700" spc="-2" dirty="0">
              <a:latin typeface="Arial"/>
            </a:endParaRPr>
          </a:p>
        </p:txBody>
      </p:sp>
      <p:graphicFrame>
        <p:nvGraphicFramePr>
          <p:cNvPr id="205" name="Table 3"/>
          <p:cNvGraphicFramePr/>
          <p:nvPr/>
        </p:nvGraphicFramePr>
        <p:xfrm>
          <a:off x="1900206" y="5300666"/>
          <a:ext cx="8997539" cy="2141981"/>
        </p:xfrm>
        <a:graphic>
          <a:graphicData uri="http://schemas.openxmlformats.org/drawingml/2006/table">
            <a:tbl>
              <a:tblPr/>
              <a:tblGrid>
                <a:gridCol w="3000187"/>
                <a:gridCol w="2998676"/>
                <a:gridCol w="2998676"/>
              </a:tblGrid>
              <a:tr h="132816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9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Сосна</a:t>
                      </a:r>
                      <a:endParaRPr lang="ru-RU" sz="39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900" b="1" strike="noStrike" spc="-1" dirty="0">
                          <a:solidFill>
                            <a:srgbClr val="002060"/>
                          </a:solidFill>
                          <a:latin typeface="DejaVu Serif"/>
                        </a:rPr>
                        <a:t>Заря</a:t>
                      </a:r>
                      <a:endParaRPr lang="ru-RU" sz="39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900" b="1" strike="noStrike" spc="-1">
                          <a:solidFill>
                            <a:srgbClr val="002060"/>
                          </a:solidFill>
                          <a:latin typeface="DejaVu Serif"/>
                        </a:rPr>
                        <a:t>Кедр</a:t>
                      </a:r>
                      <a:endParaRPr lang="ru-RU" sz="3900" b="0" strike="noStrike" spc="-1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81277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500" b="1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0,4</a:t>
                      </a:r>
                      <a:endParaRPr lang="ru-RU" sz="4500" b="0" strike="noStrike" spc="-1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500" b="1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0,2</a:t>
                      </a:r>
                      <a:endParaRPr lang="ru-RU" sz="45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4500" b="1" strike="noStrike" spc="-1" dirty="0">
                          <a:solidFill>
                            <a:srgbClr val="000000"/>
                          </a:solidFill>
                          <a:latin typeface="Arial"/>
                        </a:rPr>
                        <a:t>-0,4</a:t>
                      </a:r>
                      <a:endParaRPr lang="ru-RU" sz="4500" b="0" strike="noStrike" spc="-1" dirty="0">
                        <a:latin typeface="Arial"/>
                      </a:endParaRPr>
                    </a:p>
                  </a:txBody>
                  <a:tcPr marL="96013" marR="96013" marT="64008" marB="64008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6" name="CustomShape 4"/>
          <p:cNvSpPr/>
          <p:nvPr/>
        </p:nvSpPr>
        <p:spPr>
          <a:xfrm>
            <a:off x="9901262" y="4586286"/>
            <a:ext cx="1055000" cy="110426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4140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3704402" y="7871473"/>
            <a:ext cx="5441688" cy="10977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300" b="1" u="sng" spc="-2" dirty="0">
                <a:solidFill>
                  <a:schemeClr val="bg1"/>
                </a:solidFill>
                <a:latin typeface="DejaVu Serif"/>
                <a:ea typeface="DejaVu Sans"/>
              </a:rPr>
              <a:t>Ответ: </a:t>
            </a:r>
            <a:r>
              <a:rPr lang="ru-RU" sz="4300" b="1" spc="-2" dirty="0">
                <a:solidFill>
                  <a:schemeClr val="bg1"/>
                </a:solidFill>
                <a:latin typeface="DejaVu Serif"/>
                <a:ea typeface="DejaVu Sans"/>
              </a:rPr>
              <a:t>-0,4 (Кедр)</a:t>
            </a:r>
            <a:endParaRPr lang="ru-RU" sz="4300" spc="-2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800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800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800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800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8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" dur="8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8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8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800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" dur="800" fill="hold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800" fill="hold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800" fill="hold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800"/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2" dur="800" fill="hold"/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800" fill="hold"/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800" fill="hold"/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8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" dur="8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8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" dur="8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9" dur="800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0" dur="800" fill="hold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800" fill="hold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800" fill="hold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7" dur="8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8" dur="8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8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8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2971777" y="244439"/>
            <a:ext cx="5752466" cy="1153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200" spc="-2" dirty="0">
                <a:solidFill>
                  <a:srgbClr val="000000"/>
                </a:solidFill>
                <a:latin typeface="Comic Sans MS"/>
                <a:ea typeface="DejaVu Sans"/>
              </a:rPr>
              <a:t>Физкультминутка</a:t>
            </a:r>
            <a:endParaRPr lang="ru-RU" sz="5200" spc="-2" dirty="0">
              <a:latin typeface="Arial"/>
            </a:endParaRPr>
          </a:p>
        </p:txBody>
      </p:sp>
      <p:pic>
        <p:nvPicPr>
          <p:cNvPr id="4" name="videoplayback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328702" y="0"/>
            <a:ext cx="10644262" cy="96519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4833109" y="422857"/>
            <a:ext cx="6068285" cy="280022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 anchor="ctr"/>
          <a:lstStyle/>
          <a:p>
            <a:pPr algn="ctr">
              <a:lnSpc>
                <a:spcPct val="100000"/>
              </a:lnSpc>
            </a:pPr>
            <a:r>
              <a:rPr lang="ru-RU" sz="6400" b="1" spc="-2" dirty="0">
                <a:solidFill>
                  <a:srgbClr val="FFFFFF"/>
                </a:solidFill>
                <a:latin typeface="Comic Sans MS"/>
                <a:ea typeface="DejaVu Sans"/>
              </a:rPr>
              <a:t>Станция </a:t>
            </a:r>
            <a:r>
              <a:t/>
            </a:r>
            <a:br/>
            <a:r>
              <a:rPr lang="ru-RU" sz="6400" b="1" spc="-2" dirty="0">
                <a:solidFill>
                  <a:srgbClr val="FFFFFF"/>
                </a:solidFill>
                <a:latin typeface="Comic Sans MS"/>
                <a:ea typeface="DejaVu Sans"/>
              </a:rPr>
              <a:t>«Бортжурнал»</a:t>
            </a:r>
            <a:endParaRPr lang="ru-RU" sz="6400" spc="-2" dirty="0">
              <a:latin typeface="Arial"/>
            </a:endParaRPr>
          </a:p>
        </p:txBody>
      </p:sp>
      <p:sp>
        <p:nvSpPr>
          <p:cNvPr id="210" name="CustomShape 2"/>
          <p:cNvSpPr/>
          <p:nvPr/>
        </p:nvSpPr>
        <p:spPr>
          <a:xfrm>
            <a:off x="6101302" y="4433184"/>
            <a:ext cx="4858812" cy="39306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3600" b="1" spc="-2" dirty="0">
                <a:solidFill>
                  <a:srgbClr val="000000"/>
                </a:solidFill>
                <a:latin typeface="Comic Sans MS"/>
                <a:ea typeface="DejaVu Sans"/>
              </a:rPr>
              <a:t>Открываем Бортовой журнал</a:t>
            </a:r>
            <a:endParaRPr lang="ru-RU" sz="36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pc="-2" dirty="0" smtClean="0">
                <a:solidFill>
                  <a:srgbClr val="000000"/>
                </a:solidFill>
                <a:latin typeface="Comic Sans MS"/>
                <a:ea typeface="DejaVu Sans"/>
              </a:rPr>
              <a:t>Стр.116</a:t>
            </a:r>
            <a:endParaRPr lang="ru-RU" sz="36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1" spc="-2" dirty="0" smtClean="0">
                <a:solidFill>
                  <a:srgbClr val="000000"/>
                </a:solidFill>
                <a:latin typeface="Comic Sans MS"/>
                <a:ea typeface="DejaVu Sans"/>
              </a:rPr>
              <a:t>Номер 187</a:t>
            </a:r>
          </a:p>
          <a:p>
            <a:pPr algn="ctr">
              <a:lnSpc>
                <a:spcPct val="100000"/>
              </a:lnSpc>
            </a:pPr>
            <a:r>
              <a:rPr lang="ru-RU" sz="3600" b="1" spc="-2" dirty="0" smtClean="0">
                <a:solidFill>
                  <a:srgbClr val="000000"/>
                </a:solidFill>
                <a:latin typeface="Comic Sans MS"/>
                <a:ea typeface="DejaVu Sans"/>
              </a:rPr>
              <a:t> 1-4</a:t>
            </a:r>
            <a:endParaRPr lang="ru-RU" sz="3600" spc="-2" dirty="0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2900" spc="-2" dirty="0">
              <a:latin typeface="Arial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6087691" y="4962385"/>
            <a:ext cx="5636736" cy="29363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7100" b="1" spc="182" dirty="0">
                <a:solidFill>
                  <a:srgbClr val="000000"/>
                </a:solidFill>
                <a:latin typeface="Comic Sans MS"/>
                <a:ea typeface="DejaVu Sans"/>
              </a:rPr>
              <a:t>Станция </a:t>
            </a:r>
            <a:r>
              <a:t/>
            </a:r>
            <a:br/>
            <a:r>
              <a:rPr lang="ru-RU" sz="7100" b="1" spc="182" dirty="0">
                <a:solidFill>
                  <a:srgbClr val="000000"/>
                </a:solidFill>
                <a:latin typeface="Comic Sans MS"/>
                <a:ea typeface="DejaVu Sans"/>
              </a:rPr>
              <a:t> «ЗЕМЛЯ»</a:t>
            </a:r>
            <a:endParaRPr lang="ru-RU" sz="7100" spc="-2" dirty="0"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7375912" y="201601"/>
            <a:ext cx="5085991" cy="2896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700" b="1" spc="-2" dirty="0">
                <a:solidFill>
                  <a:srgbClr val="000000"/>
                </a:solidFill>
                <a:latin typeface="Arial Black"/>
                <a:ea typeface="DejaVu Sans"/>
              </a:rPr>
              <a:t>«Да - Нет» </a:t>
            </a:r>
            <a:endParaRPr lang="ru-RU" sz="5700" spc="-2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700" b="1" spc="-2" dirty="0">
                <a:solidFill>
                  <a:srgbClr val="000000"/>
                </a:solidFill>
                <a:latin typeface="Arial Black"/>
                <a:ea typeface="DejaVu Sans"/>
              </a:rPr>
              <a:t>                      </a:t>
            </a:r>
            <a:endParaRPr lang="ru-RU" sz="2700" spc="-2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700" b="1" spc="-2" dirty="0">
                <a:solidFill>
                  <a:srgbClr val="000000"/>
                </a:solidFill>
                <a:latin typeface="Arial Black"/>
                <a:ea typeface="DejaVu Sans"/>
              </a:rPr>
              <a:t>не просто игра,</a:t>
            </a:r>
            <a:endParaRPr lang="ru-RU" sz="2700" spc="-2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700" b="1" spc="-2" dirty="0">
                <a:solidFill>
                  <a:srgbClr val="000000"/>
                </a:solidFill>
                <a:latin typeface="Arial Black"/>
                <a:ea typeface="DejaVu Sans"/>
              </a:rPr>
              <a:t> Знания Ваши проверит она!</a:t>
            </a:r>
            <a:endParaRPr lang="ru-RU" sz="2700" spc="-2" dirty="0"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2245699" y="3124800"/>
            <a:ext cx="8638812" cy="48419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600" b="1" spc="-2" dirty="0">
                <a:solidFill>
                  <a:srgbClr val="000000"/>
                </a:solidFill>
                <a:latin typeface="Century Gothic"/>
                <a:ea typeface="DejaVu Sans"/>
              </a:rPr>
              <a:t>Ее правила просты.</a:t>
            </a:r>
            <a:r>
              <a:t/>
            </a:r>
            <a:br/>
            <a:r>
              <a:rPr lang="ru-RU" sz="4600" b="1" spc="-2" dirty="0">
                <a:solidFill>
                  <a:srgbClr val="000000"/>
                </a:solidFill>
                <a:latin typeface="Century Gothic"/>
                <a:ea typeface="DejaVu Sans"/>
              </a:rPr>
              <a:t>Вам приводится факт,</a:t>
            </a:r>
            <a:r>
              <a:t/>
            </a:r>
            <a:br/>
            <a:r>
              <a:t/>
            </a:r>
            <a:br/>
            <a:r>
              <a:rPr lang="ru-RU" sz="4600" b="1" spc="-2" dirty="0">
                <a:solidFill>
                  <a:srgbClr val="000000"/>
                </a:solidFill>
                <a:latin typeface="Century Gothic"/>
                <a:ea typeface="DejaVu Sans"/>
              </a:rPr>
              <a:t>решаете сами и выбираете ответ</a:t>
            </a:r>
            <a:r>
              <a:t/>
            </a:r>
            <a:br/>
            <a:endParaRPr lang="ru-RU" sz="4600" spc="-2" dirty="0">
              <a:latin typeface="Arial"/>
            </a:endParaRPr>
          </a:p>
        </p:txBody>
      </p:sp>
      <p:sp>
        <p:nvSpPr>
          <p:cNvPr id="214" name="CustomShape 3"/>
          <p:cNvSpPr/>
          <p:nvPr/>
        </p:nvSpPr>
        <p:spPr>
          <a:xfrm>
            <a:off x="2950288" y="6600890"/>
            <a:ext cx="2492912" cy="1307880"/>
          </a:xfrm>
          <a:prstGeom prst="rect">
            <a:avLst/>
          </a:prstGeom>
          <a:solidFill>
            <a:srgbClr val="8CF73B"/>
          </a:solidFill>
          <a:ln w="381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6402" tIns="55329" rIns="106402" bIns="55329" anchor="ctr"/>
          <a:lstStyle/>
          <a:p>
            <a:pPr marL="255366" indent="-253237" algn="ctr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400" b="1" spc="-2" dirty="0">
                <a:solidFill>
                  <a:srgbClr val="000000"/>
                </a:solidFill>
                <a:latin typeface="Arial"/>
                <a:ea typeface="DejaVu Sans"/>
              </a:rPr>
              <a:t>Да</a:t>
            </a:r>
            <a:endParaRPr lang="ru-RU" sz="3400" spc="-2" dirty="0">
              <a:latin typeface="Arial"/>
            </a:endParaRPr>
          </a:p>
        </p:txBody>
      </p:sp>
      <p:sp>
        <p:nvSpPr>
          <p:cNvPr id="215" name="CustomShape 4"/>
          <p:cNvSpPr/>
          <p:nvPr/>
        </p:nvSpPr>
        <p:spPr>
          <a:xfrm>
            <a:off x="7750891" y="6600889"/>
            <a:ext cx="2718955" cy="1306368"/>
          </a:xfrm>
          <a:prstGeom prst="rect">
            <a:avLst/>
          </a:prstGeom>
          <a:solidFill>
            <a:srgbClr val="FC8380"/>
          </a:solidFill>
          <a:ln w="381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6402" tIns="55329" rIns="106402" bIns="55329" anchor="ctr"/>
          <a:lstStyle/>
          <a:p>
            <a:pPr marL="255366" indent="-253237" algn="ctr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3400" b="1" spc="-2" dirty="0">
                <a:solidFill>
                  <a:srgbClr val="000000"/>
                </a:solidFill>
                <a:latin typeface="Arial"/>
                <a:ea typeface="DejaVu Sans"/>
              </a:rPr>
              <a:t>Нет</a:t>
            </a:r>
            <a:endParaRPr lang="ru-RU" sz="3400" spc="-2" dirty="0"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Учитель\Desktop\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46" y="871510"/>
            <a:ext cx="11430080" cy="835061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043610" y="4657724"/>
            <a:ext cx="571504" cy="1428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58188" y="4586286"/>
            <a:ext cx="500066" cy="1428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544204" y="5800732"/>
            <a:ext cx="428628" cy="1428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3780001" y="345240"/>
            <a:ext cx="5264005" cy="1452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6400" spc="-2" dirty="0">
                <a:solidFill>
                  <a:srgbClr val="000000"/>
                </a:solidFill>
                <a:latin typeface="Arial"/>
                <a:ea typeface="DejaVu Sans"/>
              </a:rPr>
              <a:t>РЕФЛЕКСИЯ</a:t>
            </a:r>
            <a:endParaRPr lang="ru-RU" sz="6400" spc="-2" dirty="0">
              <a:latin typeface="Arial"/>
            </a:endParaRPr>
          </a:p>
        </p:txBody>
      </p:sp>
      <p:pic>
        <p:nvPicPr>
          <p:cNvPr id="217" name="Рисунок 116"/>
          <p:cNvPicPr/>
          <p:nvPr/>
        </p:nvPicPr>
        <p:blipFill>
          <a:blip r:embed="rId3"/>
          <a:stretch/>
        </p:blipFill>
        <p:spPr>
          <a:xfrm rot="5400000">
            <a:off x="2479113" y="1781135"/>
            <a:ext cx="2142504" cy="3014929"/>
          </a:xfrm>
          <a:prstGeom prst="rect">
            <a:avLst/>
          </a:prstGeom>
          <a:ln>
            <a:noFill/>
          </a:ln>
        </p:spPr>
      </p:pic>
      <p:sp>
        <p:nvSpPr>
          <p:cNvPr id="218" name="CustomShape 2"/>
          <p:cNvSpPr/>
          <p:nvPr/>
        </p:nvSpPr>
        <p:spPr>
          <a:xfrm>
            <a:off x="5972401" y="2313865"/>
            <a:ext cx="5138911" cy="17841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3700" spc="-2" dirty="0">
                <a:solidFill>
                  <a:srgbClr val="000000"/>
                </a:solidFill>
                <a:latin typeface="Comic Sans MS"/>
                <a:ea typeface="DejaVu Sans"/>
              </a:rPr>
              <a:t>Урок прошел полезно, плодотворно</a:t>
            </a:r>
            <a:endParaRPr lang="ru-RU" sz="3700" spc="-2" dirty="0">
              <a:latin typeface="Arial"/>
            </a:endParaRPr>
          </a:p>
        </p:txBody>
      </p:sp>
      <p:pic>
        <p:nvPicPr>
          <p:cNvPr id="219" name="Рисунок 118"/>
          <p:cNvPicPr/>
          <p:nvPr/>
        </p:nvPicPr>
        <p:blipFill>
          <a:blip r:embed="rId4"/>
          <a:stretch/>
        </p:blipFill>
        <p:spPr>
          <a:xfrm rot="5400000">
            <a:off x="2545265" y="4209789"/>
            <a:ext cx="2190888" cy="3044412"/>
          </a:xfrm>
          <a:prstGeom prst="rect">
            <a:avLst/>
          </a:prstGeom>
          <a:ln>
            <a:noFill/>
          </a:ln>
        </p:spPr>
      </p:pic>
      <p:sp>
        <p:nvSpPr>
          <p:cNvPr id="220" name="CustomShape 3"/>
          <p:cNvSpPr/>
          <p:nvPr/>
        </p:nvSpPr>
        <p:spPr>
          <a:xfrm>
            <a:off x="5821202" y="5040000"/>
            <a:ext cx="5611032" cy="14132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3400" b="1" spc="-2" dirty="0">
                <a:solidFill>
                  <a:srgbClr val="000000"/>
                </a:solidFill>
                <a:latin typeface="Comic Sans MS"/>
                <a:ea typeface="DejaVu Sans"/>
              </a:rPr>
              <a:t>Урок прошел довольно</a:t>
            </a:r>
            <a:endParaRPr lang="ru-RU" sz="34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400" b="1" spc="-2" dirty="0">
                <a:solidFill>
                  <a:srgbClr val="000000"/>
                </a:solidFill>
                <a:latin typeface="Comic Sans MS"/>
                <a:ea typeface="DejaVu Sans"/>
              </a:rPr>
              <a:t> неплохо</a:t>
            </a:r>
            <a:endParaRPr lang="ru-RU" sz="3400" spc="-2" dirty="0">
              <a:latin typeface="Arial"/>
            </a:endParaRPr>
          </a:p>
        </p:txBody>
      </p:sp>
      <p:pic>
        <p:nvPicPr>
          <p:cNvPr id="221" name="Рисунок 120"/>
          <p:cNvPicPr/>
          <p:nvPr/>
        </p:nvPicPr>
        <p:blipFill>
          <a:blip r:embed="rId5"/>
          <a:stretch/>
        </p:blipFill>
        <p:spPr>
          <a:xfrm rot="5400000">
            <a:off x="2565107" y="6709940"/>
            <a:ext cx="2204497" cy="3097712"/>
          </a:xfrm>
          <a:prstGeom prst="rect">
            <a:avLst/>
          </a:prstGeom>
          <a:ln>
            <a:noFill/>
          </a:ln>
        </p:spPr>
      </p:pic>
      <p:sp>
        <p:nvSpPr>
          <p:cNvPr id="222" name="CustomShape 4"/>
          <p:cNvSpPr/>
          <p:nvPr/>
        </p:nvSpPr>
        <p:spPr>
          <a:xfrm>
            <a:off x="6420330" y="7165368"/>
            <a:ext cx="4766816" cy="22072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3400" spc="-2" dirty="0">
                <a:solidFill>
                  <a:srgbClr val="000000"/>
                </a:solidFill>
                <a:latin typeface="Comic Sans MS"/>
                <a:ea typeface="DejaVu Sans"/>
              </a:rPr>
              <a:t>Не совсем удовлетворен</a:t>
            </a:r>
            <a:endParaRPr lang="ru-RU" sz="34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400" spc="-2" dirty="0">
                <a:solidFill>
                  <a:srgbClr val="000000"/>
                </a:solidFill>
                <a:latin typeface="Comic Sans MS"/>
                <a:ea typeface="DejaVu Sans"/>
              </a:rPr>
              <a:t> уроком, </a:t>
            </a:r>
            <a:endParaRPr lang="ru-RU" sz="34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400" spc="-2" dirty="0">
                <a:solidFill>
                  <a:srgbClr val="000000"/>
                </a:solidFill>
                <a:latin typeface="Comic Sans MS"/>
                <a:ea typeface="DejaVu Sans"/>
              </a:rPr>
              <a:t>материал не понят</a:t>
            </a:r>
            <a:endParaRPr lang="ru-RU" sz="3400" spc="-2" dirty="0"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0" y="302400"/>
            <a:ext cx="7115180" cy="11406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700" spc="-2" dirty="0">
                <a:solidFill>
                  <a:srgbClr val="000000"/>
                </a:solidFill>
                <a:latin typeface="Comic Sans MS"/>
                <a:ea typeface="DejaVu Sans"/>
              </a:rPr>
              <a:t>Домашнее задание</a:t>
            </a:r>
            <a:endParaRPr lang="ru-RU" sz="5700" spc="-2" dirty="0">
              <a:latin typeface="Arial"/>
            </a:endParaRPr>
          </a:p>
        </p:txBody>
      </p:sp>
      <p:sp>
        <p:nvSpPr>
          <p:cNvPr id="224" name="CustomShape 2"/>
          <p:cNvSpPr/>
          <p:nvPr/>
        </p:nvSpPr>
        <p:spPr>
          <a:xfrm>
            <a:off x="6400800" y="800072"/>
            <a:ext cx="4798712" cy="4098024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FEF66"/>
          </a:solidFill>
          <a:ln w="25560">
            <a:solidFill>
              <a:srgbClr val="BCB04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5329" rIns="106402" bIns="55329" anchor="ctr"/>
          <a:lstStyle/>
          <a:p>
            <a:pPr algn="ctr">
              <a:lnSpc>
                <a:spcPct val="100000"/>
              </a:lnSpc>
            </a:pPr>
            <a:r>
              <a:rPr lang="ru-RU" sz="2400" b="1" dirty="0" smtClean="0"/>
              <a:t>придумать задачи с занимательным содержанием, в решении которых есть действия с отрицательными и положительными числами </a:t>
            </a:r>
            <a:endParaRPr lang="ru-RU" sz="2400" b="1" spc="-2" dirty="0">
              <a:latin typeface="Arial"/>
            </a:endParaRPr>
          </a:p>
        </p:txBody>
      </p:sp>
      <p:pic>
        <p:nvPicPr>
          <p:cNvPr id="225" name="Picture 2"/>
          <p:cNvPicPr/>
          <p:nvPr/>
        </p:nvPicPr>
        <p:blipFill>
          <a:blip r:embed="rId3"/>
          <a:stretch/>
        </p:blipFill>
        <p:spPr>
          <a:xfrm>
            <a:off x="604801" y="3931201"/>
            <a:ext cx="6148927" cy="569822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1018710" y="1480752"/>
            <a:ext cx="3256849" cy="977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rgbClr val="000000"/>
                </a:solidFill>
                <a:latin typeface="Times New Roman"/>
                <a:ea typeface="DejaVu Sans"/>
              </a:rPr>
              <a:t>Цели урока:</a:t>
            </a:r>
            <a:endParaRPr lang="ru-RU" sz="4600" spc="-2" dirty="0"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1808355" y="3090025"/>
            <a:ext cx="9518797" cy="178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marL="540523" indent="-537969" algn="ctr">
              <a:buClr>
                <a:srgbClr val="000000"/>
              </a:buClr>
              <a:buFont typeface="Wingdings" charset="2"/>
              <a:buChar char=""/>
            </a:pPr>
            <a:r>
              <a:rPr lang="ru-RU" sz="3700" spc="-2" dirty="0">
                <a:solidFill>
                  <a:srgbClr val="000000"/>
                </a:solidFill>
                <a:latin typeface="Arial"/>
                <a:ea typeface="DejaVu Sans"/>
              </a:rPr>
              <a:t> Повторить, обобщить и систематизировать изученный материал</a:t>
            </a:r>
            <a:endParaRPr lang="ru-RU" sz="3700" spc="-2" dirty="0">
              <a:latin typeface="Arial"/>
            </a:endParaRPr>
          </a:p>
        </p:txBody>
      </p:sp>
      <p:sp>
        <p:nvSpPr>
          <p:cNvPr id="137" name="CustomShape 3"/>
          <p:cNvSpPr/>
          <p:nvPr/>
        </p:nvSpPr>
        <p:spPr>
          <a:xfrm>
            <a:off x="1808353" y="5216905"/>
            <a:ext cx="8654688" cy="2171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marL="540523" indent="-537969" algn="ctr">
              <a:buClr>
                <a:srgbClr val="000000"/>
              </a:buClr>
              <a:buFont typeface="Wingdings" charset="2"/>
              <a:buChar char=""/>
            </a:pPr>
            <a:r>
              <a:rPr lang="ru-RU" sz="3700" spc="-2" dirty="0">
                <a:solidFill>
                  <a:srgbClr val="000000"/>
                </a:solidFill>
                <a:latin typeface="Arial"/>
                <a:ea typeface="DejaVu Sans"/>
              </a:rPr>
              <a:t> Продемонстрировать умения     применять правила в практической работе</a:t>
            </a:r>
            <a:endParaRPr lang="ru-RU" sz="3700" spc="-2" dirty="0">
              <a:latin typeface="Arial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3803063" y="908210"/>
            <a:ext cx="4718195" cy="10624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5200" spc="-2" dirty="0">
                <a:solidFill>
                  <a:srgbClr val="000000"/>
                </a:solidFill>
                <a:latin typeface="Arial"/>
                <a:ea typeface="DejaVu Sans"/>
              </a:rPr>
              <a:t>Девиз урока:</a:t>
            </a:r>
            <a:endParaRPr lang="ru-RU" sz="5200" spc="-2" dirty="0"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3043214" y="2157394"/>
            <a:ext cx="6409368" cy="57864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4400" b="1" spc="-2" dirty="0" smtClean="0">
                <a:solidFill>
                  <a:srgbClr val="FF0000"/>
                </a:solidFill>
                <a:latin typeface="DejaVu Serif"/>
                <a:ea typeface="DejaVu Sans"/>
              </a:rPr>
              <a:t>, </a:t>
            </a:r>
            <a:endParaRPr lang="ru-RU" sz="4400" spc="-2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4400" b="1" spc="-2" dirty="0" smtClean="0">
              <a:latin typeface="DejaVu Serif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4400" b="1" spc="-2" dirty="0" smtClean="0">
              <a:latin typeface="DejaVu Serif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4400" b="1" spc="-2" dirty="0" smtClean="0">
              <a:latin typeface="DejaVu Serif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4400" b="1" spc="-2" dirty="0" smtClean="0">
              <a:latin typeface="DejaVu Serif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4400" b="1" spc="-2" dirty="0" smtClean="0">
              <a:latin typeface="DejaVu Serif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ru-RU" sz="4400" b="1" spc="-2" dirty="0" smtClean="0">
              <a:latin typeface="DejaVu Serif"/>
              <a:ea typeface="DejaVu San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72040" y="2300270"/>
            <a:ext cx="2500330" cy="64294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spc="-2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беда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29032" y="2943212"/>
            <a:ext cx="4929222" cy="71438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ru-RU" sz="4400" b="1" spc="-2" dirty="0">
                <a:latin typeface="Times New Roman" pitchFamily="18" charset="0"/>
                <a:cs typeface="Times New Roman" pitchFamily="18" charset="0"/>
              </a:rPr>
              <a:t>что лететь далеко</a:t>
            </a:r>
            <a:endParaRPr lang="ru-RU" sz="4400" spc="-2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14784" y="3729030"/>
            <a:ext cx="4643470" cy="64294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ru-RU" sz="4000" b="1" spc="-2" dirty="0">
                <a:latin typeface="DejaVu Serif"/>
              </a:rPr>
              <a:t>Не боимся, </a:t>
            </a:r>
            <a:endParaRPr lang="ru-RU" sz="4000" spc="-2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86222" y="4443410"/>
            <a:ext cx="4500594" cy="64294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spc="-2" dirty="0">
                <a:latin typeface="DejaVu Serif"/>
              </a:rPr>
              <a:t>что путь будет 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86354" y="5157790"/>
            <a:ext cx="2857520" cy="5715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ru-RU" sz="4000" b="1" spc="-2" dirty="0">
                <a:latin typeface="DejaVu Serif"/>
              </a:rPr>
              <a:t>труден,</a:t>
            </a:r>
            <a:endParaRPr lang="ru-RU" sz="4000" spc="-2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29032" y="5800732"/>
            <a:ext cx="5357850" cy="7143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spc="-2" dirty="0">
                <a:latin typeface="Times New Roman" pitchFamily="18" charset="0"/>
                <a:cs typeface="Times New Roman" pitchFamily="18" charset="0"/>
              </a:rPr>
              <a:t>Никогда не давались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86354" y="6586550"/>
            <a:ext cx="2000264" cy="64294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ru-RU" sz="4400" b="1" spc="-2" dirty="0">
                <a:latin typeface="Times New Roman" pitchFamily="18" charset="0"/>
                <a:cs typeface="Times New Roman" pitchFamily="18" charset="0"/>
              </a:rPr>
              <a:t>легко</a:t>
            </a:r>
            <a:endParaRPr lang="ru-RU" sz="4400" spc="-2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14718" y="7300930"/>
            <a:ext cx="5643602" cy="7143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ru-RU" sz="4000" b="1" spc="-2" dirty="0">
                <a:latin typeface="DejaVu Serif"/>
              </a:rPr>
              <a:t>Достижения </a:t>
            </a:r>
            <a:r>
              <a:rPr lang="ru-RU" sz="4000" b="1" spc="-2" dirty="0" smtClean="0">
                <a:latin typeface="DejaVu Serif"/>
              </a:rPr>
              <a:t>людям!</a:t>
            </a:r>
            <a:endParaRPr lang="ru-RU" sz="4000" spc="-2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6870154" y="5916960"/>
            <a:ext cx="5758451" cy="1531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7900" b="1" spc="-2" dirty="0">
                <a:solidFill>
                  <a:srgbClr val="FF0000"/>
                </a:solidFill>
                <a:latin typeface="Arial"/>
                <a:ea typeface="DejaVu Sans"/>
              </a:rPr>
              <a:t>ПОЕХАЛИ!</a:t>
            </a:r>
            <a:endParaRPr lang="ru-RU" sz="7900" spc="-2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2257396" y="2443146"/>
            <a:ext cx="8501122" cy="264027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7100" spc="-2" dirty="0" smtClean="0">
                <a:solidFill>
                  <a:srgbClr val="000000"/>
                </a:solidFill>
                <a:latin typeface="Comic Sans MS"/>
                <a:ea typeface="DejaVu Sans"/>
              </a:rPr>
              <a:t> </a:t>
            </a:r>
            <a:endParaRPr lang="ru-RU" sz="7100" spc="-2" dirty="0">
              <a:latin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29032" y="3228964"/>
            <a:ext cx="4071966" cy="114300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ru-RU" sz="6000" spc="-2" dirty="0" smtClean="0">
                <a:solidFill>
                  <a:srgbClr val="000000"/>
                </a:solidFill>
                <a:latin typeface="Comic Sans MS"/>
              </a:rPr>
              <a:t>Станция</a:t>
            </a:r>
            <a:endParaRPr lang="ru-RU" sz="6000" spc="-2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57396" y="4800600"/>
            <a:ext cx="7143800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r>
              <a:rPr lang="ru-RU" sz="5400" b="1" spc="-2" dirty="0" smtClean="0">
                <a:solidFill>
                  <a:srgbClr val="000000"/>
                </a:solidFill>
                <a:latin typeface="Comic Sans MS"/>
              </a:rPr>
              <a:t>«БЛОК ПАМЯТИ»</a:t>
            </a:r>
            <a:endParaRPr lang="ru-RU" sz="5400" b="1" spc="-2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756000" y="3225600"/>
            <a:ext cx="3287346" cy="3624768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  <a:ln w="25560">
            <a:solidFill>
              <a:srgbClr val="D4D2D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3" name="CustomShape 2"/>
          <p:cNvSpPr/>
          <p:nvPr/>
        </p:nvSpPr>
        <p:spPr>
          <a:xfrm>
            <a:off x="3024001" y="1188434"/>
            <a:ext cx="6974480" cy="11274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700" b="1" spc="-2" dirty="0" smtClean="0">
                <a:solidFill>
                  <a:srgbClr val="66CCFF"/>
                </a:solidFill>
                <a:latin typeface="DejaVu Serif"/>
                <a:ea typeface="DejaVu Sans"/>
              </a:rPr>
              <a:t>Вопрос с планеты</a:t>
            </a:r>
            <a:endParaRPr lang="ru-RU" sz="5700" spc="-2" dirty="0">
              <a:latin typeface="Arial"/>
            </a:endParaRPr>
          </a:p>
        </p:txBody>
      </p:sp>
      <p:sp>
        <p:nvSpPr>
          <p:cNvPr id="144" name="CustomShape 3"/>
          <p:cNvSpPr/>
          <p:nvPr/>
        </p:nvSpPr>
        <p:spPr>
          <a:xfrm>
            <a:off x="7115180" y="2822400"/>
            <a:ext cx="2710933" cy="9182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 smtClean="0">
                <a:solidFill>
                  <a:srgbClr val="FFFF00"/>
                </a:solidFill>
                <a:latin typeface="Arial"/>
                <a:ea typeface="DejaVu Sans"/>
              </a:rPr>
              <a:t>ВЕНЕРА</a:t>
            </a:r>
            <a:endParaRPr lang="ru-RU" sz="4600" spc="-2" dirty="0">
              <a:latin typeface="Arial"/>
            </a:endParaRPr>
          </a:p>
        </p:txBody>
      </p:sp>
      <p:sp>
        <p:nvSpPr>
          <p:cNvPr id="145" name="CustomShape 4"/>
          <p:cNvSpPr/>
          <p:nvPr/>
        </p:nvSpPr>
        <p:spPr>
          <a:xfrm>
            <a:off x="4309202" y="4939200"/>
            <a:ext cx="5386879" cy="27236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Чтобы сложить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два отрицательных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 числа …</a:t>
            </a:r>
            <a:endParaRPr lang="ru-RU" sz="5200" spc="-2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680400" y="2956968"/>
            <a:ext cx="3648698" cy="3995712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  <a:ln w="25560">
            <a:solidFill>
              <a:srgbClr val="D4D2D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7" name="CustomShape 2"/>
          <p:cNvSpPr/>
          <p:nvPr/>
        </p:nvSpPr>
        <p:spPr>
          <a:xfrm>
            <a:off x="2494800" y="790273"/>
            <a:ext cx="8994512" cy="213040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700" b="1" spc="-2" dirty="0">
                <a:solidFill>
                  <a:srgbClr val="66CCFF"/>
                </a:solidFill>
                <a:latin typeface="DejaVu Serif"/>
                <a:ea typeface="DejaVu Sans"/>
              </a:rPr>
              <a:t>Вопрос с планеты</a:t>
            </a:r>
            <a:endParaRPr lang="ru-RU" sz="5700" spc="-2" dirty="0">
              <a:latin typeface="Arial"/>
            </a:endParaRPr>
          </a:p>
        </p:txBody>
      </p:sp>
      <p:sp>
        <p:nvSpPr>
          <p:cNvPr id="148" name="CustomShape 3"/>
          <p:cNvSpPr/>
          <p:nvPr/>
        </p:nvSpPr>
        <p:spPr>
          <a:xfrm>
            <a:off x="7450759" y="2620800"/>
            <a:ext cx="2378376" cy="9182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rgbClr val="FFFF00"/>
                </a:solidFill>
                <a:latin typeface="Arial"/>
                <a:ea typeface="DejaVu Sans"/>
              </a:rPr>
              <a:t>ЗЕМЛЯ</a:t>
            </a:r>
            <a:endParaRPr lang="ru-RU" sz="4600" spc="-2" dirty="0">
              <a:latin typeface="Arial"/>
            </a:endParaRPr>
          </a:p>
        </p:txBody>
      </p:sp>
      <p:sp>
        <p:nvSpPr>
          <p:cNvPr id="149" name="CustomShape 4"/>
          <p:cNvSpPr/>
          <p:nvPr/>
        </p:nvSpPr>
        <p:spPr>
          <a:xfrm>
            <a:off x="3780002" y="4596984"/>
            <a:ext cx="7217155" cy="28596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Чтобы сложить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 два числа с разными знаками…</a:t>
            </a:r>
            <a:endParaRPr lang="ru-RU" sz="5200" spc="-2" dirty="0">
              <a:latin typeface="Arial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982803" y="3257353"/>
            <a:ext cx="3632047" cy="3695328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  <a:ln w="25560">
            <a:solidFill>
              <a:srgbClr val="D4D2D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2"/>
          <p:cNvSpPr/>
          <p:nvPr/>
        </p:nvSpPr>
        <p:spPr>
          <a:xfrm>
            <a:off x="3154032" y="886034"/>
            <a:ext cx="6974480" cy="11274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5700" b="1" spc="-2" dirty="0">
                <a:solidFill>
                  <a:srgbClr val="66CCFF"/>
                </a:solidFill>
                <a:latin typeface="DejaVu Serif"/>
                <a:ea typeface="DejaVu Sans"/>
              </a:rPr>
              <a:t>Вопрос с планеты</a:t>
            </a:r>
            <a:endParaRPr lang="ru-RU" sz="5700" spc="-2" dirty="0">
              <a:latin typeface="Arial"/>
            </a:endParaRPr>
          </a:p>
        </p:txBody>
      </p:sp>
      <p:sp>
        <p:nvSpPr>
          <p:cNvPr id="152" name="CustomShape 3"/>
          <p:cNvSpPr/>
          <p:nvPr/>
        </p:nvSpPr>
        <p:spPr>
          <a:xfrm>
            <a:off x="7450759" y="2520000"/>
            <a:ext cx="2375352" cy="9182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>
              <a:lnSpc>
                <a:spcPct val="100000"/>
              </a:lnSpc>
            </a:pPr>
            <a:r>
              <a:rPr lang="ru-RU" sz="4600" spc="-2" dirty="0">
                <a:solidFill>
                  <a:srgbClr val="FFFF00"/>
                </a:solidFill>
                <a:latin typeface="Arial"/>
                <a:ea typeface="DejaVu Sans"/>
              </a:rPr>
              <a:t>МАРС</a:t>
            </a:r>
            <a:endParaRPr lang="ru-RU" sz="4600" spc="-2" dirty="0">
              <a:latin typeface="Arial"/>
            </a:endParaRPr>
          </a:p>
        </p:txBody>
      </p:sp>
      <p:sp>
        <p:nvSpPr>
          <p:cNvPr id="153" name="CustomShape 4"/>
          <p:cNvSpPr/>
          <p:nvPr/>
        </p:nvSpPr>
        <p:spPr>
          <a:xfrm>
            <a:off x="4686288" y="4872038"/>
            <a:ext cx="6422221" cy="18572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6402" tIns="53202" rIns="106402" bIns="53202"/>
          <a:lstStyle/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Чтобы найти</a:t>
            </a:r>
            <a:endParaRPr lang="ru-RU" sz="5200" spc="-2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5200" b="1" spc="-2" dirty="0">
                <a:solidFill>
                  <a:srgbClr val="FFFF00"/>
                </a:solidFill>
                <a:latin typeface="Times New Roman"/>
                <a:ea typeface="DejaVu Sans"/>
              </a:rPr>
              <a:t> разность двух чисел …</a:t>
            </a:r>
            <a:endParaRPr lang="ru-RU" sz="5200" spc="-2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439</TotalTime>
  <Words>453</Words>
  <Application>LibreOffice/6.1.1.2$Windows_x86 LibreOffice_project/5d19a1bfa650b796764388cd8b33a5af1f5baa1b</Application>
  <PresentationFormat>A3 (297x420 мм)</PresentationFormat>
  <Paragraphs>130</Paragraphs>
  <Slides>28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 ПУТЕШЕСТВИЕ</dc:title>
  <dc:subject/>
  <dc:creator>120321</dc:creator>
  <dc:description/>
  <cp:lastModifiedBy>Учитель</cp:lastModifiedBy>
  <cp:revision>71</cp:revision>
  <dcterms:created xsi:type="dcterms:W3CDTF">2021-04-05T09:34:04Z</dcterms:created>
  <dcterms:modified xsi:type="dcterms:W3CDTF">2021-04-27T07:31:19Z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1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25</vt:i4>
  </property>
</Properties>
</file>