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84" r:id="rId3"/>
    <p:sldId id="275" r:id="rId4"/>
    <p:sldId id="282" r:id="rId5"/>
    <p:sldId id="281" r:id="rId6"/>
    <p:sldId id="280" r:id="rId7"/>
    <p:sldId id="279" r:id="rId8"/>
    <p:sldId id="277" r:id="rId9"/>
    <p:sldId id="278" r:id="rId10"/>
    <p:sldId id="276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06C62-455C-42AA-8ACD-2FE5F13EDC56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BF260-3125-4B23-BABC-BD395AEBB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895F6-11D0-4093-836A-F05AFAB16383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BD64A-7C32-4528-95C8-AF4E44B68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0%BF%D1%80%D0%B8%D1%80%D0%BE%D0%B4%D0%B0+%D0%B2%D0%B5%D1%80%D1%85%D0%BD%D0%B5%D0%B2%D0%BE%D0%BB%D0%B6%D1%8C%D1%8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andex.ru/search/?from=chromesear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57;&#1086;&#1093;&#1088;&#1072;&#1085;&#1080;&#1084;%20&#1087;&#1088;&#1080;&#1088;&#1086;&#1076;&#1091;%20&#1042;&#1077;&#1088;&#1093;&#1085;&#1077;&#1074;&#1086;&#1083;&#1078;&#1100;&#1103;\&#1056;&#1077;&#1083;&#1072;&#1082;&#1089;%20-%2007%20&#1046;&#1091;&#1088;&#1095;&#1072;&#1085;&#1080;&#1077;%20&#1087;&#1088;&#1080;&#1088;&#1086;&#1076;&#1099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714375"/>
            <a:ext cx="7501255" cy="96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400" b="1" dirty="0" smtClean="0">
                <a:latin typeface="Monotype Corsiva" panose="03010101010201010101" pitchFamily="66" charset="0"/>
                <a:cs typeface="Andalus" pitchFamily="18" charset="-78"/>
              </a:rPr>
              <a:t>ГКОУ «Плоскошская специальная школа-интернат»</a:t>
            </a:r>
            <a:endParaRPr lang="ru-RU" sz="5400" b="1" dirty="0" smtClean="0">
              <a:latin typeface="Monotype Corsiva" panose="03010101010201010101" pitchFamily="66" charset="0"/>
              <a:cs typeface="Andalus" pitchFamily="18" charset="-78"/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Andalus" pitchFamily="18" charset="-78"/>
              </a:rPr>
              <a:t>«</a:t>
            </a:r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Andalus" pitchFamily="18" charset="-78"/>
              </a:rPr>
              <a:t>Люблю тебя, мой край родной!»</a:t>
            </a:r>
          </a:p>
          <a:p>
            <a:pPr algn="l"/>
            <a:endParaRPr lang="ru-RU" sz="3200" b="1" dirty="0" smtClean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Andalus" pitchFamily="18" charset="-78"/>
              </a:rPr>
              <a:t>Подготовила: 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Andalus" pitchFamily="18" charset="-78"/>
              </a:rPr>
              <a:t>учитель </a:t>
            </a:r>
            <a:r>
              <a:rPr lang="ru-RU" sz="3200" b="1" dirty="0">
                <a:solidFill>
                  <a:schemeClr val="tx1"/>
                </a:solidFill>
                <a:latin typeface="Monotype Corsiva" panose="03010101010201010101" pitchFamily="66" charset="0"/>
                <a:cs typeface="Andalus" pitchFamily="18" charset="-78"/>
              </a:rPr>
              <a:t>- Трофимова Л.А.</a:t>
            </a: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714375"/>
            <a:ext cx="7501255" cy="96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85728"/>
            <a:ext cx="85725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000"/>
              </a:lnSpc>
              <a:buSzPct val="100000"/>
            </a:pP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cs typeface="Calibri" panose="020F0502020204030204" pitchFamily="34" charset="-120"/>
              </a:rPr>
              <a:t>Природа нашего края зависит от НАС с ВАМИ. Так давайте все </a:t>
            </a:r>
            <a:r>
              <a:rPr lang="ru-RU" smtClean="0">
                <a:solidFill>
                  <a:srgbClr val="000000"/>
                </a:solidFill>
                <a:latin typeface="Bookman Old Style" pitchFamily="18" charset="0"/>
                <a:cs typeface="Calibri" panose="020F0502020204030204" pitchFamily="34" charset="-120"/>
              </a:rPr>
              <a:t>вместе беречь и 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cs typeface="Calibri" panose="020F0502020204030204" pitchFamily="34" charset="-120"/>
              </a:rPr>
              <a:t>радоваться красотой нашего окружающего  мира!!!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19458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00108"/>
            <a:ext cx="4143404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142984"/>
            <a:ext cx="3429024" cy="2245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Picture backgroun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3643314"/>
            <a:ext cx="578647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500043"/>
            <a:ext cx="7501255" cy="4286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928670"/>
            <a:ext cx="749577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3"/>
              </a:rPr>
              <a:t>Источники:</a:t>
            </a:r>
          </a:p>
          <a:p>
            <a:endParaRPr lang="ru-RU" dirty="0" smtClean="0">
              <a:hlinkClick r:id="rId3"/>
            </a:endParaRPr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en-US" dirty="0" smtClean="0">
                <a:hlinkClick r:id="rId4"/>
              </a:rPr>
              <a:t>https</a:t>
            </a:r>
            <a:r>
              <a:rPr lang="ru-RU" dirty="0" smtClean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yandex.ru/search/</a:t>
            </a:r>
            <a:r>
              <a:rPr lang="ru-RU" dirty="0" smtClean="0">
                <a:hlinkClick r:id="rId4"/>
              </a:rPr>
              <a:t>?</a:t>
            </a:r>
            <a:r>
              <a:rPr lang="en-US" dirty="0" smtClean="0">
                <a:hlinkClick r:id="rId4"/>
              </a:rPr>
              <a:t>from</a:t>
            </a:r>
            <a:r>
              <a:rPr lang="ru-RU" dirty="0" smtClean="0">
                <a:hlinkClick r:id="rId4"/>
              </a:rPr>
              <a:t>=</a:t>
            </a:r>
            <a:r>
              <a:rPr lang="en-US" dirty="0" err="1" smtClean="0">
                <a:hlinkClick r:id="rId4"/>
              </a:rPr>
              <a:t>chromesearch</a:t>
            </a:r>
            <a:r>
              <a:rPr lang="ru-RU" dirty="0" smtClean="0"/>
              <a:t>= природа </a:t>
            </a:r>
            <a:r>
              <a:rPr lang="ru-RU" dirty="0" err="1" smtClean="0"/>
              <a:t>верхневолжья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714375"/>
            <a:ext cx="7501255" cy="96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Andalus" pitchFamily="18" charset="-78"/>
              </a:rPr>
              <a:t>                                 Есть одна планета – сад</a:t>
            </a:r>
          </a:p>
          <a:p>
            <a:pPr algn="ctr"/>
            <a:r>
              <a:rPr lang="ru-RU" sz="2400" b="1" dirty="0" smtClean="0">
                <a:latin typeface="Monotype Corsiva" panose="03010101010201010101" pitchFamily="66" charset="0"/>
                <a:cs typeface="Andalus" pitchFamily="18" charset="-78"/>
              </a:rPr>
              <a:t>                                    В этом космосе холодном.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Andalus" pitchFamily="18" charset="-78"/>
              </a:rPr>
              <a:t>                                     Только  здесь леса шумят</a:t>
            </a:r>
          </a:p>
          <a:p>
            <a:pPr algn="ctr"/>
            <a:r>
              <a:rPr lang="ru-RU" sz="2400" b="1" dirty="0" smtClean="0">
                <a:latin typeface="Monotype Corsiva" panose="03010101010201010101" pitchFamily="66" charset="0"/>
                <a:cs typeface="Andalus" pitchFamily="18" charset="-78"/>
              </a:rPr>
              <a:t>                                     Птиц скликая перелетных.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Andalus" pitchFamily="18" charset="-78"/>
              </a:rPr>
              <a:t>                                    Лишь на ней одной цветут</a:t>
            </a:r>
          </a:p>
          <a:p>
            <a:pPr algn="ctr"/>
            <a:r>
              <a:rPr lang="ru-RU" sz="2400" b="1" dirty="0" smtClean="0">
                <a:latin typeface="Monotype Corsiva" panose="03010101010201010101" pitchFamily="66" charset="0"/>
                <a:cs typeface="Andalus" pitchFamily="18" charset="-78"/>
              </a:rPr>
              <a:t>                                  Ландыши в траве зеленой,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Andalus" pitchFamily="18" charset="-78"/>
              </a:rPr>
              <a:t>                               И стрекозы только тут</a:t>
            </a:r>
          </a:p>
          <a:p>
            <a:pPr algn="ctr"/>
            <a:r>
              <a:rPr lang="ru-RU" sz="2400" b="1" dirty="0" smtClean="0">
                <a:latin typeface="Monotype Corsiva" panose="03010101010201010101" pitchFamily="66" charset="0"/>
                <a:cs typeface="Andalus" pitchFamily="18" charset="-78"/>
              </a:rPr>
              <a:t>                                      В речку смотрят удивленно.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Andalus" pitchFamily="18" charset="-78"/>
              </a:rPr>
              <a:t>                           Береги свою планету – </a:t>
            </a:r>
          </a:p>
          <a:p>
            <a:pPr algn="ctr"/>
            <a:r>
              <a:rPr lang="ru-RU" sz="2400" b="1" dirty="0" smtClean="0">
                <a:latin typeface="Monotype Corsiva" panose="03010101010201010101" pitchFamily="66" charset="0"/>
                <a:cs typeface="Andalus" pitchFamily="18" charset="-78"/>
              </a:rPr>
              <a:t>                                   Ведь другой, похожей нету! </a:t>
            </a:r>
            <a:endParaRPr lang="ru-RU" sz="2400" b="1" dirty="0" smtClean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  <p:pic>
        <p:nvPicPr>
          <p:cNvPr id="40962" name="Picture 2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85728"/>
            <a:ext cx="4286280" cy="4143404"/>
          </a:xfrm>
          <a:prstGeom prst="rect">
            <a:avLst/>
          </a:prstGeom>
          <a:noFill/>
        </p:spPr>
      </p:pic>
      <p:pic>
        <p:nvPicPr>
          <p:cNvPr id="4" name="Релакс - 07 Журчание прир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5000636"/>
            <a:ext cx="1500199" cy="1500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714375"/>
            <a:ext cx="7501255" cy="96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400" b="1" dirty="0" smtClean="0">
                <a:latin typeface="Monotype Corsiva" panose="03010101010201010101" pitchFamily="66" charset="0"/>
                <a:cs typeface="Andalus" pitchFamily="18" charset="-78"/>
              </a:rPr>
              <a:t> </a:t>
            </a:r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85728"/>
            <a:ext cx="9001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anose="020F0502020204030204" pitchFamily="34" charset="-122"/>
                <a:cs typeface="Gabriola" panose="04040605051002020D02" charset="0"/>
              </a:rPr>
              <a:t>Верхневолжье</a:t>
            </a:r>
            <a:r>
              <a:rPr lang="ru-RU" alt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anose="020F0502020204030204" pitchFamily="34" charset="-122"/>
                <a:cs typeface="Gabriola" panose="04040605051002020D02" charset="0"/>
              </a:rPr>
              <a:t> - это регион России, который богат историей, культурой и природными ресурсами. </a:t>
            </a:r>
            <a:endParaRPr lang="ru-RU" altLang="en-US" sz="24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ookman Old Style" pitchFamily="18" charset="0"/>
              <a:ea typeface="Calibri" panose="020F0502020204030204" pitchFamily="34" charset="-122"/>
              <a:cs typeface="Calibri" panose="020F0502020204030204" pitchFamily="34" charset="-120"/>
            </a:endParaRPr>
          </a:p>
        </p:txBody>
      </p:sp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928802"/>
            <a:ext cx="7215238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714375"/>
            <a:ext cx="7501255" cy="96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  <p:pic>
        <p:nvPicPr>
          <p:cNvPr id="26629" name="Picture 5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357562"/>
            <a:ext cx="428624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28596" y="571480"/>
            <a:ext cx="8501122" cy="951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000"/>
              </a:lnSpc>
              <a:buSzPct val="100000"/>
            </a:pP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Живописные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холмы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и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долины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создаю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т</a:t>
            </a:r>
          </a:p>
          <a:p>
            <a:pPr marL="342900" indent="-342900">
              <a:lnSpc>
                <a:spcPts val="2000"/>
              </a:lnSpc>
              <a:buSzPct val="100000"/>
            </a:pPr>
            <a:endParaRPr lang="ru-RU" sz="40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  <a:ea typeface="Calibri" panose="020F0502020204030204" pitchFamily="34" charset="-122"/>
              <a:cs typeface="Calibri" panose="020F0502020204030204" pitchFamily="34" charset="-120"/>
            </a:endParaRPr>
          </a:p>
          <a:p>
            <a:pPr marL="342900" indent="-342900">
              <a:lnSpc>
                <a:spcPts val="2000"/>
              </a:lnSpc>
              <a:buSzPct val="100000"/>
            </a:pP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неповторимые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пейзажи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-122"/>
                <a:cs typeface="Calibri" panose="020F0502020204030204" pitchFamily="34" charset="-120"/>
              </a:rPr>
              <a:t>.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6631" name="Picture 7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857364"/>
            <a:ext cx="4133201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714375"/>
            <a:ext cx="7501255" cy="96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  <p:pic>
        <p:nvPicPr>
          <p:cNvPr id="25604" name="Picture 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214422"/>
            <a:ext cx="4214842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357166"/>
            <a:ext cx="8643998" cy="695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000"/>
              </a:lnSpc>
              <a:buSzPct val="100000"/>
            </a:pP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Величественные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леса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полны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 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грибов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и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ягод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.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  <a:ea typeface="Calibri" panose="020F0502020204030204" pitchFamily="34" charset="-122"/>
              <a:cs typeface="Calibri" panose="020F0502020204030204" pitchFamily="34" charset="-120"/>
            </a:endParaRPr>
          </a:p>
          <a:p>
            <a:pPr marL="342900" indent="-342900">
              <a:lnSpc>
                <a:spcPts val="2000"/>
              </a:lnSpc>
              <a:buSzPct val="100000"/>
            </a:pPr>
            <a:endParaRPr lang="en-US" sz="4000" dirty="0" smtClean="0">
              <a:latin typeface="Monotype Corsiva" pitchFamily="66" charset="0"/>
            </a:endParaRPr>
          </a:p>
        </p:txBody>
      </p:sp>
      <p:pic>
        <p:nvPicPr>
          <p:cNvPr id="25608" name="Picture 8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000240"/>
            <a:ext cx="400052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85728"/>
            <a:ext cx="8572560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000"/>
              </a:lnSpc>
              <a:buSzPct val="100000"/>
            </a:pPr>
            <a:r>
              <a:rPr lang="en-US" sz="4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Чист</a:t>
            </a:r>
            <a:r>
              <a:rPr lang="ru-RU" sz="4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ые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озера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и </a:t>
            </a:r>
            <a:r>
              <a:rPr lang="en-US" sz="4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реки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идеальны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endParaRPr lang="ru-RU" sz="44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  <a:ea typeface="Calibri" panose="020F0502020204030204" pitchFamily="34" charset="-122"/>
              <a:cs typeface="Calibri" panose="020F0502020204030204" pitchFamily="34" charset="-120"/>
            </a:endParaRPr>
          </a:p>
          <a:p>
            <a:pPr marL="342900" indent="-342900">
              <a:lnSpc>
                <a:spcPts val="2000"/>
              </a:lnSpc>
              <a:buSzPct val="100000"/>
            </a:pPr>
            <a:endParaRPr lang="ru-RU" sz="44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  <a:ea typeface="Calibri" panose="020F0502020204030204" pitchFamily="34" charset="-122"/>
              <a:cs typeface="Calibri" panose="020F0502020204030204" pitchFamily="34" charset="-120"/>
            </a:endParaRPr>
          </a:p>
          <a:p>
            <a:pPr marL="342900" indent="-342900">
              <a:lnSpc>
                <a:spcPts val="2000"/>
              </a:lnSpc>
              <a:buSzPct val="100000"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д</a:t>
            </a:r>
            <a:r>
              <a:rPr lang="en-US" sz="4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ля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 </a:t>
            </a:r>
            <a:r>
              <a:rPr lang="en-US" sz="4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рыбалки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и </a:t>
            </a:r>
            <a:r>
              <a:rPr lang="en-US" sz="4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отдыха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.</a:t>
            </a:r>
            <a:endParaRPr lang="en-US" sz="44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4578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428868"/>
            <a:ext cx="4560865" cy="4065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142984"/>
            <a:ext cx="4090452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214291"/>
            <a:ext cx="7501255" cy="8572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85728"/>
            <a:ext cx="8715436" cy="951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000"/>
              </a:lnSpc>
              <a:buSzPct val="100000"/>
            </a:pP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Разнообразный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животный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мир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, 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  <a:ea typeface="Calibri" panose="020F0502020204030204" pitchFamily="34" charset="-122"/>
              <a:cs typeface="Calibri" panose="020F0502020204030204" pitchFamily="34" charset="-120"/>
            </a:endParaRPr>
          </a:p>
          <a:p>
            <a:pPr marL="342900" indent="-342900">
              <a:lnSpc>
                <a:spcPts val="2000"/>
              </a:lnSpc>
              <a:buSzPct val="100000"/>
            </a:pPr>
            <a:endParaRPr lang="ru-RU" sz="40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  <a:ea typeface="Calibri" panose="020F0502020204030204" pitchFamily="34" charset="-122"/>
              <a:cs typeface="Calibri" panose="020F0502020204030204" pitchFamily="34" charset="-120"/>
            </a:endParaRPr>
          </a:p>
          <a:p>
            <a:pPr marL="342900" indent="-342900">
              <a:lnSpc>
                <a:spcPts val="2000"/>
              </a:lnSpc>
              <a:buSzPct val="100000"/>
            </a:pP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включающий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редкие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виды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птиц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 и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Calibri" panose="020F0502020204030204" pitchFamily="34" charset="-122"/>
                <a:cs typeface="Calibri" panose="020F0502020204030204" pitchFamily="34" charset="-120"/>
              </a:rPr>
              <a:t>животных</a:t>
            </a:r>
            <a:endParaRPr lang="en-US" sz="40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  <a:ea typeface="Calibri" panose="020F0502020204030204" pitchFamily="34" charset="-122"/>
              <a:cs typeface="Calibri" panose="020F0502020204030204" pitchFamily="34" charset="-120"/>
            </a:endParaRPr>
          </a:p>
        </p:txBody>
      </p:sp>
      <p:pic>
        <p:nvPicPr>
          <p:cNvPr id="23554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57298"/>
            <a:ext cx="4357718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https://avatars.mds.yandex.net/i?id=345c2ddfb5e713c0fa1a63bb969fad4fd06ecb08-16558525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143116"/>
            <a:ext cx="4067175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714375"/>
            <a:ext cx="7501255" cy="96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714356"/>
            <a:ext cx="8501122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000"/>
              </a:lnSpc>
              <a:buSzPct val="100000"/>
            </a:pPr>
            <a:r>
              <a:rPr lang="en-US" dirty="0" err="1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Спокойствие</a:t>
            </a:r>
            <a:r>
              <a:rPr lang="en-US" dirty="0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 и </a:t>
            </a:r>
            <a:r>
              <a:rPr lang="en-US" dirty="0" err="1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умиротворение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дарит</a:t>
            </a:r>
            <a:r>
              <a:rPr lang="en-US" dirty="0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природа</a:t>
            </a:r>
            <a:r>
              <a:rPr lang="en-US" dirty="0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этого</a:t>
            </a:r>
            <a:r>
              <a:rPr lang="en-US" dirty="0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края</a:t>
            </a:r>
            <a:r>
              <a:rPr lang="en-US" dirty="0" smtClean="0">
                <a:solidFill>
                  <a:srgbClr val="000000"/>
                </a:solidFill>
                <a:latin typeface="Bookman Old Style" pitchFamily="18" charset="0"/>
                <a:ea typeface="Calibri" panose="020F0502020204030204" pitchFamily="34" charset="-122"/>
                <a:cs typeface="Calibri" panose="020F0502020204030204" pitchFamily="34" charset="-120"/>
              </a:rPr>
              <a:t>.</a:t>
            </a:r>
            <a:endParaRPr lang="ru-RU" dirty="0" smtClean="0">
              <a:solidFill>
                <a:srgbClr val="000000"/>
              </a:solidFill>
              <a:latin typeface="Bookman Old Style" pitchFamily="18" charset="0"/>
              <a:ea typeface="Calibri" panose="020F0502020204030204" pitchFamily="34" charset="-122"/>
              <a:cs typeface="Calibri" panose="020F0502020204030204" pitchFamily="34" charset="-120"/>
            </a:endParaRPr>
          </a:p>
        </p:txBody>
      </p:sp>
      <p:pic>
        <p:nvPicPr>
          <p:cNvPr id="20482" name="Picture 2" descr="https://avatars.mds.yandex.net/i?id=5a63f6702cd818df3cb7f466eb842f9757081913-1542802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857364"/>
            <a:ext cx="4057650" cy="304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214422"/>
            <a:ext cx="4429156" cy="2362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Picture backgroun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786190"/>
            <a:ext cx="45720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714375"/>
            <a:ext cx="7501255" cy="969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  <a:p>
            <a:pPr algn="l"/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Andalus" pitchFamily="18" charset="-7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892971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000"/>
              </a:lnSpc>
              <a:buSzPct val="100000"/>
            </a:pPr>
            <a:endParaRPr lang="ru-RU" dirty="0" smtClean="0">
              <a:solidFill>
                <a:srgbClr val="000000"/>
              </a:solidFill>
              <a:latin typeface="Bookman Old Style" pitchFamily="18" charset="0"/>
              <a:ea typeface="Calibri" panose="020F0502020204030204" pitchFamily="34" charset="-122"/>
              <a:cs typeface="Calibri" panose="020F0502020204030204" pitchFamily="34" charset="-120"/>
            </a:endParaRPr>
          </a:p>
          <a:p>
            <a:pPr marL="342900" indent="-342900">
              <a:lnSpc>
                <a:spcPts val="2000"/>
              </a:lnSpc>
              <a:buSzPct val="100000"/>
            </a:pPr>
            <a:endParaRPr lang="ru-RU" dirty="0" smtClean="0">
              <a:solidFill>
                <a:srgbClr val="000000"/>
              </a:solidFill>
              <a:latin typeface="Bookman Old Style" pitchFamily="18" charset="0"/>
              <a:cs typeface="Calibri" panose="020F0502020204030204" pitchFamily="34" charset="-120"/>
            </a:endParaRPr>
          </a:p>
          <a:p>
            <a:pPr marL="342900" indent="-342900" algn="just">
              <a:lnSpc>
                <a:spcPts val="2000"/>
              </a:lnSpc>
              <a:buSzPct val="100000"/>
            </a:pP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cs typeface="Calibri" panose="020F0502020204030204" pitchFamily="34" charset="-120"/>
              </a:rPr>
              <a:t>           Самое главное богатство нашей планеты – это разнообразный животный и растительный мир, без которого жизнь людей была бы скучна или невозможна. К сожалению, многие разновидности животных и растений начинают умирать. Главная причина этого – деятельность человека, который неразумно и безжалостно постоянно вмешивается в окружающую среду, поджигая, убивая, мусоря.  Скоро природа не сможет сама восстанавливаться и самоочищаться.</a:t>
            </a:r>
          </a:p>
        </p:txBody>
      </p:sp>
      <p:pic>
        <p:nvPicPr>
          <p:cNvPr id="21508" name="Picture 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428868"/>
            <a:ext cx="4572000" cy="2171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282" y="2500306"/>
            <a:ext cx="4357718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2" name="Picture 8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643446"/>
            <a:ext cx="3571900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244</Words>
  <Application>WPS Presentation</Application>
  <PresentationFormat>Экран (4:3)</PresentationFormat>
  <Paragraphs>37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79</cp:revision>
  <dcterms:created xsi:type="dcterms:W3CDTF">2020-05-18T09:57:00Z</dcterms:created>
  <dcterms:modified xsi:type="dcterms:W3CDTF">2025-09-23T09:00:44Z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6E9866B59895408F8E7E46E97098A1A6_12</vt:lpwstr>
  </property>
  <property fmtid="{D5CDD505-2E9C-101B-9397-08002B2CF9AE}" pid="3" name="KSOProductBuildVer">
    <vt:lpwstr>1049-12.2.0.22549</vt:lpwstr>
  </property>
</Properties>
</file>