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73" r:id="rId16"/>
    <p:sldId id="270" r:id="rId17"/>
    <p:sldId id="269" r:id="rId18"/>
    <p:sldId id="271" r:id="rId19"/>
    <p:sldId id="272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3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ru-RU" sz="288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результаты исследования двигательной активности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в день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работники школы</c:v>
                </c:pt>
                <c:pt idx="1">
                  <c:v>девочки</c:v>
                </c:pt>
                <c:pt idx="2">
                  <c:v>мальчики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15000</c:v>
                </c:pt>
                <c:pt idx="1">
                  <c:v>12000</c:v>
                </c:pt>
                <c:pt idx="2">
                  <c:v>14000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в школе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работники школы</c:v>
                </c:pt>
                <c:pt idx="1">
                  <c:v>девочки</c:v>
                </c:pt>
                <c:pt idx="2">
                  <c:v>мальчики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5000</c:v>
                </c:pt>
                <c:pt idx="1">
                  <c:v>7000</c:v>
                </c:pt>
                <c:pt idx="2">
                  <c:v>8000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после школы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работники школы</c:v>
                </c:pt>
                <c:pt idx="1">
                  <c:v>девочки</c:v>
                </c:pt>
                <c:pt idx="2">
                  <c:v>мальчики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10000</c:v>
                </c:pt>
                <c:pt idx="1">
                  <c:v>5000</c:v>
                </c:pt>
                <c:pt idx="2">
                  <c:v>6000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72044928"/>
        <c:axId val="71586560"/>
      </c:barChart>
      <c:catAx>
        <c:axId val="72044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71586560"/>
        <c:crosses val="autoZero"/>
        <c:auto val="1"/>
        <c:lblAlgn val="ctr"/>
        <c:lblOffset val="100"/>
        <c:noMultiLvlLbl val="0"/>
      </c:catAx>
      <c:valAx>
        <c:axId val="71586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72044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2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</a:gradFill>
    <a:ln>
      <a:noFill/>
    </a:ln>
    <a:effectLst/>
  </c:spPr>
  <c:txPr>
    <a:bodyPr/>
    <a:lstStyle/>
    <a:p>
      <a:pPr>
        <a:defRPr lang="ru-RU" sz="24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t>РЕЗУЛЬТАТЫ ОПРОСА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68325"/>
          <c:y val="0.005"/>
          <c:w val="0.927925"/>
          <c:h val="0.7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Какие задачи вызвали затруднение.</c:v>
                </c:pt>
                <c:pt idx="1">
                  <c:v>Интересны ли были задачи, составленные на собранном материале</c:v>
                </c:pt>
                <c:pt idx="2">
                  <c:v>Что более привлекательно было в составленных задачах?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Какие задачи вызвали затруднение.</c:v>
                </c:pt>
                <c:pt idx="1">
                  <c:v>Интересны ли были задачи, составленные на собранном материале</c:v>
                </c:pt>
                <c:pt idx="2">
                  <c:v>Что более привлекательно было в составленных задачах?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</c:v>
                </c:pt>
                <c:pt idx="1">
                  <c:v>1</c:v>
                </c:pt>
                <c:pt idx="2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В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Какие задачи вызвали затруднение.</c:v>
                </c:pt>
                <c:pt idx="1">
                  <c:v>Интересны ли были задачи, составленные на собранном материале</c:v>
                </c:pt>
                <c:pt idx="2">
                  <c:v>Что более привлекательно было в составленных задачах?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overlap val="0"/>
        <c:axId val="72038656"/>
        <c:axId val="72047232"/>
      </c:barChart>
      <c:catAx>
        <c:axId val="720386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047232"/>
        <c:crosses val="autoZero"/>
        <c:auto val="1"/>
        <c:lblAlgn val="ctr"/>
        <c:lblOffset val="100"/>
        <c:noMultiLvlLbl val="0"/>
      </c:catAx>
      <c:valAx>
        <c:axId val="7204723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038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ru-RU"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39569439759695"/>
          <c:y val="0.897461243107962"/>
          <c:w val="0.223599925787371"/>
          <c:h val="0.120727374723327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2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 panose="020B0603020202020204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 panose="020B0603020202020204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8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3003" y="1926405"/>
            <a:ext cx="8791575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Двигательная </a:t>
            </a:r>
            <a:r>
              <a:rPr lang="ru-RU" b="1" dirty="0">
                <a:solidFill>
                  <a:srgbClr val="FFFF00"/>
                </a:solidFill>
              </a:rPr>
              <a:t>активность человека 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в математических задачах</a:t>
            </a:r>
            <a:br>
              <a:rPr lang="ru-RU" dirty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8160" y="4389120"/>
            <a:ext cx="8943340" cy="1915795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Выполнил: ученик 4 класса</a:t>
            </a:r>
            <a:endParaRPr lang="ru-RU" dirty="0" smtClean="0"/>
          </a:p>
          <a:p>
            <a:pPr algn="r"/>
            <a:r>
              <a:rPr lang="ru-RU" dirty="0" smtClean="0"/>
              <a:t> МКОУ Барлакская ООШ</a:t>
            </a:r>
            <a:endParaRPr lang="ru-RU" dirty="0" smtClean="0"/>
          </a:p>
          <a:p>
            <a:pPr algn="r"/>
            <a:r>
              <a:rPr lang="ru-RU" dirty="0" smtClean="0"/>
              <a:t>Ларин Игорь Сергеевич</a:t>
            </a:r>
            <a:endParaRPr lang="ru-RU" dirty="0" smtClean="0"/>
          </a:p>
          <a:p>
            <a:pPr algn="r"/>
            <a:r>
              <a:rPr lang="ru-RU" dirty="0"/>
              <a:t>руководитель: Бугаева Елена Александровна</a:t>
            </a:r>
            <a:endParaRPr lang="ru-RU" dirty="0"/>
          </a:p>
        </p:txBody>
      </p:sp>
      <p:pic>
        <p:nvPicPr>
          <p:cNvPr id="4" name="Изображение 3" descr="HTB1ukSEGFXXXXaYXpXXq6xXFXXX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60000">
            <a:off x="1287145" y="3287395"/>
            <a:ext cx="3376930" cy="337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Современные исследования показали: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Л</a:t>
            </a:r>
            <a:r>
              <a:rPr lang="ru-RU" dirty="0" smtClean="0"/>
              <a:t>юдям </a:t>
            </a:r>
            <a:r>
              <a:rPr lang="ru-RU" dirty="0"/>
              <a:t>в возрасте до 50 лет, недостаточно двигаться по 10 тысяч шагов ежедневно. Эта цифра должна быть больше на 20-70</a:t>
            </a:r>
            <a:r>
              <a:rPr lang="ru-RU" dirty="0" smtClean="0"/>
              <a:t>%.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К </a:t>
            </a:r>
            <a:r>
              <a:rPr lang="ru-RU" dirty="0"/>
              <a:t>примеру, девочкам от 6 до 12 лет, нужно проходить не меньше 12 тысяч шагов, а мальчикам – 15 тысяч шагов в день.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158" y="4077237"/>
            <a:ext cx="2780763" cy="2780763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9475" y="273050"/>
            <a:ext cx="8365490" cy="2116455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/>
              <a:t>Памятка по составлению текстовой задачи на основе материалов двигательной активности: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59329" y="2803927"/>
            <a:ext cx="8791575" cy="3857223"/>
          </a:xfrm>
        </p:spPr>
        <p:txBody>
          <a:bodyPr/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Собрать фактические данные;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выбрать математическое содержание и тип задачи;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установить зависимость между числами;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составить условие задачи, её решение;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оформить задачу.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ru-RU" sz="2800" dirty="0">
                <a:latin typeface="Times New Roman" panose="02020603050405020304" pitchFamily="18" charset="0"/>
                <a:sym typeface="+mn-ea"/>
              </a:rPr>
              <a:t>В эксперименте приняли участие 15 человек</a:t>
            </a:r>
            <a:r>
              <a:rPr lang="ru-RU" sz="2800" dirty="0" smtClean="0">
                <a:latin typeface="Times New Roman" panose="02020603050405020304" pitchFamily="18" charset="0"/>
                <a:sym typeface="+mn-ea"/>
              </a:rPr>
              <a:t>. </a:t>
            </a:r>
            <a:br>
              <a:rPr lang="ru-RU" sz="2800" dirty="0" smtClean="0">
                <a:latin typeface="Times New Roman" panose="02020603050405020304" pitchFamily="18" charset="0"/>
                <a:sym typeface="+mn-ea"/>
              </a:rPr>
            </a:br>
            <a:r>
              <a:rPr lang="ru-RU" sz="2800" dirty="0" smtClean="0">
                <a:latin typeface="Times New Roman" panose="02020603050405020304" pitchFamily="18" charset="0"/>
                <a:sym typeface="+mn-ea"/>
              </a:rPr>
              <a:t>Из </a:t>
            </a:r>
            <a:r>
              <a:rPr lang="ru-RU" sz="2800" dirty="0">
                <a:latin typeface="Times New Roman" panose="02020603050405020304" pitchFamily="18" charset="0"/>
                <a:sym typeface="+mn-ea"/>
              </a:rPr>
              <a:t>них учащиеся школы: </a:t>
            </a:r>
            <a:br>
              <a:rPr lang="ru-RU" sz="2800" dirty="0">
                <a:latin typeface="Times New Roman" panose="02020603050405020304" pitchFamily="18" charset="0"/>
                <a:sym typeface="+mn-ea"/>
              </a:rPr>
            </a:br>
            <a:r>
              <a:rPr lang="ru-RU" sz="2800" dirty="0">
                <a:latin typeface="Times New Roman" panose="02020603050405020304" pitchFamily="18" charset="0"/>
                <a:sym typeface="+mn-ea"/>
              </a:rPr>
              <a:t>девочки в возрасте 9-13 лет - 5; </a:t>
            </a:r>
            <a:br>
              <a:rPr lang="ru-RU" sz="2800" dirty="0">
                <a:latin typeface="Times New Roman" panose="02020603050405020304" pitchFamily="18" charset="0"/>
                <a:sym typeface="+mn-ea"/>
              </a:rPr>
            </a:br>
            <a:r>
              <a:rPr lang="ru-RU" sz="2800" dirty="0">
                <a:latin typeface="Times New Roman" panose="02020603050405020304" pitchFamily="18" charset="0"/>
                <a:sym typeface="+mn-ea"/>
              </a:rPr>
              <a:t>мальчики в возрасте 9-13 лет - 5; </a:t>
            </a:r>
            <a:br>
              <a:rPr lang="ru-RU" sz="2800" dirty="0">
                <a:latin typeface="Times New Roman" panose="02020603050405020304" pitchFamily="18" charset="0"/>
                <a:sym typeface="+mn-ea"/>
              </a:rPr>
            </a:br>
            <a:r>
              <a:rPr lang="ru-RU" sz="2800" dirty="0">
                <a:latin typeface="Times New Roman" panose="02020603050405020304" pitchFamily="18" charset="0"/>
                <a:sym typeface="+mn-ea"/>
              </a:rPr>
              <a:t>работники школы – 5.</a:t>
            </a:r>
            <a:br>
              <a:rPr lang="ru-RU" sz="2800" dirty="0">
                <a:latin typeface="Times New Roman" panose="02020603050405020304" pitchFamily="18" charset="0"/>
              </a:rPr>
            </a:br>
            <a:endParaRPr lang="ru-RU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Замещающая рамка рисунка 3" descr="IMG-20190312-WA0007"/>
          <p:cNvPicPr>
            <a:picLocks noChangeAspect="1"/>
          </p:cNvPicPr>
          <p:nvPr>
            <p:ph type="pic" idx="15"/>
          </p:nvPr>
        </p:nvPicPr>
        <p:blipFill>
          <a:blip r:embed="rId1"/>
          <a:stretch>
            <a:fillRect/>
          </a:stretch>
        </p:blipFill>
        <p:spPr>
          <a:xfrm rot="20460000">
            <a:off x="617220" y="1276985"/>
            <a:ext cx="2310130" cy="3080385"/>
          </a:xfrm>
          <a:prstGeom prst="rect">
            <a:avLst/>
          </a:prstGeom>
        </p:spPr>
      </p:pic>
      <p:sp>
        <p:nvSpPr>
          <p:cNvPr id="8" name="Замещающий текст 7"/>
          <p:cNvSpPr>
            <a:spLocks noGrp="1"/>
          </p:cNvSpPr>
          <p:nvPr>
            <p:ph type="body" sz="half" idx="18"/>
          </p:nvPr>
        </p:nvSpPr>
        <p:spPr>
          <a:xfrm>
            <a:off x="1141730" y="4191635"/>
            <a:ext cx="3345815" cy="1607185"/>
          </a:xfrm>
        </p:spPr>
        <p:txBody>
          <a:bodyPr/>
          <a:p>
            <a:endParaRPr lang="ru-RU" altLang="en-US"/>
          </a:p>
        </p:txBody>
      </p:sp>
      <p:sp>
        <p:nvSpPr>
          <p:cNvPr id="9" name="Замещающий 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10" name="Замещающий текст 9"/>
          <p:cNvSpPr>
            <a:spLocks noGrp="1"/>
          </p:cNvSpPr>
          <p:nvPr>
            <p:ph type="body" sz="half" idx="19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11" name="Замещающий текст 10"/>
          <p:cNvSpPr>
            <a:spLocks noGrp="1"/>
          </p:cNvSpPr>
          <p:nvPr>
            <p:ph type="body" sz="quarter" idx="1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4" name="Замещающая рамка рисунка 13" descr="db26cdb31ad00caf6d58fdfc5ca272c1"/>
          <p:cNvPicPr>
            <a:picLocks noChangeAspect="1"/>
          </p:cNvPicPr>
          <p:nvPr>
            <p:ph type="pic" idx="22"/>
          </p:nvPr>
        </p:nvPicPr>
        <p:blipFill>
          <a:blip r:embed="rId2"/>
          <a:stretch>
            <a:fillRect/>
          </a:stretch>
        </p:blipFill>
        <p:spPr>
          <a:xfrm>
            <a:off x="5551170" y="4763770"/>
            <a:ext cx="2460625" cy="2200275"/>
          </a:xfrm>
          <a:prstGeom prst="rect">
            <a:avLst/>
          </a:prstGeom>
        </p:spPr>
      </p:pic>
      <p:sp>
        <p:nvSpPr>
          <p:cNvPr id="13" name="Замещающий текст 12"/>
          <p:cNvSpPr>
            <a:spLocks noGrp="1"/>
          </p:cNvSpPr>
          <p:nvPr>
            <p:ph type="body" sz="half" idx="20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Замещающая рамка рисунка 5" descr="IMG-20190312-WA0006"/>
          <p:cNvPicPr>
            <a:picLocks noChangeAspect="1"/>
          </p:cNvPicPr>
          <p:nvPr>
            <p:ph type="pic" idx="21"/>
          </p:nvPr>
        </p:nvPicPr>
        <p:blipFill>
          <a:blip r:embed="rId3"/>
          <a:stretch>
            <a:fillRect/>
          </a:stretch>
        </p:blipFill>
        <p:spPr>
          <a:xfrm>
            <a:off x="5153660" y="2438400"/>
            <a:ext cx="2947035" cy="2211070"/>
          </a:xfrm>
          <a:prstGeom prst="rect">
            <a:avLst/>
          </a:prstGeom>
        </p:spPr>
      </p:pic>
      <p:pic>
        <p:nvPicPr>
          <p:cNvPr id="15" name="Изображение 14" descr="how-fitness-trackers-motivate-your-child-to-be-more-active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1025" y="1929130"/>
            <a:ext cx="3669030" cy="1775460"/>
          </a:xfrm>
          <a:prstGeom prst="rect">
            <a:avLst/>
          </a:prstGeom>
        </p:spPr>
      </p:pic>
      <p:pic>
        <p:nvPicPr>
          <p:cNvPr id="2" name="Изображение 1" descr="IMG-20190312-WA00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5670" y="3952875"/>
            <a:ext cx="2866390" cy="3821430"/>
          </a:xfrm>
          <a:prstGeom prst="rect">
            <a:avLst/>
          </a:prstGeom>
        </p:spPr>
      </p:pic>
      <p:pic>
        <p:nvPicPr>
          <p:cNvPr id="5" name="Изображение 4" descr="IMG-20190312-WA00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9780" y="3704590"/>
            <a:ext cx="2643505" cy="3524885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141413" y="472965"/>
          <a:ext cx="9906000" cy="610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0520" y="1164590"/>
            <a:ext cx="9271635" cy="1478280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latin typeface="Times New Roman" panose="02020603050405020304" pitchFamily="18" charset="0"/>
              </a:rPr>
              <a:t>Работник школы проходит 15000 шагов за день, мальчик - 14000. На сколько шагов больше делает работник школы, чем мальчик?</a:t>
            </a:r>
            <a:br>
              <a:rPr lang="ru-RU" sz="1400" dirty="0">
                <a:latin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</a:rPr>
              <a:t>В классе 2 мальчика и 6 девочек. Девочкам рекомендовано совершать 20000 шагов в день, а мальчикам 25000 шагов. Сколько шагов сделает весь класс за день? За неделю?</a:t>
            </a:r>
            <a:br>
              <a:rPr lang="ru-RU" sz="1400" dirty="0">
                <a:latin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</a:rPr>
              <a:t>Девочка  должна совершать 20000 шагов в день. В нашей школе 4 пятнадцатилетних девочек. Сколько шагов должны  сделать эти девочки за две недели?</a:t>
            </a:r>
            <a:br>
              <a:rPr lang="ru-RU" sz="1400" dirty="0">
                <a:latin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</a:rPr>
              <a:t>6 девочек четвертого класса совершают  72000 шагов за день. Сколько шагов в неделю придётся сделать одной девочке?</a:t>
            </a:r>
            <a:br>
              <a:rPr lang="ru-RU" sz="1400" dirty="0">
                <a:latin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</a:rPr>
              <a:t>Все работники школы, находясь в школе, в день совершают  100000 шагов . Сколько работников в школе , если каждый проходит по 5000 шагов?</a:t>
            </a:r>
            <a:br>
              <a:rPr lang="ru-RU" sz="1400" dirty="0">
                <a:latin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" y="396875"/>
            <a:ext cx="2770505" cy="396748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69215" y="2359660"/>
            <a:ext cx="2821305" cy="20046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Двигательная активность человека в задачах</a:t>
            </a:r>
            <a:endParaRPr lang="ru-RU" dirty="0" smtClean="0"/>
          </a:p>
          <a:p>
            <a:pPr algn="ctr"/>
            <a:r>
              <a:rPr lang="ru-RU" dirty="0"/>
              <a:t>(22 задачи)</a:t>
            </a:r>
            <a:endParaRPr lang="ru-RU" dirty="0"/>
          </a:p>
        </p:txBody>
      </p:sp>
      <p:pic>
        <p:nvPicPr>
          <p:cNvPr id="3" name="Замещающее содержимое 2" descr="92228f05b329e9d459b8a130237c061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08070" y="3369310"/>
            <a:ext cx="6282690" cy="34925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316" y="-403859"/>
            <a:ext cx="9906000" cy="1937288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       Анкета:</a:t>
            </a:r>
            <a:br>
              <a:rPr lang="ru-RU" b="1" i="1" dirty="0"/>
            </a:br>
            <a:br>
              <a:rPr lang="ru-RU" b="1" i="1" dirty="0" smtClean="0"/>
            </a:br>
            <a:endParaRPr lang="ru-RU" sz="2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8375" y="706390"/>
            <a:ext cx="11391255" cy="5199681"/>
          </a:xfrm>
        </p:spPr>
        <p:txBody>
          <a:bodyPr>
            <a:normAutofit fontScale="25000" lnSpcReduction="20000"/>
          </a:bodyPr>
          <a:lstStyle/>
          <a:p>
            <a:br>
              <a:rPr lang="ru-RU" b="1" i="1" dirty="0"/>
            </a:br>
            <a:r>
              <a:rPr lang="ru-RU" sz="6400" dirty="0" smtClean="0">
                <a:solidFill>
                  <a:srgbClr val="FFFF00"/>
                </a:solidFill>
              </a:rPr>
              <a:t>1. </a:t>
            </a:r>
            <a:r>
              <a:rPr lang="ru-RU" sz="6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6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вызвали затруднение. Почему?</a:t>
            </a:r>
            <a:br>
              <a:rPr lang="ru-RU" sz="6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Интересны </a:t>
            </a:r>
            <a:r>
              <a:rPr lang="ru-RU" sz="6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были задачи, составленные на собранном материале?</a:t>
            </a:r>
            <a:br>
              <a:rPr lang="ru-RU" sz="6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3.Что </a:t>
            </a:r>
            <a:r>
              <a:rPr lang="ru-RU" sz="6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привлекательно было в составленных задачах? </a:t>
            </a:r>
            <a:br>
              <a:rPr lang="ru-RU" sz="6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4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b="1" u="sng" dirty="0" smtClean="0">
                <a:solidFill>
                  <a:schemeClr val="tx1"/>
                </a:solidFill>
              </a:rPr>
              <a:t>По </a:t>
            </a:r>
            <a:r>
              <a:rPr lang="ru-RU" sz="6400" b="1" u="sng" dirty="0">
                <a:solidFill>
                  <a:schemeClr val="tx1"/>
                </a:solidFill>
              </a:rPr>
              <a:t>первому вопросу ответы респондентов были следующие:</a:t>
            </a:r>
            <a:endParaRPr lang="ru-RU" sz="6400" u="sng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А) Задания на собранном материале были труднее, так как задачи из сборников более привычны и часто решаются на уроке – 1 человек.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Б) Задачи из учебника сложнее, так как скучные - 7 человек.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В) Мне все равно – 0 человек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b="1" u="sng" dirty="0">
                <a:solidFill>
                  <a:schemeClr val="tx1"/>
                </a:solidFill>
              </a:rPr>
              <a:t>По второму вопросу ответы были следующие:</a:t>
            </a:r>
            <a:endParaRPr lang="ru-RU" sz="6400" u="sng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А) Да, интересны – 6 человек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Б) Нет, неинтересны– 1 человек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В) Не вижу разницы– 1 </a:t>
            </a:r>
            <a:r>
              <a:rPr lang="ru-RU" sz="6400" dirty="0" smtClean="0">
                <a:solidFill>
                  <a:schemeClr val="tx1"/>
                </a:solidFill>
              </a:rPr>
              <a:t>человек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b="1" u="sng" dirty="0">
                <a:solidFill>
                  <a:schemeClr val="tx1"/>
                </a:solidFill>
              </a:rPr>
              <a:t>По третьему вопросу ответы респондентов были следующие:</a:t>
            </a:r>
            <a:endParaRPr lang="ru-RU" sz="6400" u="sng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А) Сведения о количестве шагов – 1 человек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Б) Информация о нормах двигательной активности– 6 человек.</a:t>
            </a:r>
            <a:endParaRPr lang="ru-RU" sz="6400" dirty="0">
              <a:solidFill>
                <a:schemeClr val="tx1"/>
              </a:solidFill>
            </a:endParaRPr>
          </a:p>
          <a:p>
            <a:r>
              <a:rPr lang="ru-RU" sz="6400" dirty="0">
                <a:solidFill>
                  <a:schemeClr val="tx1"/>
                </a:solidFill>
              </a:rPr>
              <a:t>В) Фотографии – 1человек.</a:t>
            </a:r>
            <a:endParaRPr lang="ru-RU" sz="64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766435"/>
            <a:ext cx="9905998" cy="147857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141413" y="860612"/>
          <a:ext cx="6457122" cy="4793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698740" y="1837690"/>
            <a:ext cx="4354195" cy="2856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задачи, составленные на собранном материале, способствуют развитию интереса к математике и повышению уровня математических знаний у школьников.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07944" y="22225"/>
            <a:ext cx="8791575" cy="914400"/>
          </a:xfrm>
        </p:spPr>
        <p:txBody>
          <a:bodyPr>
            <a:normAutofit/>
          </a:bodyPr>
          <a:lstStyle/>
          <a:p>
            <a:r>
              <a:rPr lang="ru-RU" i="1" dirty="0" smtClean="0"/>
              <a:t>Выводы: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4" y="1030309"/>
            <a:ext cx="8791575" cy="4494727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 Эксперимент показал: что люди, имеющие современные гаджеты (фитнес-браслет, мобильное приложение), следят за своим здоровьем.</a:t>
            </a:r>
            <a:endParaRPr lang="ru-RU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Проведенные нами наблюдения, опрос и эксперимент помогли убедиться в правильности выдвинутой гипотезы: составление и решение задач, включающих собранный материал, способствует развитию творческого, логического мышления, эрудиции, умения обобщать, расширяет наш кругозор.</a:t>
            </a:r>
            <a:endParaRPr lang="ru-RU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Практическая значимость данной работы заключается в том, что собранные материалы могут быть использованы учащимися и учителями на уроках математики при изучении соответствующих тем, на уроках биологии, окружающего мира, при проведении викторин, соревнований.</a:t>
            </a:r>
            <a:endParaRPr lang="ru-RU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    Таким образом, задачи исследовательской работы решены, поставленная цель достигнута, выдвинутая проблема выяснена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Спасибо за внимание!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020" y="3509963"/>
            <a:ext cx="4124728" cy="2976679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Список литературы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endParaRPr lang="ru-RU" altLang="en-US"/>
          </a:p>
          <a:p>
            <a:r>
              <a:rPr lang="ru-RU" altLang="en-US"/>
              <a:t>1.Моро М. И. Математика 4 класс. – М.: Просвещение, 2014</a:t>
            </a:r>
            <a:endParaRPr lang="ru-RU" altLang="en-US"/>
          </a:p>
          <a:p>
            <a:r>
              <a:rPr lang="ru-RU" altLang="en-US"/>
              <a:t>2.Ожегов С.И. Толковый словарь русского языка. – М.: Издательство “Мир”, 2014</a:t>
            </a:r>
            <a:endParaRPr lang="ru-RU" altLang="en-US"/>
          </a:p>
          <a:p>
            <a:r>
              <a:rPr lang="ru-RU" altLang="en-US"/>
              <a:t>3.Социальная сеть работников образования «Наша сеть»: [Электронный ресурс].</a:t>
            </a:r>
            <a:endParaRPr lang="ru-RU" altLang="en-US"/>
          </a:p>
          <a:p>
            <a:r>
              <a:rPr lang="ru-RU" altLang="en-US"/>
              <a:t>4.Студенческая библиотека онлайн: [Электронный ресурс]</a:t>
            </a:r>
            <a:endParaRPr lang="ru-RU" altLang="en-US"/>
          </a:p>
          <a:p>
            <a:r>
              <a:rPr lang="ru-RU" altLang="en-US"/>
              <a:t>5.Шанский Н.М. Краткий этимологический словарь. – М.: Просвещение, 1971</a:t>
            </a:r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-103031"/>
            <a:ext cx="8791575" cy="2021983"/>
          </a:xfrm>
        </p:spPr>
        <p:txBody>
          <a:bodyPr/>
          <a:lstStyle/>
          <a:p>
            <a:r>
              <a:rPr lang="ru-RU" b="1" i="1" dirty="0" smtClean="0"/>
              <a:t>Цели </a:t>
            </a:r>
            <a:r>
              <a:rPr lang="ru-RU" b="1" i="1" dirty="0"/>
              <a:t>исследования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8396" y="2120967"/>
            <a:ext cx="8791575" cy="1655762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 решение математических задач о двигательной активности, помогают в решении математических задач с практическим содержанием;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результаты в математических задачах.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-463638"/>
            <a:ext cx="8791575" cy="2047740"/>
          </a:xfrm>
        </p:spPr>
        <p:txBody>
          <a:bodyPr>
            <a:normAutofit/>
          </a:bodyPr>
          <a:lstStyle/>
          <a:p>
            <a:r>
              <a:rPr lang="ru-RU" b="1" i="1" dirty="0"/>
              <a:t>Задачи исследования: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7892" y="1403796"/>
            <a:ext cx="9105363" cy="4378817"/>
          </a:xfrm>
        </p:spPr>
        <p:txBody>
          <a:bodyPr>
            <a:normAutofit fontScale="70000" lnSpcReduction="20000"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словарям и справочникам исследовать понятие «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задача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узнать об эталонах  двигательной активности человека;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 сколько шагов проходят учащиеся и работники школы за каждый день в течение недели, зафиксировав отдельно количество, пройденное по школе;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полученный результат с рекомендованными нормами двигательной активности;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памятку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математические задачи, которые содержат рекомендуемые нормы и экспериментальные данные;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презентацию, содержащую основные этапы нашей работы;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выпустить сборник математических задач;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эффективность применения практических задач на уроке математики.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7334" y="388218"/>
            <a:ext cx="8791575" cy="2009104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/>
              <a:t>       </a:t>
            </a:r>
            <a:br>
              <a:rPr lang="ru-RU" b="1" i="1" dirty="0" smtClean="0"/>
            </a:br>
            <a:br>
              <a:rPr lang="ru-RU" b="1" i="1" dirty="0"/>
            </a:br>
            <a:br>
              <a:rPr lang="ru-RU" b="1" i="1" dirty="0" smtClean="0"/>
            </a:br>
            <a:r>
              <a:rPr lang="ru-RU" b="1" i="1" dirty="0"/>
              <a:t> </a:t>
            </a:r>
            <a:r>
              <a:rPr lang="ru-RU" b="1" i="1" dirty="0" smtClean="0"/>
              <a:t>        объект </a:t>
            </a:r>
            <a:r>
              <a:rPr lang="ru-RU" b="1" i="1" dirty="0"/>
              <a:t>исследования</a:t>
            </a:r>
            <a:r>
              <a:rPr lang="ru-RU" dirty="0"/>
              <a:t>: </a:t>
            </a:r>
            <a:br>
              <a:rPr lang="ru-RU" dirty="0" smtClean="0"/>
            </a:br>
            <a:br>
              <a:rPr lang="ru-RU" dirty="0"/>
            </a:br>
            <a:r>
              <a:rPr lang="ru-RU" dirty="0" smtClean="0"/>
              <a:t>    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задачи, двигательная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активность (ходьба) 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1077" y="3234652"/>
            <a:ext cx="9805114" cy="4134118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>
                <a:solidFill>
                  <a:schemeClr val="tx1"/>
                </a:solidFill>
              </a:rPr>
              <a:t>Предмет исследования</a:t>
            </a:r>
            <a:r>
              <a:rPr lang="ru-RU" sz="4400" i="1" dirty="0">
                <a:solidFill>
                  <a:schemeClr val="tx1"/>
                </a:solidFill>
              </a:rPr>
              <a:t>: </a:t>
            </a:r>
            <a:endParaRPr lang="ru-RU" sz="4400" i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1983" y="4387237"/>
            <a:ext cx="7881871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задачи, составленные на основе научного и экспериментального материала.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218942"/>
            <a:ext cx="8791575" cy="1300766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Методы исследования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4" y="1403797"/>
            <a:ext cx="8791575" cy="4932609"/>
          </a:xfrm>
        </p:spPr>
        <p:txBody>
          <a:bodyPr>
            <a:norm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информации о двигательной активности человека, используя информационные источники;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задачами из школьного курса;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фотографирование.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4306" y="401146"/>
            <a:ext cx="8791575" cy="2387600"/>
          </a:xfrm>
        </p:spPr>
        <p:txBody>
          <a:bodyPr/>
          <a:lstStyle/>
          <a:p>
            <a:r>
              <a:rPr lang="ru-RU" b="1" i="1" dirty="0"/>
              <a:t>Оборудование и материалы</a:t>
            </a:r>
            <a:r>
              <a:rPr lang="en-US" b="1" i="1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66576" y="2788746"/>
            <a:ext cx="8791575" cy="1655762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Фитнес-браслет,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«шагомер» в мобильном устройстве,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фотоаппарат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9555">
            <a:off x="8279605" y="1313644"/>
            <a:ext cx="3493294" cy="20470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3904">
            <a:off x="68053" y="4443839"/>
            <a:ext cx="3451183" cy="2196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Изображение 5" descr="0287075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745" y="4072255"/>
            <a:ext cx="3133090" cy="2350135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-180303"/>
            <a:ext cx="8791575" cy="1867436"/>
          </a:xfrm>
        </p:spPr>
        <p:txBody>
          <a:bodyPr/>
          <a:lstStyle/>
          <a:p>
            <a:r>
              <a:rPr lang="ru-RU" b="1" i="1" dirty="0"/>
              <a:t>Гипотеза</a:t>
            </a:r>
            <a:r>
              <a:rPr lang="ru-RU" dirty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4147" y="2202287"/>
            <a:ext cx="8791575" cy="314566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о двигательной активности человека поможет в развитии умений решения математических задач с практическим содержанием и, наоборот, умения в составлении и решении текстовых задач расширят наши знания о здоровом образе жизни.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 descr="20b39578627a104537cb3c23a1868ba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3820" y="3785235"/>
            <a:ext cx="3133090" cy="309943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i="1" dirty="0"/>
              <a:t>Математическая текстовая </a:t>
            </a:r>
            <a:r>
              <a:rPr lang="ru-RU" b="1" i="1" dirty="0" smtClean="0"/>
              <a:t>задача</a:t>
            </a:r>
            <a:r>
              <a:rPr lang="ru-RU" b="1" dirty="0" smtClean="0"/>
              <a:t> </a:t>
            </a:r>
            <a:br>
              <a:rPr lang="ru-RU" dirty="0"/>
            </a:b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645" y="1297060"/>
            <a:ext cx="9905999" cy="3541714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В словаре русского языка Сергея Ивановича Ожегова мы нашли 4 значения этого слова:</a:t>
            </a:r>
            <a:endParaRPr lang="ru-RU" dirty="0">
              <a:solidFill>
                <a:schemeClr val="bg1"/>
              </a:solidFill>
            </a:endParaRPr>
          </a:p>
          <a:p>
            <a:pPr lvl="0"/>
            <a:r>
              <a:rPr lang="ru-RU" dirty="0"/>
              <a:t>То, что требует исполнения, разрешения. (И именно это значение мы имели в виду, когда ставили задачи в нашем исследовании)</a:t>
            </a:r>
            <a:endParaRPr lang="ru-RU" dirty="0"/>
          </a:p>
          <a:p>
            <a:pPr lvl="0"/>
            <a:r>
              <a:rPr lang="ru-RU" dirty="0"/>
              <a:t>Упражнение, которое выполняется посредством умозаключения, вычисления. математическая задача.</a:t>
            </a:r>
            <a:endParaRPr lang="ru-RU" dirty="0"/>
          </a:p>
          <a:p>
            <a:pPr lvl="0"/>
            <a:r>
              <a:rPr lang="ru-RU" dirty="0"/>
              <a:t>Сложный вопрос, проблема, требующие исследования и разрешения. Научная задача.</a:t>
            </a:r>
            <a:endParaRPr lang="ru-RU" dirty="0"/>
          </a:p>
          <a:p>
            <a:pPr lvl="0"/>
            <a:r>
              <a:rPr lang="ru-RU" dirty="0"/>
              <a:t>О чём-нибудь трудновыполнимом, сложном.</a:t>
            </a:r>
            <a:endParaRPr lang="ru-RU" dirty="0"/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195" y="3586480"/>
            <a:ext cx="2133599" cy="3232597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880" y="193040"/>
            <a:ext cx="8574405" cy="1478280"/>
          </a:xfrm>
        </p:spPr>
        <p:txBody>
          <a:bodyPr/>
          <a:lstStyle/>
          <a:p>
            <a:pPr algn="ctr"/>
            <a:r>
              <a:rPr lang="ru-RU" b="1" i="1" dirty="0" smtClean="0"/>
              <a:t>Задания в учебнике по математике: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345" y="1809750"/>
            <a:ext cx="9956800" cy="35623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Всего учебнике </a:t>
            </a:r>
            <a:r>
              <a:rPr lang="ru-RU" dirty="0"/>
              <a:t>по математике 4 класса содержится 1260 заданий.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по геометрии - 252 задачи,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на </a:t>
            </a:r>
            <a:r>
              <a:rPr lang="ru-RU" dirty="0"/>
              <a:t>сообразительность - 144 задачи</a:t>
            </a:r>
            <a:r>
              <a:rPr lang="ru-RU" dirty="0" smtClean="0"/>
              <a:t>.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Примеров на вычисление и на сравнение выражений – 576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текстовых </a:t>
            </a:r>
            <a:r>
              <a:rPr lang="ru-RU" dirty="0"/>
              <a:t>задач – 288, что составляет ¼ часть всех заданий.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170" y="2489200"/>
            <a:ext cx="2275840" cy="322008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Контур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0</TotalTime>
  <Words>6000</Words>
  <Application>WPS Presentation</Application>
  <PresentationFormat>Широкоэкранный</PresentationFormat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SimSun</vt:lpstr>
      <vt:lpstr>Wingdings</vt:lpstr>
      <vt:lpstr>Trebuchet MS</vt:lpstr>
      <vt:lpstr>Times New Roman</vt:lpstr>
      <vt:lpstr>Calibri</vt:lpstr>
      <vt:lpstr>Tw Cen MT</vt:lpstr>
      <vt:lpstr>Microsoft YaHei</vt:lpstr>
      <vt:lpstr/>
      <vt:lpstr>Arial Unicode MS</vt:lpstr>
      <vt:lpstr>Segoe Print</vt:lpstr>
      <vt:lpstr>Контур</vt:lpstr>
      <vt:lpstr>Двигательная активность человека  в математических задачах </vt:lpstr>
      <vt:lpstr>Цели исследования: </vt:lpstr>
      <vt:lpstr>Задачи исследования: </vt:lpstr>
      <vt:lpstr>                   объект исследования:        математические задачи, двигательная активность (ходьба)  </vt:lpstr>
      <vt:lpstr>Методы исследования: </vt:lpstr>
      <vt:lpstr>Оборудование и материалы: </vt:lpstr>
      <vt:lpstr>Гипотеза:</vt:lpstr>
      <vt:lpstr>Математическая текстовая задача  </vt:lpstr>
      <vt:lpstr>Задания в учебнике по математике:</vt:lpstr>
      <vt:lpstr>Современные исследования показали:</vt:lpstr>
      <vt:lpstr>Памятка по составлению текстовой задачи на основе материалов двигательной активности:</vt:lpstr>
      <vt:lpstr>В эксперименте приняли участие 15 человек.  Из них учащиеся школы:  девочки в возрасте 9-13 лет - 5;  мальчики в возрасте 9-13 лет - 5;  работники школы – 5. </vt:lpstr>
      <vt:lpstr>PowerPoint 演示文稿</vt:lpstr>
      <vt:lpstr>Работник школы проходит 15000 шагов за день, мальчик - 14000. На сколько шагов больше делает работник школы, чем мальчик?  В классе 2 мальчика и 6 девочек. Девочкам рекомендовано совершать 20000 шагов в день, а мальчикам 25000 шагов. Сколько шагов сделает весь класс за день? За неделю?  Девочка  должна совершать 20000 шагов в день. В нашей школе 4 пятнадцатилетних девочек. Сколько шагов должны  сделать эти девочки за две недели?   6 девочек четвертого класса совершают  72000 шагов за день. Сколько шагов в неделю придётся сделать одной девочке?  Все работники школы, находясь в школе, в день совершают  100000 шагов . Сколько работников в школе , если каждый проходит по 5000 шагов?  </vt:lpstr>
      <vt:lpstr>       Анкета:  </vt:lpstr>
      <vt:lpstr>PowerPoint 演示文稿</vt:lpstr>
      <vt:lpstr>Выводы:</vt:lpstr>
      <vt:lpstr>Спасибо за внимание!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Двигательная активность человека  в математических задачах</dc:title>
  <dc:creator>Пользователь</dc:creator>
  <cp:lastModifiedBy>User</cp:lastModifiedBy>
  <cp:revision>26</cp:revision>
  <dcterms:created xsi:type="dcterms:W3CDTF">2019-03-07T04:22:00Z</dcterms:created>
  <dcterms:modified xsi:type="dcterms:W3CDTF">2019-10-16T14:39:41Z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1049-10.2.0.5908</vt:lpwstr>
  </property>
</Properties>
</file>