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5" r:id="rId8"/>
    <p:sldId id="259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9" r:id="rId21"/>
    <p:sldId id="278" r:id="rId22"/>
    <p:sldId id="275" r:id="rId23"/>
    <p:sldId id="27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Урок химии</a:t>
            </a:r>
            <a:br>
              <a:rPr lang="ru-RU" sz="2800" b="1" dirty="0" smtClean="0"/>
            </a:br>
            <a:r>
              <a:rPr lang="ru-RU" sz="2800" b="1" dirty="0" smtClean="0"/>
              <a:t>8 класс</a:t>
            </a:r>
            <a:br>
              <a:rPr lang="ru-RU" sz="2800" b="1" dirty="0" smtClean="0"/>
            </a:br>
            <a:r>
              <a:rPr lang="ru-RU" sz="2800" b="1" dirty="0" smtClean="0"/>
              <a:t>Составитель: учитель химии</a:t>
            </a:r>
            <a:br>
              <a:rPr lang="ru-RU" sz="2800" b="1" dirty="0" smtClean="0"/>
            </a:br>
            <a:r>
              <a:rPr lang="ru-RU" sz="2800" b="1" dirty="0" smtClean="0"/>
              <a:t>Попова Ольга Владимировна</a:t>
            </a:r>
            <a:br>
              <a:rPr lang="ru-RU" sz="2800" b="1" dirty="0" smtClean="0"/>
            </a:br>
            <a:r>
              <a:rPr lang="ru-RU" sz="2800" b="1" dirty="0" smtClean="0"/>
              <a:t>МБОУ СОШ № 74, г. Краснодар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08987" y="800575"/>
            <a:ext cx="7261432" cy="2064862"/>
          </a:xfrm>
        </p:spPr>
        <p:txBody>
          <a:bodyPr>
            <a:normAutofit fontScale="25000" lnSpcReduction="20000"/>
          </a:bodyPr>
          <a:lstStyle/>
          <a:p>
            <a:r>
              <a:rPr lang="ru-RU" sz="21600" b="1" dirty="0" smtClean="0">
                <a:solidFill>
                  <a:srgbClr val="FF0000"/>
                </a:solidFill>
              </a:rPr>
              <a:t>Строение </a:t>
            </a:r>
            <a:r>
              <a:rPr lang="ru-RU" sz="21600" b="1" dirty="0">
                <a:solidFill>
                  <a:srgbClr val="FF0000"/>
                </a:solidFill>
              </a:rPr>
              <a:t>электронных оболочек атомов</a:t>
            </a:r>
          </a:p>
          <a:p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Энергетические уровни и электронные </a:t>
            </a:r>
            <a:r>
              <a:rPr lang="ru-RU" b="1" dirty="0" err="1" smtClean="0">
                <a:solidFill>
                  <a:srgbClr val="C00000"/>
                </a:solidFill>
              </a:rPr>
              <a:t>орбитали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1785926"/>
            <a:ext cx="171451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857488" y="1000108"/>
            <a:ext cx="96212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)</a:t>
            </a:r>
            <a:endParaRPr lang="ru-RU" sz="20000" dirty="0"/>
          </a:p>
        </p:txBody>
      </p:sp>
      <p:sp>
        <p:nvSpPr>
          <p:cNvPr id="6" name="TextBox 5"/>
          <p:cNvSpPr txBox="1"/>
          <p:nvPr/>
        </p:nvSpPr>
        <p:spPr>
          <a:xfrm>
            <a:off x="4071934" y="1000108"/>
            <a:ext cx="96212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)</a:t>
            </a:r>
            <a:endParaRPr lang="ru-RU" sz="20000" dirty="0"/>
          </a:p>
        </p:txBody>
      </p:sp>
      <p:sp>
        <p:nvSpPr>
          <p:cNvPr id="7" name="TextBox 6"/>
          <p:cNvSpPr txBox="1"/>
          <p:nvPr/>
        </p:nvSpPr>
        <p:spPr>
          <a:xfrm>
            <a:off x="5357818" y="1071546"/>
            <a:ext cx="96212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)</a:t>
            </a:r>
            <a:endParaRPr lang="ru-RU" sz="20000" dirty="0"/>
          </a:p>
        </p:txBody>
      </p:sp>
      <p:sp>
        <p:nvSpPr>
          <p:cNvPr id="8" name="TextBox 7"/>
          <p:cNvSpPr txBox="1"/>
          <p:nvPr/>
        </p:nvSpPr>
        <p:spPr>
          <a:xfrm>
            <a:off x="7215206" y="1071546"/>
            <a:ext cx="96212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dirty="0" smtClean="0"/>
              <a:t>)</a:t>
            </a:r>
            <a:endParaRPr lang="ru-RU" sz="200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10800000" flipV="1">
            <a:off x="2143108" y="3929066"/>
            <a:ext cx="928694" cy="78581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3357554" y="3857628"/>
            <a:ext cx="928694" cy="85725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3643306" y="4357694"/>
            <a:ext cx="1143008" cy="2857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750595" y="4036223"/>
            <a:ext cx="928694" cy="7143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4714876" y="4429132"/>
            <a:ext cx="1428760" cy="571504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6200000" flipH="1">
            <a:off x="5357818" y="4429132"/>
            <a:ext cx="1571636" cy="71438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10800000" flipV="1">
            <a:off x="6000760" y="4071942"/>
            <a:ext cx="1428760" cy="13573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6572264" y="4786322"/>
            <a:ext cx="1643074" cy="35719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16200000" flipH="1">
            <a:off x="7179487" y="4607727"/>
            <a:ext cx="1071570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7643834" y="4286256"/>
            <a:ext cx="928694" cy="64294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571604" y="4429132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1s</a:t>
            </a:r>
            <a:endParaRPr lang="ru-RU" sz="4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2786050" y="4500570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2s</a:t>
            </a:r>
            <a:endParaRPr lang="ru-RU" sz="48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571868" y="4786322"/>
            <a:ext cx="827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2p</a:t>
            </a:r>
            <a:endParaRPr lang="ru-RU" sz="48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4357686" y="4572008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3s</a:t>
            </a:r>
            <a:endParaRPr lang="ru-RU" sz="48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714876" y="5214950"/>
            <a:ext cx="827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3p</a:t>
            </a:r>
            <a:endParaRPr lang="ru-RU" sz="48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6143636" y="5500702"/>
            <a:ext cx="827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3d</a:t>
            </a:r>
            <a:endParaRPr lang="ru-RU" sz="4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500694" y="5286388"/>
            <a:ext cx="742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4s</a:t>
            </a:r>
            <a:endParaRPr lang="ru-RU" sz="4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6858016" y="5715016"/>
            <a:ext cx="827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4p</a:t>
            </a:r>
            <a:endParaRPr lang="ru-RU" sz="4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358082" y="5072074"/>
            <a:ext cx="8274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4d</a:t>
            </a:r>
            <a:endParaRPr lang="ru-RU" sz="4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8215338" y="5000636"/>
            <a:ext cx="6928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4f</a:t>
            </a:r>
            <a:endParaRPr lang="ru-RU" sz="4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Распределение электронов по </a:t>
            </a:r>
            <a:r>
              <a:rPr lang="ru-RU" b="1" dirty="0" err="1" smtClean="0">
                <a:solidFill>
                  <a:srgbClr val="C00000"/>
                </a:solidFill>
              </a:rPr>
              <a:t>орбиталям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1. </a:t>
            </a:r>
            <a:r>
              <a:rPr lang="en-US" sz="4000" b="1" dirty="0" smtClean="0">
                <a:solidFill>
                  <a:srgbClr val="FF0000"/>
                </a:solidFill>
              </a:rPr>
              <a:t>s</a:t>
            </a:r>
            <a:r>
              <a:rPr lang="en-US" sz="4000" b="1" dirty="0" smtClean="0"/>
              <a:t>-</a:t>
            </a:r>
            <a:r>
              <a:rPr lang="ru-RU" sz="4000" b="1" dirty="0" err="1" smtClean="0"/>
              <a:t>орбитали</a:t>
            </a:r>
            <a:r>
              <a:rPr lang="ru-RU" sz="4000" b="1" dirty="0" smtClean="0"/>
              <a:t> заполняются </a:t>
            </a:r>
            <a:r>
              <a:rPr lang="ru-RU" sz="4000" b="1" dirty="0" smtClean="0">
                <a:solidFill>
                  <a:srgbClr val="FF0000"/>
                </a:solidFill>
              </a:rPr>
              <a:t>в первую очередь</a:t>
            </a:r>
            <a:r>
              <a:rPr lang="ru-RU" sz="4000" b="1" dirty="0" smtClean="0"/>
              <a:t>. Затем заполняются </a:t>
            </a:r>
            <a:r>
              <a:rPr lang="ru-RU" sz="4400" b="1" dirty="0" err="1" smtClean="0">
                <a:solidFill>
                  <a:srgbClr val="7030A0"/>
                </a:solidFill>
              </a:rPr>
              <a:t>р-</a:t>
            </a:r>
            <a:r>
              <a:rPr lang="ru-RU" b="1" dirty="0" err="1" smtClean="0">
                <a:solidFill>
                  <a:srgbClr val="7030A0"/>
                </a:solidFill>
              </a:rPr>
              <a:t>орбитали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4000" b="1" dirty="0" smtClean="0"/>
              <a:t>2. На каждой </a:t>
            </a:r>
            <a:r>
              <a:rPr lang="ru-RU" sz="4000" b="1" dirty="0" err="1" smtClean="0"/>
              <a:t>орбитали</a:t>
            </a:r>
            <a:r>
              <a:rPr lang="ru-RU" sz="4000" b="1" dirty="0" smtClean="0"/>
              <a:t> (клеточке) может находиться </a:t>
            </a:r>
            <a:r>
              <a:rPr lang="ru-RU" sz="4000" b="1" dirty="0" smtClean="0">
                <a:solidFill>
                  <a:srgbClr val="FF0000"/>
                </a:solidFill>
              </a:rPr>
              <a:t>не более 2 электронов</a:t>
            </a:r>
            <a:r>
              <a:rPr lang="ru-RU" sz="4000" b="1" dirty="0" smtClean="0"/>
              <a:t>.</a:t>
            </a:r>
          </a:p>
          <a:p>
            <a:pPr>
              <a:buNone/>
            </a:pPr>
            <a:r>
              <a:rPr lang="ru-RU" sz="4000" b="1" dirty="0" smtClean="0"/>
              <a:t>3. Электрон обозначается стрелочками </a:t>
            </a:r>
            <a:endParaRPr lang="ru-RU" sz="4000" b="1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 flipH="1" flipV="1">
            <a:off x="215076" y="592853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14348" y="5429264"/>
            <a:ext cx="11095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или</a:t>
            </a:r>
            <a:endParaRPr lang="ru-RU" sz="4400" b="1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rot="16200000" flipH="1">
            <a:off x="1643836" y="592853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4282" y="92867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+1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857356" y="64291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07167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142852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785786" y="278605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858018" y="3213892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2844" y="285749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Овал 12"/>
          <p:cNvSpPr/>
          <p:nvPr/>
        </p:nvSpPr>
        <p:spPr>
          <a:xfrm>
            <a:off x="5286380" y="92867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+2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15140" y="714356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72132" y="142852"/>
            <a:ext cx="766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He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6786578" y="207167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2e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85786" y="278605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rot="5400000" flipH="1" flipV="1">
            <a:off x="6072992" y="328533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6200000" flipH="1">
            <a:off x="6501620" y="328533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572132" y="2928934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215074" y="285749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571472" y="5214950"/>
            <a:ext cx="785814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Электронно-графические формулы</a:t>
            </a:r>
            <a:endParaRPr lang="ru-RU" sz="4400" b="1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rot="16200000" flipV="1">
            <a:off x="1357290" y="4071942"/>
            <a:ext cx="1357322" cy="10715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 flipH="1" flipV="1">
            <a:off x="5143504" y="3929066"/>
            <a:ext cx="1357322" cy="135732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071670" y="2928934"/>
            <a:ext cx="8819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1s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1</a:t>
            </a:r>
            <a:endParaRPr lang="ru-RU" sz="4400" b="1" baseline="30000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858148" y="2928934"/>
            <a:ext cx="885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1s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2</a:t>
            </a:r>
            <a:endParaRPr lang="ru-RU" sz="44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57158" y="785794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+3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71604" y="64291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2571736" y="64291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85786" y="142852"/>
            <a:ext cx="527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Li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200024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500298" y="200024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858018" y="4214024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1286646" y="4214024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57158" y="3857628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3786190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1858150" y="3356768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214414" y="3000372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857356" y="2928934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786314" y="92867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4</a:t>
            </a:r>
            <a:endParaRPr lang="ru-RU" sz="4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000760" y="78579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20" name="TextBox 19"/>
          <p:cNvSpPr txBox="1"/>
          <p:nvPr/>
        </p:nvSpPr>
        <p:spPr>
          <a:xfrm>
            <a:off x="7000892" y="78579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57884" y="214311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929454" y="214311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/>
          <p:nvPr/>
        </p:nvCxnSpPr>
        <p:spPr>
          <a:xfrm rot="5400000" flipH="1" flipV="1">
            <a:off x="5287174" y="4356900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rot="16200000" flipH="1">
            <a:off x="5715802" y="4356900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786314" y="4000504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429256" y="392906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 rot="5400000" flipH="1" flipV="1">
            <a:off x="6144430" y="3499644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43570" y="3143248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286512" y="3071810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Прямая со стрелкой 29"/>
          <p:cNvCxnSpPr/>
          <p:nvPr/>
        </p:nvCxnSpPr>
        <p:spPr>
          <a:xfrm rot="16200000" flipH="1">
            <a:off x="6573058" y="3499644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072066" y="285728"/>
            <a:ext cx="729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Be</a:t>
            </a:r>
            <a:endParaRPr lang="ru-RU" sz="4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428860" y="4143380"/>
            <a:ext cx="15856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1s</a:t>
            </a:r>
            <a:r>
              <a:rPr lang="en-US" sz="4400" b="1" baseline="30000" dirty="0" smtClean="0"/>
              <a:t>2</a:t>
            </a:r>
            <a:r>
              <a:rPr lang="en-US" sz="4400" b="1" dirty="0" smtClean="0"/>
              <a:t>2s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1</a:t>
            </a:r>
            <a:endParaRPr lang="ru-RU" sz="4400" b="1" baseline="30000" dirty="0">
              <a:solidFill>
                <a:srgbClr val="FF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43768" y="4286256"/>
            <a:ext cx="15856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1s</a:t>
            </a:r>
            <a:r>
              <a:rPr lang="en-US" sz="4400" b="1" baseline="30000" dirty="0" smtClean="0"/>
              <a:t>2</a:t>
            </a:r>
            <a:r>
              <a:rPr lang="en-US" sz="4400" b="1" dirty="0" smtClean="0"/>
              <a:t>2s</a:t>
            </a:r>
            <a:r>
              <a:rPr lang="en-US" sz="4400" b="1" baseline="30000" dirty="0" smtClean="0">
                <a:solidFill>
                  <a:srgbClr val="FF0000"/>
                </a:solidFill>
              </a:rPr>
              <a:t>1</a:t>
            </a:r>
            <a:endParaRPr lang="ru-RU" sz="4400" b="1" baseline="30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071670" y="5857892"/>
            <a:ext cx="59248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Электронные формулы</a:t>
            </a:r>
            <a:endParaRPr lang="ru-RU" sz="4400" b="1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 rot="16200000" flipV="1">
            <a:off x="3000364" y="4929198"/>
            <a:ext cx="1143008" cy="10001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V="1">
            <a:off x="5286380" y="5000636"/>
            <a:ext cx="2143140" cy="10715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643174" y="1071546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5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92867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92867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428604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2285992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86314" y="2285992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3e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3144034" y="5428470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572662" y="5428470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71736" y="5072074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286116" y="500063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4001290" y="4571214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428992" y="4214818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4143372" y="4143380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429918" y="4571214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000628" y="3286124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57884" y="3286124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715140" y="3286124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286248" y="3357562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5072860" y="3713958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215074" y="1357298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1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100010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6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66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4e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2858282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86910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500063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92919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715538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43240" y="4143380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071942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144166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000496" y="3286124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4787108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572926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3636" y="1285860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100010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7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66"/>
            <a:ext cx="522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N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5e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2858282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86910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500063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92919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715538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43240" y="4143380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071942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144166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000496" y="3286124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4787108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572926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3636" y="1285860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3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  <p:cxnSp>
        <p:nvCxnSpPr>
          <p:cNvPr id="26" name="Прямая со стрелкой 25"/>
          <p:cNvCxnSpPr/>
          <p:nvPr/>
        </p:nvCxnSpPr>
        <p:spPr>
          <a:xfrm rot="5400000" flipH="1" flipV="1">
            <a:off x="643018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100010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8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66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O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6e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2858282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86910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500063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92919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715538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43240" y="4143380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071942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144166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000496" y="3286124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4572794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572926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3636" y="1285860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4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643018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00142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100010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9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66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F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7e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2858282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86910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500063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92919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715538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43240" y="4143380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071942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144166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000496" y="3286124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4572794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430050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3636" y="1285860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5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643018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00142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5858678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357422" y="100010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+</a:t>
            </a:r>
            <a:r>
              <a:rPr lang="en-US" sz="3600" b="1" dirty="0" smtClean="0"/>
              <a:t>10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571868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/>
              <a:t>)</a:t>
            </a:r>
            <a:endParaRPr lang="ru-RU" sz="100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85723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86050" y="357166"/>
            <a:ext cx="780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Ne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42899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00562" y="2214554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8e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>
              <a:solidFill>
                <a:srgbClr val="FF000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5400000" flipH="1" flipV="1">
            <a:off x="2858282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3286910" y="5357032"/>
            <a:ext cx="71438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285984" y="5000636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00364" y="4929198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 flipH="1" flipV="1">
            <a:off x="3715538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43240" y="4143380"/>
            <a:ext cx="6495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s</a:t>
            </a:r>
            <a:endParaRPr lang="ru-RU" sz="40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857620" y="4071942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 стрелкой 16"/>
          <p:cNvCxnSpPr/>
          <p:nvPr/>
        </p:nvCxnSpPr>
        <p:spPr>
          <a:xfrm rot="16200000" flipH="1">
            <a:off x="4144166" y="4499776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4714876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429388" y="3214686"/>
            <a:ext cx="857256" cy="857256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4000496" y="3286124"/>
            <a:ext cx="7200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p</a:t>
            </a:r>
            <a:endParaRPr lang="ru-RU" sz="40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5400000" flipH="1" flipV="1">
            <a:off x="4572794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 flipH="1" flipV="1">
            <a:off x="5430050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143636" y="1285860"/>
            <a:ext cx="25683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1</a:t>
            </a:r>
            <a:r>
              <a:rPr lang="en-US" sz="4800" b="1" dirty="0" smtClean="0"/>
              <a:t>s</a:t>
            </a:r>
            <a:r>
              <a:rPr lang="en-US" sz="4800" b="1" baseline="30000" dirty="0" smtClean="0"/>
              <a:t>2</a:t>
            </a:r>
            <a:r>
              <a:rPr lang="en-US" sz="4800" b="1" dirty="0" smtClean="0"/>
              <a:t>2s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4800" b="1" dirty="0" smtClean="0"/>
              <a:t>2p</a:t>
            </a:r>
            <a:r>
              <a:rPr lang="en-US" sz="4800" b="1" baseline="30000" dirty="0" smtClean="0">
                <a:solidFill>
                  <a:srgbClr val="FF0000"/>
                </a:solidFill>
              </a:rPr>
              <a:t>6</a:t>
            </a:r>
            <a:endParaRPr lang="ru-RU" sz="4800" b="1" baseline="30000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rot="5400000" flipH="1" flipV="1">
            <a:off x="6287306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5001422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6200000" flipH="1">
            <a:off x="5858678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16200000" flipH="1">
            <a:off x="6715934" y="3642520"/>
            <a:ext cx="714380" cy="158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Электронная оболочка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(энергетический уровень)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858312" cy="4786346"/>
          </a:xfrm>
        </p:spPr>
        <p:txBody>
          <a:bodyPr/>
          <a:lstStyle/>
          <a:p>
            <a:pPr>
              <a:buNone/>
            </a:pPr>
            <a:r>
              <a:rPr lang="ru-RU" sz="4000" b="1" dirty="0" smtClean="0"/>
              <a:t> - это совокупность электронов, близких по значению энергии.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</a:rPr>
              <a:t>Число электронных оболочек у атома химического элемента равно </a:t>
            </a:r>
            <a:r>
              <a:rPr lang="ru-RU" sz="4000" b="1" dirty="0" smtClean="0">
                <a:solidFill>
                  <a:srgbClr val="FF0000"/>
                </a:solidFill>
              </a:rPr>
              <a:t>номеру периода (</a:t>
            </a:r>
            <a:r>
              <a:rPr lang="en-US" sz="4000" b="1" dirty="0" smtClean="0">
                <a:solidFill>
                  <a:srgbClr val="FF0000"/>
                </a:solidFill>
              </a:rPr>
              <a:t>n)</a:t>
            </a:r>
            <a:r>
              <a:rPr lang="ru-RU" sz="4000" b="1" dirty="0" smtClean="0">
                <a:solidFill>
                  <a:srgbClr val="7030A0"/>
                </a:solidFill>
              </a:rPr>
              <a:t>, в котором он находится.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Максимальное число электронов на уровне (</a:t>
            </a:r>
            <a:r>
              <a:rPr lang="en-US" sz="4000" b="1" dirty="0" smtClean="0">
                <a:solidFill>
                  <a:srgbClr val="FF0000"/>
                </a:solidFill>
              </a:rPr>
              <a:t>N) = 2n</a:t>
            </a:r>
            <a:r>
              <a:rPr lang="ru-RU" sz="4000" b="1" baseline="30000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>
                <a:solidFill>
                  <a:srgbClr val="FF0000"/>
                </a:solidFill>
              </a:rPr>
              <a:t>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Закрепление нового материала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544616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1. Изобразите строение атомов следующих элементов:</a:t>
            </a:r>
          </a:p>
          <a:p>
            <a:pPr marL="0" indent="0">
              <a:buNone/>
            </a:pPr>
            <a:r>
              <a:rPr lang="ru-RU" dirty="0"/>
              <a:t>а) натрия;</a:t>
            </a:r>
            <a:br>
              <a:rPr lang="ru-RU" dirty="0"/>
            </a:br>
            <a:r>
              <a:rPr lang="ru-RU" dirty="0"/>
              <a:t>б) кремния</a:t>
            </a:r>
          </a:p>
          <a:p>
            <a:r>
              <a:rPr lang="ru-RU" dirty="0"/>
              <a:t>2. Сравните строение атомов азота и фосфора.</a:t>
            </a:r>
          </a:p>
          <a:p>
            <a:r>
              <a:rPr lang="ru-RU" dirty="0"/>
              <a:t>3. По данным о распределении валентных электронов найдите элемент:</a:t>
            </a:r>
          </a:p>
          <a:p>
            <a:pPr marL="0" indent="0">
              <a:buNone/>
            </a:pPr>
            <a:r>
              <a:rPr lang="ru-RU" dirty="0"/>
              <a:t>а) 1s2 2s1</a:t>
            </a:r>
            <a:br>
              <a:rPr lang="ru-RU" dirty="0"/>
            </a:br>
            <a:r>
              <a:rPr lang="ru-RU" dirty="0"/>
              <a:t>б) 1s2 2s22p63s23p6 </a:t>
            </a:r>
            <a:br>
              <a:rPr lang="ru-RU" dirty="0"/>
            </a:br>
            <a:r>
              <a:rPr lang="ru-RU" dirty="0"/>
              <a:t>в) 1s22s22p63s23p4 </a:t>
            </a:r>
            <a:br>
              <a:rPr lang="ru-RU" dirty="0"/>
            </a:br>
            <a:r>
              <a:rPr lang="ru-RU" dirty="0"/>
              <a:t> г) 1s2 2s22p4</a:t>
            </a:r>
            <a:br>
              <a:rPr lang="ru-RU" dirty="0"/>
            </a:br>
            <a:r>
              <a:rPr lang="ru-RU" dirty="0"/>
              <a:t>д) 1s22s22p63s23p64s1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8489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Рефлексия:</a:t>
            </a:r>
            <a:endParaRPr lang="ru-RU" sz="6000" b="1" i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530" y="1600200"/>
            <a:ext cx="788694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68201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§9, вопросы </a:t>
            </a:r>
            <a:r>
              <a:rPr lang="ru-RU" sz="4800" b="1" dirty="0"/>
              <a:t>стр. 59-60, нарисуйте схемы строения электронных оболочек атомов: азота, фосфора, серы, хлора, лития.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332656"/>
            <a:ext cx="8229600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3767" y="3027073"/>
            <a:ext cx="3744417" cy="322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447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4995" y="-171400"/>
            <a:ext cx="6472862" cy="70788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1</a:t>
            </a:r>
            <a:r>
              <a:rPr lang="ru-RU" sz="4000" b="1" dirty="0" smtClean="0"/>
              <a:t> период - </a:t>
            </a:r>
            <a:r>
              <a:rPr lang="ru-RU" sz="4000" b="1" dirty="0" smtClean="0">
                <a:solidFill>
                  <a:srgbClr val="FF0000"/>
                </a:solidFill>
              </a:rPr>
              <a:t>одна</a:t>
            </a:r>
            <a:r>
              <a:rPr lang="ru-RU" sz="4000" b="1" dirty="0" smtClean="0"/>
              <a:t> оболочка</a:t>
            </a:r>
          </a:p>
          <a:p>
            <a:r>
              <a:rPr lang="ru-RU" sz="4000" b="1" dirty="0" smtClean="0"/>
              <a:t>Максимум 2*1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=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</a:rPr>
              <a:t> 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sz="4000" b="1" dirty="0" smtClean="0"/>
          </a:p>
          <a:p>
            <a:endParaRPr lang="ru-RU" sz="1400" b="1" dirty="0" smtClean="0">
              <a:solidFill>
                <a:srgbClr val="FF0000"/>
              </a:solidFill>
            </a:endParaRPr>
          </a:p>
          <a:p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/>
              <a:t> период - </a:t>
            </a:r>
            <a:r>
              <a:rPr lang="ru-RU" sz="4000" b="1" dirty="0" smtClean="0">
                <a:solidFill>
                  <a:srgbClr val="FF0000"/>
                </a:solidFill>
              </a:rPr>
              <a:t>две</a:t>
            </a:r>
            <a:r>
              <a:rPr lang="ru-RU" sz="4000" b="1" dirty="0" smtClean="0"/>
              <a:t> оболочки</a:t>
            </a:r>
          </a:p>
          <a:p>
            <a:r>
              <a:rPr lang="ru-RU" sz="4000" b="1" dirty="0" smtClean="0"/>
              <a:t>Максимум 2*</a:t>
            </a:r>
            <a:r>
              <a:rPr lang="en-US" sz="4000" b="1" dirty="0" smtClean="0"/>
              <a:t>2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=</a:t>
            </a:r>
            <a:r>
              <a:rPr lang="en-US" sz="4000" b="1" dirty="0" smtClean="0">
                <a:solidFill>
                  <a:srgbClr val="FF0000"/>
                </a:solidFill>
              </a:rPr>
              <a:t>8 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b="1" dirty="0" smtClean="0"/>
              <a:t> период - </a:t>
            </a:r>
            <a:r>
              <a:rPr lang="ru-RU" sz="4000" b="1" dirty="0" smtClean="0">
                <a:solidFill>
                  <a:srgbClr val="FF0000"/>
                </a:solidFill>
              </a:rPr>
              <a:t>три</a:t>
            </a:r>
            <a:r>
              <a:rPr lang="ru-RU" sz="4000" b="1" dirty="0" smtClean="0"/>
              <a:t> оболочки</a:t>
            </a:r>
          </a:p>
          <a:p>
            <a:r>
              <a:rPr lang="ru-RU" sz="4000" b="1" dirty="0" smtClean="0"/>
              <a:t>Максимум 2*</a:t>
            </a:r>
            <a:r>
              <a:rPr lang="en-US" sz="4000" b="1" dirty="0" smtClean="0"/>
              <a:t>3</a:t>
            </a:r>
            <a:r>
              <a:rPr lang="ru-RU" sz="4000" b="1" baseline="30000" dirty="0" smtClean="0"/>
              <a:t>2</a:t>
            </a:r>
            <a:r>
              <a:rPr lang="ru-RU" sz="4000" b="1" dirty="0" smtClean="0"/>
              <a:t>=</a:t>
            </a:r>
            <a:r>
              <a:rPr lang="en-US" sz="4000" b="1" dirty="0" smtClean="0">
                <a:solidFill>
                  <a:srgbClr val="FF0000"/>
                </a:solidFill>
              </a:rPr>
              <a:t>e</a:t>
            </a:r>
            <a:r>
              <a:rPr lang="en-US" sz="4000" b="1" baseline="30000" dirty="0" smtClean="0">
                <a:solidFill>
                  <a:srgbClr val="FF0000"/>
                </a:solidFill>
              </a:rPr>
              <a:t>-</a:t>
            </a:r>
            <a:endParaRPr lang="ru-RU" sz="4000" b="1" dirty="0" smtClean="0">
              <a:solidFill>
                <a:srgbClr val="FF0000"/>
              </a:solidFill>
            </a:endParaRPr>
          </a:p>
          <a:p>
            <a:endParaRPr lang="ru-RU" sz="4000" b="1" dirty="0" smtClean="0"/>
          </a:p>
          <a:p>
            <a:endParaRPr lang="ru-RU" sz="4000" b="1" dirty="0"/>
          </a:p>
        </p:txBody>
      </p:sp>
      <p:sp>
        <p:nvSpPr>
          <p:cNvPr id="5" name="Овал 4"/>
          <p:cNvSpPr/>
          <p:nvPr/>
        </p:nvSpPr>
        <p:spPr>
          <a:xfrm>
            <a:off x="6429388" y="21429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6" name="Овал 5"/>
          <p:cNvSpPr/>
          <p:nvPr/>
        </p:nvSpPr>
        <p:spPr>
          <a:xfrm>
            <a:off x="6598327" y="2430716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8" name="Овал 7"/>
          <p:cNvSpPr/>
          <p:nvPr/>
        </p:nvSpPr>
        <p:spPr>
          <a:xfrm>
            <a:off x="6500826" y="4832871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929586" y="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9586" y="4604183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01076" y="459479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14657" y="460332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41411" y="221872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285709" y="222724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786874" cy="350046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Число электронов на внешней оболочке</a:t>
            </a:r>
            <a:r>
              <a:rPr lang="ru-RU" sz="4400" b="1" dirty="0" smtClean="0">
                <a:solidFill>
                  <a:srgbClr val="7030A0"/>
                </a:solidFill>
              </a:rPr>
              <a:t> определяется </a:t>
            </a:r>
            <a:r>
              <a:rPr lang="ru-RU" sz="4400" b="1" dirty="0" smtClean="0">
                <a:solidFill>
                  <a:srgbClr val="FF0000"/>
                </a:solidFill>
              </a:rPr>
              <a:t>номером группы</a:t>
            </a:r>
            <a:r>
              <a:rPr lang="ru-RU" sz="4400" b="1" dirty="0" smtClean="0">
                <a:solidFill>
                  <a:srgbClr val="7030A0"/>
                </a:solidFill>
              </a:rPr>
              <a:t>, в которой находится химический элемент (</a:t>
            </a:r>
            <a:r>
              <a:rPr lang="ru-RU" sz="4400" b="1" dirty="0" smtClean="0">
                <a:solidFill>
                  <a:srgbClr val="FF0000"/>
                </a:solidFill>
              </a:rPr>
              <a:t>не может быть больше 8</a:t>
            </a:r>
            <a:r>
              <a:rPr lang="ru-RU" sz="4400" b="1" dirty="0" smtClean="0">
                <a:solidFill>
                  <a:srgbClr val="7030A0"/>
                </a:solidFill>
              </a:rPr>
              <a:t>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42844" y="3643314"/>
            <a:ext cx="565930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I</a:t>
            </a:r>
            <a:r>
              <a:rPr lang="ru-RU" sz="4000" b="1" dirty="0" smtClean="0"/>
              <a:t> группа - один электрон</a:t>
            </a:r>
          </a:p>
          <a:p>
            <a:endParaRPr lang="en-US" sz="4000" b="1" dirty="0" smtClean="0"/>
          </a:p>
          <a:p>
            <a:endParaRPr lang="ru-RU" sz="4000" b="1" dirty="0" smtClean="0"/>
          </a:p>
          <a:p>
            <a:r>
              <a:rPr lang="en-US" sz="4000" b="1" dirty="0" smtClean="0"/>
              <a:t>II</a:t>
            </a:r>
            <a:r>
              <a:rPr lang="ru-RU" sz="4000" b="1" dirty="0" smtClean="0"/>
              <a:t> группа - два электрона</a:t>
            </a:r>
          </a:p>
          <a:p>
            <a:endParaRPr lang="ru-RU" sz="4000" b="1" dirty="0" smtClean="0"/>
          </a:p>
        </p:txBody>
      </p:sp>
      <p:sp>
        <p:nvSpPr>
          <p:cNvPr id="6" name="Овал 5"/>
          <p:cNvSpPr/>
          <p:nvPr/>
        </p:nvSpPr>
        <p:spPr>
          <a:xfrm>
            <a:off x="5786446" y="3286124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00958" y="300037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29586" y="3000372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01024" y="428625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10" name="Овал 9"/>
          <p:cNvSpPr/>
          <p:nvPr/>
        </p:nvSpPr>
        <p:spPr>
          <a:xfrm>
            <a:off x="5929322" y="5000636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Z</a:t>
            </a:r>
            <a:endParaRPr lang="ru-RU" sz="4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29520" y="47148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29586" y="47148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929586" y="600076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2e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Распределение электронов по энергетическим уровням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85720" y="1928802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+1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164305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307181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42910" y="1142984"/>
            <a:ext cx="50366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15074" y="1214422"/>
            <a:ext cx="7665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Не</a:t>
            </a:r>
            <a:endParaRPr lang="ru-RU" sz="4000" b="1" dirty="0"/>
          </a:p>
        </p:txBody>
      </p:sp>
      <p:sp>
        <p:nvSpPr>
          <p:cNvPr id="9" name="Овал 8"/>
          <p:cNvSpPr/>
          <p:nvPr/>
        </p:nvSpPr>
        <p:spPr>
          <a:xfrm>
            <a:off x="5572132" y="1928802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+2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000892" y="171448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00892" y="314324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28926" y="1500174"/>
            <a:ext cx="2214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1 период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4000504"/>
            <a:ext cx="22831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I</a:t>
            </a:r>
            <a:r>
              <a:rPr lang="ru-RU" sz="4800" b="1" dirty="0" smtClean="0"/>
              <a:t> группа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572132" y="3929066"/>
            <a:ext cx="29740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VIII</a:t>
            </a:r>
            <a:r>
              <a:rPr lang="ru-RU" sz="4800" b="1" dirty="0" smtClean="0"/>
              <a:t> группа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868" y="0"/>
            <a:ext cx="22141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2 </a:t>
            </a:r>
            <a:r>
              <a:rPr lang="ru-RU" sz="4000" b="1" dirty="0" smtClean="0">
                <a:solidFill>
                  <a:srgbClr val="FF0000"/>
                </a:solidFill>
              </a:rPr>
              <a:t>период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2844" y="1214422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+3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57290" y="1071546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1071546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7290" y="242886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2428868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1472" y="571480"/>
            <a:ext cx="527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Li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57554" y="571480"/>
            <a:ext cx="7296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</a:t>
            </a:r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12" name="Овал 11"/>
          <p:cNvSpPr/>
          <p:nvPr/>
        </p:nvSpPr>
        <p:spPr>
          <a:xfrm>
            <a:off x="3286116" y="128586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4</a:t>
            </a:r>
            <a:endParaRPr lang="ru-RU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500562" y="1071546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86380" y="1071546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29124" y="250030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86380" y="250030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429388" y="571480"/>
            <a:ext cx="4716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B</a:t>
            </a:r>
            <a:endParaRPr lang="ru-RU" sz="4000" b="1" dirty="0"/>
          </a:p>
        </p:txBody>
      </p:sp>
      <p:sp>
        <p:nvSpPr>
          <p:cNvPr id="19" name="Овал 18"/>
          <p:cNvSpPr/>
          <p:nvPr/>
        </p:nvSpPr>
        <p:spPr>
          <a:xfrm>
            <a:off x="6215074" y="1285860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5</a:t>
            </a:r>
            <a:endParaRPr lang="ru-RU" sz="4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7500958" y="11429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86776" y="11429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00958" y="250030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337369" y="2500306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3e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71472" y="3000372"/>
            <a:ext cx="4555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C</a:t>
            </a:r>
            <a:endParaRPr lang="ru-RU" sz="4000" b="1" dirty="0"/>
          </a:p>
        </p:txBody>
      </p:sp>
      <p:sp>
        <p:nvSpPr>
          <p:cNvPr id="26" name="Овал 25"/>
          <p:cNvSpPr/>
          <p:nvPr/>
        </p:nvSpPr>
        <p:spPr>
          <a:xfrm>
            <a:off x="142844" y="3643314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6</a:t>
            </a:r>
            <a:endParaRPr lang="ru-RU" sz="4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357290" y="342900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71670" y="3429000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214414" y="4786322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000232" y="4786322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4e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3500430" y="3071810"/>
            <a:ext cx="5229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N</a:t>
            </a:r>
            <a:endParaRPr lang="ru-RU" sz="4000" b="1" dirty="0"/>
          </a:p>
        </p:txBody>
      </p:sp>
      <p:sp>
        <p:nvSpPr>
          <p:cNvPr id="32" name="Овал 31"/>
          <p:cNvSpPr/>
          <p:nvPr/>
        </p:nvSpPr>
        <p:spPr>
          <a:xfrm>
            <a:off x="3143240" y="3714752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7</a:t>
            </a:r>
            <a:endParaRPr lang="ru-RU" sz="4800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357686" y="350043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72066" y="350043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86248" y="485776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72066" y="485776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5e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37" name="Овал 36"/>
          <p:cNvSpPr/>
          <p:nvPr/>
        </p:nvSpPr>
        <p:spPr>
          <a:xfrm>
            <a:off x="6143636" y="3714752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8</a:t>
            </a:r>
            <a:endParaRPr lang="ru-RU" sz="48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7358082" y="350043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001024" y="3500438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286644" y="485776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8001024" y="485776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6e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572264" y="3071810"/>
            <a:ext cx="5309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O</a:t>
            </a:r>
            <a:endParaRPr lang="ru-RU" sz="4000" b="1" dirty="0"/>
          </a:p>
        </p:txBody>
      </p:sp>
      <p:sp>
        <p:nvSpPr>
          <p:cNvPr id="44" name="Овал 43"/>
          <p:cNvSpPr/>
          <p:nvPr/>
        </p:nvSpPr>
        <p:spPr>
          <a:xfrm>
            <a:off x="142844" y="544109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+</a:t>
            </a:r>
            <a:r>
              <a:rPr lang="en-US" sz="4800" b="1" dirty="0" smtClean="0"/>
              <a:t>9</a:t>
            </a:r>
            <a:endParaRPr lang="ru-RU" sz="4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1357290" y="52267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928794" y="52267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0" y="5072074"/>
            <a:ext cx="4203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F</a:t>
            </a:r>
            <a:endParaRPr lang="ru-RU" sz="4000" b="1" dirty="0"/>
          </a:p>
        </p:txBody>
      </p:sp>
      <p:sp>
        <p:nvSpPr>
          <p:cNvPr id="48" name="Овал 47"/>
          <p:cNvSpPr/>
          <p:nvPr/>
        </p:nvSpPr>
        <p:spPr>
          <a:xfrm>
            <a:off x="3214678" y="5441098"/>
            <a:ext cx="128588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+</a:t>
            </a:r>
            <a:r>
              <a:rPr lang="en-US" sz="3600" b="1" dirty="0" smtClean="0"/>
              <a:t>10</a:t>
            </a:r>
            <a:endParaRPr lang="ru-RU" sz="36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4429124" y="52267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786314" y="5226784"/>
            <a:ext cx="57419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0" dirty="0" smtClean="0">
                <a:solidFill>
                  <a:srgbClr val="FF0000"/>
                </a:solidFill>
              </a:rPr>
              <a:t>)</a:t>
            </a:r>
            <a:endParaRPr lang="ru-RU" sz="10000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928926" y="5000636"/>
            <a:ext cx="7809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Ne</a:t>
            </a:r>
            <a:endParaRPr lang="ru-RU" sz="4000" b="1" dirty="0"/>
          </a:p>
        </p:txBody>
      </p:sp>
      <p:sp>
        <p:nvSpPr>
          <p:cNvPr id="53" name="TextBox 52"/>
          <p:cNvSpPr txBox="1"/>
          <p:nvPr/>
        </p:nvSpPr>
        <p:spPr>
          <a:xfrm>
            <a:off x="1285852" y="628652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2000232" y="628652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7e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4286248" y="628652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2</a:t>
            </a:r>
            <a:r>
              <a:rPr lang="en-US" sz="4000" b="1" dirty="0" smtClean="0"/>
              <a:t>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5000628" y="6286520"/>
            <a:ext cx="806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/>
              <a:t>8e</a:t>
            </a:r>
            <a:r>
              <a:rPr lang="en-US" sz="4000" b="1" baseline="30000" dirty="0" smtClean="0"/>
              <a:t>-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43042" y="142852"/>
            <a:ext cx="59691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Энергетические уровни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571736" y="928670"/>
            <a:ext cx="1214446" cy="107157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5179223" y="892951"/>
            <a:ext cx="1643074" cy="157163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7158" y="2000240"/>
            <a:ext cx="36182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Завершённые</a:t>
            </a:r>
            <a:endParaRPr lang="ru-RU" sz="4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18163" y="2428868"/>
            <a:ext cx="42258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Незавершённые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4282" y="2643182"/>
            <a:ext cx="435771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8 электронов - внешний уровень.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Максимальное число электронов - любой другой уровень.</a:t>
            </a:r>
            <a:endParaRPr lang="ru-RU" sz="4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29190" y="3214686"/>
            <a:ext cx="42148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Не максимальное число электронов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Электронная </a:t>
            </a:r>
            <a:r>
              <a:rPr lang="ru-RU" b="1" dirty="0" err="1" smtClean="0">
                <a:solidFill>
                  <a:srgbClr val="C00000"/>
                </a:solidFill>
              </a:rPr>
              <a:t>орбиталь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(энергетический подуровень)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/>
              <a:t> - это область пространства вокруг ядра атома химического элемента в которой </a:t>
            </a:r>
            <a:r>
              <a:rPr lang="ru-RU" sz="4400" b="1" dirty="0" smtClean="0">
                <a:solidFill>
                  <a:srgbClr val="FF0000"/>
                </a:solidFill>
              </a:rPr>
              <a:t>наиболее вероятно находится электрон</a:t>
            </a:r>
            <a:r>
              <a:rPr lang="ru-RU" sz="4400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214290"/>
            <a:ext cx="259237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err="1" smtClean="0">
                <a:solidFill>
                  <a:srgbClr val="C00000"/>
                </a:solidFill>
              </a:rPr>
              <a:t>Орбитали</a:t>
            </a:r>
            <a:endParaRPr lang="ru-RU" sz="4400" b="1" dirty="0">
              <a:solidFill>
                <a:srgbClr val="C00000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214546" y="857232"/>
            <a:ext cx="1500198" cy="21431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>
            <a:endCxn id="18" idx="1"/>
          </p:cNvCxnSpPr>
          <p:nvPr/>
        </p:nvCxnSpPr>
        <p:spPr>
          <a:xfrm>
            <a:off x="5857884" y="857232"/>
            <a:ext cx="1643074" cy="34406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>
            <a:off x="3179753" y="1035033"/>
            <a:ext cx="1000132" cy="7874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4858546" y="1142190"/>
            <a:ext cx="928694" cy="50165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43042" y="714356"/>
            <a:ext cx="4299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s</a:t>
            </a:r>
            <a:endParaRPr lang="ru-RU" sz="4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500958" y="785794"/>
            <a:ext cx="380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f</a:t>
            </a:r>
            <a:endParaRPr lang="ru-RU" sz="4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928926" y="1643050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p</a:t>
            </a:r>
            <a:endParaRPr lang="ru-RU" sz="4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786314" y="1714488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d</a:t>
            </a:r>
            <a:endParaRPr lang="ru-RU" sz="4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1800225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376347" y="3338505"/>
            <a:ext cx="29146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500306"/>
            <a:ext cx="2257425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88" y="1571612"/>
            <a:ext cx="25717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Прямоугольник 31"/>
          <p:cNvSpPr/>
          <p:nvPr/>
        </p:nvSpPr>
        <p:spPr>
          <a:xfrm>
            <a:off x="714348" y="3500438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714480" y="592933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2428860" y="592933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143240" y="592933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4143372" y="485776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4857752" y="485776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5572132" y="485776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3428992" y="485776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6286512" y="4857760"/>
            <a:ext cx="714380" cy="714380"/>
          </a:xfrm>
          <a:prstGeom prst="rect">
            <a:avLst/>
          </a:prstGeom>
          <a:noFill/>
          <a:ln w="508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516</Words>
  <Application>Microsoft Office PowerPoint</Application>
  <PresentationFormat>Экран (4:3)</PresentationFormat>
  <Paragraphs>234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6" baseType="lpstr">
      <vt:lpstr>Arial</vt:lpstr>
      <vt:lpstr>Calibri</vt:lpstr>
      <vt:lpstr>Тема Office</vt:lpstr>
      <vt:lpstr>         Урок химии 8 класс Составитель: учитель химии Попова Ольга Владимировна МБОУ СОШ № 74, г. Краснодар</vt:lpstr>
      <vt:lpstr>Электронная оболочка (энергетический уровень)</vt:lpstr>
      <vt:lpstr>Презентация PowerPoint</vt:lpstr>
      <vt:lpstr>Презентация PowerPoint</vt:lpstr>
      <vt:lpstr>Распределение электронов по энергетическим уровням</vt:lpstr>
      <vt:lpstr>Презентация PowerPoint</vt:lpstr>
      <vt:lpstr>Презентация PowerPoint</vt:lpstr>
      <vt:lpstr>Электронная орбиталь (энергетический подуровень)</vt:lpstr>
      <vt:lpstr>Презентация PowerPoint</vt:lpstr>
      <vt:lpstr>Энергетические уровни и электронные орбитали</vt:lpstr>
      <vt:lpstr>Распределение электронов по орбиталям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Закрепление нового материала</vt:lpstr>
      <vt:lpstr>Рефлексия: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Строение электронных оболочек атомов</dc:title>
  <dc:creator>Alex</dc:creator>
  <cp:lastModifiedBy>ACER</cp:lastModifiedBy>
  <cp:revision>30</cp:revision>
  <dcterms:created xsi:type="dcterms:W3CDTF">2018-09-23T13:58:40Z</dcterms:created>
  <dcterms:modified xsi:type="dcterms:W3CDTF">2021-01-28T19:09:43Z</dcterms:modified>
</cp:coreProperties>
</file>