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62" r:id="rId3"/>
    <p:sldId id="307" r:id="rId4"/>
    <p:sldId id="258" r:id="rId5"/>
    <p:sldId id="257" r:id="rId6"/>
    <p:sldId id="270" r:id="rId7"/>
    <p:sldId id="297" r:id="rId8"/>
    <p:sldId id="300" r:id="rId9"/>
    <p:sldId id="301" r:id="rId10"/>
    <p:sldId id="302" r:id="rId11"/>
    <p:sldId id="303" r:id="rId12"/>
    <p:sldId id="306" r:id="rId13"/>
    <p:sldId id="304" r:id="rId14"/>
    <p:sldId id="291" r:id="rId15"/>
    <p:sldId id="313" r:id="rId16"/>
    <p:sldId id="314" r:id="rId17"/>
    <p:sldId id="315" r:id="rId18"/>
    <p:sldId id="312" r:id="rId19"/>
    <p:sldId id="296" r:id="rId20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-427" y="-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>
              <a:cxn ang="0">
                <a:pos x="287" y="166"/>
              </a:cxn>
              <a:cxn ang="0">
                <a:pos x="293" y="164"/>
              </a:cxn>
              <a:cxn ang="0">
                <a:pos x="294" y="163"/>
              </a:cxn>
              <a:cxn ang="0">
                <a:pos x="370" y="87"/>
              </a:cxn>
              <a:cxn ang="0">
                <a:pos x="370" y="78"/>
              </a:cxn>
              <a:cxn ang="0">
                <a:pos x="294" y="3"/>
              </a:cxn>
              <a:cxn ang="0">
                <a:pos x="293" y="2"/>
              </a:cxn>
              <a:cxn ang="0">
                <a:pos x="287" y="0"/>
              </a:cxn>
              <a:cxn ang="0">
                <a:pos x="0" y="0"/>
              </a:cxn>
              <a:cxn ang="0">
                <a:pos x="0" y="166"/>
              </a:cxn>
              <a:cxn ang="0">
                <a:pos x="287" y="166"/>
              </a:cxn>
            </a:cxnLst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61153-CB09-4729-9C4D-7C365764DA3D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DCDCB-56D4-457A-B681-5F3A7979F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78A56-515F-4AE0-A44A-2E42FEDABF5A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860574-74D5-42BF-B6E8-6C2C34CA3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76957-A6BD-4E01-8784-A0A6FDD3F5EF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6D1F9-777F-4868-8EC7-00B2B325C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0B3E5-7B27-4CD3-98A4-F53A0F6D2DD6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CE24C0-3120-4CBB-A913-E2BAE4B4E9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  <a:cs typeface="+mn-cs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0B34F-4B0F-4F6B-819D-9D5DEBE98E8B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2563D-9D44-4721-A7E0-55E21C8668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875FD-4328-4CF5-AFA6-72AF204DC944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ADDA8-CD26-44E1-B713-D44D69624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1D59A-E857-46F5-A329-A69049697528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BB56E-F0BF-4E48-AE96-8D3EC0E410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911-F99B-4314-998D-BBC572FCAE95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42F7-8D4F-46D2-9FF4-AE640F1CA5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103CC-9BCE-4B3F-B344-A02D9371FE15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9FFA7-B4C8-445E-BB10-6C27460588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E1D44-A84E-4150-A666-B26CD6471F6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C1F4D-335A-47C3-8509-1DF587AE5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8B43F-6E2B-4454-9F5C-B104A8E8D741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F7CB19-2A85-4ABB-B0A8-C50C9BC3B4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FB961-D3B1-4C6E-9DD8-31067FFDB81B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7F625-0F27-4090-9CC6-D2ADA66DE7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D1EB0-3BAA-4942-9C27-DE0500F38351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31998-7D9F-4146-BAC6-C983B10FF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A8E7-12E8-4BBD-8B1E-07660B27B5CE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2D693-C3FE-4144-89AB-EC107803E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97119-2FD0-42B7-A997-B1F5045A58B7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EE0A0-BB15-4011-A69C-F976C9CAD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/>
            <a:ahLst/>
            <a:cxnLst>
              <a:cxn ang="0">
                <a:pos x="9248" y="4701"/>
              </a:cxn>
              <a:cxn ang="0">
                <a:pos x="7915" y="188"/>
              </a:cxn>
              <a:cxn ang="0">
                <a:pos x="7886" y="94"/>
              </a:cxn>
              <a:cxn ang="0">
                <a:pos x="7803" y="0"/>
              </a:cxn>
              <a:cxn ang="0">
                <a:pos x="7275" y="0"/>
              </a:cxn>
              <a:cxn ang="0">
                <a:pos x="0" y="70"/>
              </a:cxn>
              <a:cxn ang="0">
                <a:pos x="25" y="10000"/>
              </a:cxn>
              <a:cxn ang="0">
                <a:pos x="7275" y="9966"/>
              </a:cxn>
              <a:cxn ang="0">
                <a:pos x="7803" y="9966"/>
              </a:cxn>
              <a:cxn ang="0">
                <a:pos x="7886" y="9872"/>
              </a:cxn>
              <a:cxn ang="0">
                <a:pos x="7915" y="9778"/>
              </a:cxn>
              <a:cxn ang="0">
                <a:pos x="9248" y="5265"/>
              </a:cxn>
              <a:cxn ang="0">
                <a:pos x="9248" y="4701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94BC6-45C9-45A8-A005-3D2C42326759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99D57-FE1A-4D32-A279-E63B91C98D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>
                <a:cxn ang="0">
                  <a:pos x="22" y="136"/>
                </a:cxn>
                <a:cxn ang="0">
                  <a:pos x="17" y="80"/>
                </a:cxn>
                <a:cxn ang="0">
                  <a:pos x="0" y="0"/>
                </a:cxn>
                <a:cxn ang="0">
                  <a:pos x="0" y="35"/>
                </a:cxn>
                <a:cxn ang="0">
                  <a:pos x="20" y="124"/>
                </a:cxn>
                <a:cxn ang="0">
                  <a:pos x="22" y="136"/>
                </a:cxn>
              </a:cxnLst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>
                <a:cxn ang="0">
                  <a:pos x="86" y="350"/>
                </a:cxn>
                <a:cxn ang="0">
                  <a:pos x="139" y="504"/>
                </a:cxn>
                <a:cxn ang="0">
                  <a:pos x="140" y="478"/>
                </a:cxn>
                <a:cxn ang="0">
                  <a:pos x="95" y="347"/>
                </a:cxn>
                <a:cxn ang="0">
                  <a:pos x="0" y="0"/>
                </a:cxn>
                <a:cxn ang="0">
                  <a:pos x="6" y="61"/>
                </a:cxn>
                <a:cxn ang="0">
                  <a:pos x="86" y="350"/>
                </a:cxn>
              </a:cxnLst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>
                <a:cxn ang="0">
                  <a:pos x="8" y="22"/>
                </a:cxn>
                <a:cxn ang="0">
                  <a:pos x="0" y="0"/>
                </a:cxn>
                <a:cxn ang="0">
                  <a:pos x="0" y="29"/>
                </a:cxn>
                <a:cxn ang="0">
                  <a:pos x="68" y="194"/>
                </a:cxn>
                <a:cxn ang="0">
                  <a:pos x="123" y="308"/>
                </a:cxn>
                <a:cxn ang="0">
                  <a:pos x="132" y="308"/>
                </a:cxn>
                <a:cxn ang="0">
                  <a:pos x="77" y="190"/>
                </a:cxn>
                <a:cxn ang="0">
                  <a:pos x="8" y="22"/>
                </a:cxn>
              </a:cxnLst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>
                <a:cxn ang="0">
                  <a:pos x="28" y="79"/>
                </a:cxn>
                <a:cxn ang="0">
                  <a:pos x="37" y="79"/>
                </a:cxn>
                <a:cxn ang="0">
                  <a:pos x="0" y="0"/>
                </a:cxn>
                <a:cxn ang="0">
                  <a:pos x="28" y="79"/>
                </a:cxn>
              </a:cxnLst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>
                <a:cxn ang="0">
                  <a:pos x="162" y="660"/>
                </a:cxn>
                <a:cxn ang="0">
                  <a:pos x="116" y="534"/>
                </a:cxn>
                <a:cxn ang="0">
                  <a:pos x="40" y="236"/>
                </a:cxn>
                <a:cxn ang="0">
                  <a:pos x="12" y="51"/>
                </a:cxn>
                <a:cxn ang="0">
                  <a:pos x="0" y="0"/>
                </a:cxn>
                <a:cxn ang="0">
                  <a:pos x="33" y="237"/>
                </a:cxn>
                <a:cxn ang="0">
                  <a:pos x="107" y="537"/>
                </a:cxn>
                <a:cxn ang="0">
                  <a:pos x="160" y="681"/>
                </a:cxn>
                <a:cxn ang="0">
                  <a:pos x="178" y="722"/>
                </a:cxn>
                <a:cxn ang="0">
                  <a:pos x="174" y="708"/>
                </a:cxn>
                <a:cxn ang="0">
                  <a:pos x="162" y="660"/>
                </a:cxn>
              </a:cxnLst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>
                <a:cxn ang="0">
                  <a:pos x="11" y="577"/>
                </a:cxn>
                <a:cxn ang="0">
                  <a:pos x="12" y="589"/>
                </a:cxn>
                <a:cxn ang="0">
                  <a:pos x="22" y="632"/>
                </a:cxn>
                <a:cxn ang="0">
                  <a:pos x="23" y="635"/>
                </a:cxn>
                <a:cxn ang="0">
                  <a:pos x="17" y="576"/>
                </a:cxn>
                <a:cxn ang="0">
                  <a:pos x="5" y="269"/>
                </a:cxn>
                <a:cxn ang="0">
                  <a:pos x="15" y="0"/>
                </a:cxn>
                <a:cxn ang="0">
                  <a:pos x="12" y="0"/>
                </a:cxn>
                <a:cxn ang="0">
                  <a:pos x="1" y="269"/>
                </a:cxn>
                <a:cxn ang="0">
                  <a:pos x="11" y="577"/>
                </a:cxn>
              </a:cxnLst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0" y="0"/>
                </a:cxn>
                <a:cxn ang="0">
                  <a:pos x="5" y="56"/>
                </a:cxn>
                <a:cxn ang="0">
                  <a:pos x="17" y="107"/>
                </a:cxn>
                <a:cxn ang="0">
                  <a:pos x="11" y="46"/>
                </a:cxn>
                <a:cxn ang="0">
                  <a:pos x="10" y="43"/>
                </a:cxn>
                <a:cxn ang="0">
                  <a:pos x="0" y="0"/>
                </a:cxn>
              </a:cxnLst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>
                <a:cxn ang="0">
                  <a:pos x="0" y="0"/>
                </a:cxn>
                <a:cxn ang="0">
                  <a:pos x="5" y="93"/>
                </a:cxn>
                <a:cxn ang="0">
                  <a:pos x="17" y="166"/>
                </a:cxn>
                <a:cxn ang="0">
                  <a:pos x="24" y="184"/>
                </a:cxn>
                <a:cxn ang="0">
                  <a:pos x="41" y="222"/>
                </a:cxn>
                <a:cxn ang="0">
                  <a:pos x="38" y="212"/>
                </a:cxn>
                <a:cxn ang="0">
                  <a:pos x="13" y="92"/>
                </a:cxn>
                <a:cxn ang="0">
                  <a:pos x="8" y="22"/>
                </a:cxn>
                <a:cxn ang="0">
                  <a:pos x="7" y="18"/>
                </a:cxn>
                <a:cxn ang="0">
                  <a:pos x="0" y="0"/>
                </a:cxn>
              </a:cxnLst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>
                <a:cxn ang="0">
                  <a:pos x="7" y="854"/>
                </a:cxn>
                <a:cxn ang="0">
                  <a:pos x="50" y="613"/>
                </a:cxn>
                <a:cxn ang="0">
                  <a:pos x="149" y="388"/>
                </a:cxn>
                <a:cxn ang="0">
                  <a:pos x="285" y="183"/>
                </a:cxn>
                <a:cxn ang="0">
                  <a:pos x="364" y="89"/>
                </a:cxn>
                <a:cxn ang="0">
                  <a:pos x="406" y="44"/>
                </a:cxn>
                <a:cxn ang="0">
                  <a:pos x="450" y="1"/>
                </a:cxn>
                <a:cxn ang="0">
                  <a:pos x="450" y="0"/>
                </a:cxn>
                <a:cxn ang="0">
                  <a:pos x="405" y="43"/>
                </a:cxn>
                <a:cxn ang="0">
                  <a:pos x="363" y="88"/>
                </a:cxn>
                <a:cxn ang="0">
                  <a:pos x="283" y="181"/>
                </a:cxn>
                <a:cxn ang="0">
                  <a:pos x="145" y="386"/>
                </a:cxn>
                <a:cxn ang="0">
                  <a:pos x="45" y="611"/>
                </a:cxn>
                <a:cxn ang="0">
                  <a:pos x="0" y="854"/>
                </a:cxn>
                <a:cxn ang="0">
                  <a:pos x="0" y="859"/>
                </a:cxn>
                <a:cxn ang="0">
                  <a:pos x="7" y="878"/>
                </a:cxn>
                <a:cxn ang="0">
                  <a:pos x="7" y="854"/>
                </a:cxn>
              </a:cxnLst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>
                <a:cxn ang="0">
                  <a:pos x="0" y="0"/>
                </a:cxn>
                <a:cxn ang="0">
                  <a:pos x="26" y="73"/>
                </a:cxn>
                <a:cxn ang="0">
                  <a:pos x="35" y="73"/>
                </a:cxn>
                <a:cxn ang="0">
                  <a:pos x="0" y="0"/>
                </a:cxn>
              </a:cxnLst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7" y="44"/>
                </a:cxn>
                <a:cxn ang="0">
                  <a:pos x="8" y="48"/>
                </a:cxn>
                <a:cxn ang="0">
                  <a:pos x="8" y="19"/>
                </a:cxn>
                <a:cxn ang="0">
                  <a:pos x="1" y="0"/>
                </a:cxn>
                <a:cxn ang="0">
                  <a:pos x="0" y="26"/>
                </a:cxn>
                <a:cxn ang="0">
                  <a:pos x="7" y="44"/>
                </a:cxn>
              </a:cxnLst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>
                <a:cxn ang="0">
                  <a:pos x="7" y="18"/>
                </a:cxn>
                <a:cxn ang="0">
                  <a:pos x="0" y="0"/>
                </a:cxn>
                <a:cxn ang="0">
                  <a:pos x="12" y="48"/>
                </a:cxn>
                <a:cxn ang="0">
                  <a:pos x="16" y="62"/>
                </a:cxn>
                <a:cxn ang="0">
                  <a:pos x="51" y="135"/>
                </a:cxn>
                <a:cxn ang="0">
                  <a:pos x="52" y="135"/>
                </a:cxn>
                <a:cxn ang="0">
                  <a:pos x="24" y="56"/>
                </a:cxn>
                <a:cxn ang="0">
                  <a:pos x="7" y="18"/>
                </a:cxn>
              </a:cxnLst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>
                <a:cxn ang="0">
                  <a:pos x="7" y="210"/>
                </a:cxn>
                <a:cxn ang="0">
                  <a:pos x="26" y="445"/>
                </a:cxn>
                <a:cxn ang="0">
                  <a:pos x="57" y="679"/>
                </a:cxn>
                <a:cxn ang="0">
                  <a:pos x="101" y="911"/>
                </a:cxn>
                <a:cxn ang="0">
                  <a:pos x="103" y="920"/>
                </a:cxn>
                <a:cxn ang="0">
                  <a:pos x="99" y="874"/>
                </a:cxn>
                <a:cxn ang="0">
                  <a:pos x="99" y="866"/>
                </a:cxn>
                <a:cxn ang="0">
                  <a:pos x="63" y="678"/>
                </a:cxn>
                <a:cxn ang="0">
                  <a:pos x="30" y="444"/>
                </a:cxn>
                <a:cxn ang="0">
                  <a:pos x="9" y="209"/>
                </a:cxn>
                <a:cxn ang="0">
                  <a:pos x="3" y="92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92"/>
                </a:cxn>
                <a:cxn ang="0">
                  <a:pos x="7" y="210"/>
                </a:cxn>
              </a:cxnLst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>
                <a:cxn ang="0">
                  <a:pos x="53" y="229"/>
                </a:cxn>
                <a:cxn ang="0">
                  <a:pos x="88" y="330"/>
                </a:cxn>
                <a:cxn ang="0">
                  <a:pos x="88" y="308"/>
                </a:cxn>
                <a:cxn ang="0">
                  <a:pos x="88" y="304"/>
                </a:cxn>
                <a:cxn ang="0">
                  <a:pos x="62" y="226"/>
                </a:cxn>
                <a:cxn ang="0">
                  <a:pos x="0" y="0"/>
                </a:cxn>
                <a:cxn ang="0">
                  <a:pos x="7" y="63"/>
                </a:cxn>
                <a:cxn ang="0">
                  <a:pos x="53" y="229"/>
                </a:cxn>
              </a:cxnLst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>
                <a:cxn ang="0">
                  <a:pos x="6" y="15"/>
                </a:cxn>
                <a:cxn ang="0">
                  <a:pos x="0" y="0"/>
                </a:cxn>
                <a:cxn ang="0">
                  <a:pos x="1" y="29"/>
                </a:cxn>
                <a:cxn ang="0">
                  <a:pos x="42" y="127"/>
                </a:cxn>
                <a:cxn ang="0">
                  <a:pos x="80" y="207"/>
                </a:cxn>
                <a:cxn ang="0">
                  <a:pos x="90" y="207"/>
                </a:cxn>
                <a:cxn ang="0">
                  <a:pos x="50" y="123"/>
                </a:cxn>
                <a:cxn ang="0">
                  <a:pos x="6" y="15"/>
                </a:cxn>
              </a:cxnLst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>
                <a:cxn ang="0">
                  <a:pos x="101" y="409"/>
                </a:cxn>
                <a:cxn ang="0">
                  <a:pos x="78" y="344"/>
                </a:cxn>
                <a:cxn ang="0">
                  <a:pos x="29" y="151"/>
                </a:cxn>
                <a:cxn ang="0">
                  <a:pos x="13" y="53"/>
                </a:cxn>
                <a:cxn ang="0">
                  <a:pos x="0" y="0"/>
                </a:cxn>
                <a:cxn ang="0">
                  <a:pos x="21" y="152"/>
                </a:cxn>
                <a:cxn ang="0">
                  <a:pos x="69" y="347"/>
                </a:cxn>
                <a:cxn ang="0">
                  <a:pos x="103" y="441"/>
                </a:cxn>
                <a:cxn ang="0">
                  <a:pos x="115" y="467"/>
                </a:cxn>
                <a:cxn ang="0">
                  <a:pos x="112" y="458"/>
                </a:cxn>
                <a:cxn ang="0">
                  <a:pos x="101" y="409"/>
                </a:cxn>
              </a:cxnLst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>
                <a:cxn ang="0">
                  <a:pos x="17" y="633"/>
                </a:cxn>
                <a:cxn ang="0">
                  <a:pos x="13" y="597"/>
                </a:cxn>
                <a:cxn ang="0">
                  <a:pos x="5" y="398"/>
                </a:cxn>
                <a:cxn ang="0">
                  <a:pos x="13" y="198"/>
                </a:cxn>
                <a:cxn ang="0">
                  <a:pos x="22" y="99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20" y="99"/>
                </a:cxn>
                <a:cxn ang="0">
                  <a:pos x="10" y="198"/>
                </a:cxn>
                <a:cxn ang="0">
                  <a:pos x="1" y="398"/>
                </a:cxn>
                <a:cxn ang="0">
                  <a:pos x="7" y="589"/>
                </a:cxn>
                <a:cxn ang="0">
                  <a:pos x="16" y="632"/>
                </a:cxn>
                <a:cxn ang="0">
                  <a:pos x="17" y="633"/>
                </a:cxn>
              </a:cxnLst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>
                <a:cxn ang="0">
                  <a:pos x="22" y="59"/>
                </a:cxn>
                <a:cxn ang="0">
                  <a:pos x="28" y="59"/>
                </a:cxn>
                <a:cxn ang="0">
                  <a:pos x="0" y="0"/>
                </a:cxn>
                <a:cxn ang="0">
                  <a:pos x="22" y="59"/>
                </a:cxn>
              </a:cxnLst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>
                <a:cxn ang="0">
                  <a:pos x="4" y="54"/>
                </a:cxn>
                <a:cxn ang="0">
                  <a:pos x="17" y="107"/>
                </a:cxn>
                <a:cxn ang="0">
                  <a:pos x="10" y="44"/>
                </a:cxn>
                <a:cxn ang="0">
                  <a:pos x="9" y="43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" y="54"/>
                </a:cxn>
              </a:cxnLst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>
                <a:cxn ang="0">
                  <a:pos x="8" y="553"/>
                </a:cxn>
                <a:cxn ang="0">
                  <a:pos x="35" y="397"/>
                </a:cxn>
                <a:cxn ang="0">
                  <a:pos x="99" y="252"/>
                </a:cxn>
                <a:cxn ang="0">
                  <a:pos x="187" y="119"/>
                </a:cxn>
                <a:cxn ang="0">
                  <a:pos x="238" y="58"/>
                </a:cxn>
                <a:cxn ang="0">
                  <a:pos x="265" y="28"/>
                </a:cxn>
                <a:cxn ang="0">
                  <a:pos x="294" y="0"/>
                </a:cxn>
                <a:cxn ang="0">
                  <a:pos x="293" y="0"/>
                </a:cxn>
                <a:cxn ang="0">
                  <a:pos x="264" y="27"/>
                </a:cxn>
                <a:cxn ang="0">
                  <a:pos x="237" y="56"/>
                </a:cxn>
                <a:cxn ang="0">
                  <a:pos x="185" y="117"/>
                </a:cxn>
                <a:cxn ang="0">
                  <a:pos x="95" y="249"/>
                </a:cxn>
                <a:cxn ang="0">
                  <a:pos x="30" y="396"/>
                </a:cxn>
                <a:cxn ang="0">
                  <a:pos x="0" y="549"/>
                </a:cxn>
                <a:cxn ang="0">
                  <a:pos x="7" y="568"/>
                </a:cxn>
                <a:cxn ang="0">
                  <a:pos x="8" y="553"/>
                </a:cxn>
              </a:cxnLst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>
                <a:cxn ang="0">
                  <a:pos x="0" y="0"/>
                </a:cxn>
                <a:cxn ang="0">
                  <a:pos x="19" y="53"/>
                </a:cxn>
                <a:cxn ang="0">
                  <a:pos x="25" y="53"/>
                </a:cxn>
                <a:cxn ang="0">
                  <a:pos x="0" y="0"/>
                </a:cxn>
              </a:cxnLst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>
                <a:cxn ang="0">
                  <a:pos x="0" y="0"/>
                </a:cxn>
                <a:cxn ang="0">
                  <a:pos x="7" y="89"/>
                </a:cxn>
                <a:cxn ang="0">
                  <a:pos x="18" y="117"/>
                </a:cxn>
                <a:cxn ang="0">
                  <a:pos x="29" y="141"/>
                </a:cxn>
                <a:cxn ang="0">
                  <a:pos x="27" y="135"/>
                </a:cxn>
                <a:cxn ang="0">
                  <a:pos x="8" y="22"/>
                </a:cxn>
                <a:cxn ang="0">
                  <a:pos x="4" y="11"/>
                </a:cxn>
                <a:cxn ang="0">
                  <a:pos x="0" y="0"/>
                </a:cxn>
              </a:cxnLst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>
                <a:cxn ang="0">
                  <a:pos x="0" y="26"/>
                </a:cxn>
                <a:cxn ang="0">
                  <a:pos x="4" y="37"/>
                </a:cxn>
                <a:cxn ang="0">
                  <a:pos x="8" y="48"/>
                </a:cxn>
                <a:cxn ang="0">
                  <a:pos x="7" y="19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26"/>
                </a:cxn>
              </a:cxnLst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>
                <a:cxn ang="0">
                  <a:pos x="11" y="28"/>
                </a:cxn>
                <a:cxn ang="0">
                  <a:pos x="0" y="0"/>
                </a:cxn>
                <a:cxn ang="0">
                  <a:pos x="11" y="49"/>
                </a:cxn>
                <a:cxn ang="0">
                  <a:pos x="14" y="58"/>
                </a:cxn>
                <a:cxn ang="0">
                  <a:pos x="39" y="111"/>
                </a:cxn>
                <a:cxn ang="0">
                  <a:pos x="44" y="111"/>
                </a:cxn>
                <a:cxn ang="0">
                  <a:pos x="22" y="52"/>
                </a:cxn>
                <a:cxn ang="0">
                  <a:pos x="11" y="28"/>
                </a:cxn>
              </a:cxnLst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EBDA42-81A7-4BF8-89F8-2FC0E31863F1}" type="datetimeFigureOut">
              <a:rPr lang="ru-RU"/>
              <a:pPr>
                <a:defRPr/>
              </a:pPr>
              <a:t>21.03.2022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smtClean="0">
                <a:solidFill>
                  <a:srgbClr val="FE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252A2D-8405-46E7-842E-A381B11306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8%D0%BD%D0%B4%D0%B5%D0%BD%D0%B0%D1%83,_%D0%AF%D0%BA%D0%BE%D0%B1" TargetMode="External"/><Relationship Id="rId2" Type="http://schemas.openxmlformats.org/officeDocument/2006/relationships/hyperlink" Target="https://ru.wikipedia.org/wiki/%D0%A1%D0%BB%D1%83%D0%B6%D0%B5%D0%B1%D0%BD%D0%B0%D1%8F:%D0%98%D1%81%D1%82%D0%BE%D1%87%D0%BD%D0%B8%D0%BA%D0%B8_%D0%BA%D0%BD%D0%B8%D0%B3/528700413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D%D0%BD%D1%86%D0%B8%D0%BA%D0%BB%D0%BE%D0%BF%D0%B5%D0%B4%D0%B8%D1%87%D0%B5%D1%81%D0%BA%D0%B8%D0%B9_%D1%81%D0%BB%D0%BE%D0%B2%D0%B0%D1%80%D1%8C_%D0%91%D1%80%D0%BE%D0%BA%D0%B3%D0%B0%D1%83%D0%B7%D0%B0_%D0%B8_%D0%95%D1%84%D1%80%D0%BE%D0%BD%D0%B0" TargetMode="External"/><Relationship Id="rId5" Type="http://schemas.openxmlformats.org/officeDocument/2006/relationships/hyperlink" Target="https://ru.wikisource.org/wiki/%D0%AD%D0%A1%D0%91%D0%95/%D0%AF%D0%BA%D1%83%D1%82%D1%8B" TargetMode="External"/><Relationship Id="rId4" Type="http://schemas.openxmlformats.org/officeDocument/2006/relationships/hyperlink" Target="https://ru.wikipedia.org/wiki/%D0%9B%D0%B8%D1%87%D0%BA%D0%BE%D0%B2,_%D0%9B%D0%B5%D0%BE%D0%BD%D0%B8%D0%B4_%D0%A1%D0%B5%D0%BC%D1%91%D0%BD%D0%BE%D0%B2%D0%B8%D1%87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8625" y="1060450"/>
            <a:ext cx="9805988" cy="3716338"/>
          </a:xfrm>
        </p:spPr>
        <p:txBody>
          <a:bodyPr>
            <a:noAutofit/>
          </a:bodyPr>
          <a:lstStyle/>
          <a:p>
            <a:r>
              <a:rPr lang="ru-RU" sz="4000" smtClean="0">
                <a:latin typeface="Arial" charset="0"/>
              </a:rPr>
              <a:t>Внеурочное занятие по экологии:</a:t>
            </a:r>
            <a:br>
              <a:rPr lang="ru-RU" sz="4000" smtClean="0">
                <a:latin typeface="Arial" charset="0"/>
              </a:rPr>
            </a:br>
            <a:r>
              <a:rPr lang="ru-RU" sz="4000" smtClean="0"/>
              <a:t>«Отражение природных условий на устройство традиционных жилищ народов Якутии»</a:t>
            </a:r>
            <a:endParaRPr lang="ru-RU" sz="4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1850" y="4776788"/>
            <a:ext cx="9402763" cy="1127125"/>
          </a:xfrm>
        </p:spPr>
        <p:txBody>
          <a:bodyPr/>
          <a:lstStyle/>
          <a:p>
            <a:r>
              <a:rPr lang="ru-RU" sz="2400" smtClean="0">
                <a:solidFill>
                  <a:schemeClr val="tx1"/>
                </a:solidFill>
              </a:rPr>
              <a:t>Подготовил</a:t>
            </a: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а: Аюшеева Цырема Дамдиновна, учитель географии и биологии МАОУ «СОШ №8 г.Улан-Удэ»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3170238" y="6342063"/>
            <a:ext cx="54752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/>
              <a:t>2022 г.</a:t>
            </a:r>
            <a:r>
              <a:rPr lang="ru-RU">
                <a:latin typeface="Century Gothic" pitchFamily="34" charset="0"/>
              </a:rPr>
              <a:t>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1938" y="201613"/>
            <a:ext cx="4987925" cy="65436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Зимний чум эвенков  </a:t>
            </a:r>
            <a: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и эвенов</a:t>
            </a:r>
            <a:br>
              <a:rPr lang="ru-RU" b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У охотников и оленеводов тайги и тундры - эвенков наиболее распространенным жилищем был конический чум, каркас которого состоял из наклонно установленных шестов, перекрещивающихся вверху и образующих форму конуса.</a:t>
            </a:r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519863" y="209550"/>
            <a:ext cx="5541962" cy="65516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6513" y="0"/>
            <a:ext cx="8996362" cy="674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2592388" y="214313"/>
            <a:ext cx="8912225" cy="806450"/>
          </a:xfrm>
        </p:spPr>
        <p:txBody>
          <a:bodyPr/>
          <a:lstStyle/>
          <a:p>
            <a:r>
              <a:rPr lang="ru-RU" smtClean="0">
                <a:latin typeface="Times New Roman" pitchFamily="18" charset="0"/>
                <a:cs typeface="Times New Roman" pitchFamily="18" charset="0"/>
              </a:rPr>
              <a:t>Зимняя яранга  у чукчей, эвенов, юкагиров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03400" y="835025"/>
            <a:ext cx="9964738" cy="59039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5575" y="6069013"/>
            <a:ext cx="7659688" cy="5699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Яранга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746" name="Объект 3"/>
          <p:cNvSpPr>
            <a:spLocks noGrp="1"/>
          </p:cNvSpPr>
          <p:nvPr>
            <p:ph idx="1"/>
          </p:nvPr>
        </p:nvSpPr>
        <p:spPr>
          <a:xfrm>
            <a:off x="2589213" y="2133600"/>
            <a:ext cx="8915400" cy="377825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77800"/>
            <a:ext cx="9525000" cy="506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2592388" y="190500"/>
            <a:ext cx="8912225" cy="641350"/>
          </a:xfrm>
        </p:spPr>
        <p:txBody>
          <a:bodyPr/>
          <a:lstStyle/>
          <a:p>
            <a:r>
              <a:rPr lang="ru-RU" smtClean="0"/>
              <a:t>                  </a:t>
            </a:r>
            <a:r>
              <a:rPr lang="ru-RU" b="1" smtClean="0"/>
              <a:t>Заключение </a:t>
            </a:r>
          </a:p>
        </p:txBody>
      </p:sp>
      <p:sp>
        <p:nvSpPr>
          <p:cNvPr id="32770" name="Прямоугольник 3"/>
          <p:cNvSpPr>
            <a:spLocks noChangeArrowheads="1"/>
          </p:cNvSpPr>
          <p:nvPr/>
        </p:nvSpPr>
        <p:spPr bwMode="auto">
          <a:xfrm>
            <a:off x="1638300" y="819150"/>
            <a:ext cx="10307638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Century Gothic" pitchFamily="34" charset="0"/>
              </a:rPr>
              <a:t>Таким образом, традиционное жилище является одним из самых ярких и уникальных проявлений для любой культуры. </a:t>
            </a:r>
            <a:endParaRPr lang="ru-RU" sz="2800">
              <a:latin typeface="Century Gothic" pitchFamily="34" charset="0"/>
            </a:endParaRPr>
          </a:p>
          <a:p>
            <a:pPr algn="just"/>
            <a:r>
              <a:rPr lang="ru-RU" sz="2800" b="1">
                <a:latin typeface="Century Gothic" pitchFamily="34" charset="0"/>
              </a:rPr>
              <a:t>Традиции, мировоззрение любого народа (этноса) отражаются не только в прикладном творчестве, но и в жилище, которое так же является частью его материальной и духовной культуры. Проживая на определенной территории народы мира, приспосабливаются к тем природным условиям, в которых оказались, как это нашло отражение в  жилищах разных народов на территории  республики Саха Якутия.</a:t>
            </a:r>
            <a:endParaRPr lang="ru-RU" sz="2800"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688" y="249238"/>
            <a:ext cx="10021887" cy="127158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Влияние природы на устройство традиционных  жилищ народов </a:t>
            </a:r>
            <a:r>
              <a:rPr lang="ru-RU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Якутии:</a:t>
            </a:r>
            <a: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3200" y="1412875"/>
            <a:ext cx="10580688" cy="531971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Сходства: </a:t>
            </a:r>
          </a:p>
          <a:p>
            <a:pPr marL="457200" indent="-457200" fontAlgn="auto">
              <a:spcAft>
                <a:spcPts val="0"/>
              </a:spcAft>
              <a:buFont typeface="Wingdings 3" charset="2"/>
              <a:buAutoNum type="arabicParenR"/>
              <a:defRPr/>
            </a:pP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всех народов Якутии преобладает конусовидная формы жилищ;</a:t>
            </a:r>
          </a:p>
          <a:p>
            <a:pPr marL="457200" indent="-457200" fontAlgn="auto">
              <a:spcAft>
                <a:spcPts val="0"/>
              </a:spcAft>
              <a:buFont typeface="Wingdings 3" charset="2"/>
              <a:buAutoNum type="arabicParenR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Покрышки изготавливались из натуральных  материалов (шкуры оленей,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скота у якутов, </a:t>
            </a: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зверей, ластоногих);</a:t>
            </a:r>
          </a:p>
          <a:p>
            <a:pPr marL="457200" indent="-457200" fontAlgn="auto">
              <a:spcAft>
                <a:spcPts val="0"/>
              </a:spcAft>
              <a:buFont typeface="Wingdings 3" charset="2"/>
              <a:buAutoNum type="arabicParenR"/>
              <a:defRPr/>
            </a:pPr>
            <a:r>
              <a:rPr lang="ru-RU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Покрышки имели небольшой вес для перевозки на большие </a:t>
            </a:r>
            <a:r>
              <a:rPr lang="ru-RU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расстояния, подразделялись на зимние и летние варианты;</a:t>
            </a:r>
          </a:p>
          <a:p>
            <a:pPr marL="457200" indent="-457200" fontAlgn="auto">
              <a:spcAft>
                <a:spcPts val="0"/>
              </a:spcAft>
              <a:buClr>
                <a:srgbClr val="549E39"/>
              </a:buClr>
              <a:buFont typeface="+mj-lt"/>
              <a:buAutoNum type="arabicParenR"/>
              <a:defRPr/>
            </a:pP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в жилищах северных народов тепло сохраняется от костра (открытого огня) и от тепла человеческого тела;</a:t>
            </a:r>
          </a:p>
          <a:p>
            <a:pPr marL="457200" indent="-457200" fontAlgn="auto">
              <a:spcAft>
                <a:spcPts val="0"/>
              </a:spcAft>
              <a:buClr>
                <a:srgbClr val="549E39"/>
              </a:buClr>
              <a:buFont typeface="+mj-lt"/>
              <a:buAutoNum type="arabicParenR"/>
              <a:defRPr/>
            </a:pPr>
            <a:r>
              <a:rPr lang="ru-RU" sz="24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ru-RU" sz="24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дым от костра поднимаясь вверх, сохраняет тепло, а в летнее время  помогает от мошкары.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 fontAlgn="auto">
              <a:spcAft>
                <a:spcPts val="0"/>
              </a:spcAft>
              <a:buFont typeface="Wingdings 3" charset="2"/>
              <a:buAutoNum type="arabicParenR"/>
              <a:defRPr/>
            </a:pPr>
            <a:endParaRPr lang="ru-RU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9738" y="166688"/>
            <a:ext cx="9794875" cy="5461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Отличия: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>
          <a:xfrm>
            <a:off x="1698625" y="676275"/>
            <a:ext cx="10307638" cy="6032500"/>
          </a:xfrm>
        </p:spPr>
        <p:txBody>
          <a:bodyPr/>
          <a:lstStyle/>
          <a:p>
            <a:pPr>
              <a:buClr>
                <a:srgbClr val="549E39"/>
              </a:buClr>
            </a:pPr>
            <a:r>
              <a:rPr lang="ru-RU" sz="2800" b="1" smtClean="0"/>
              <a:t>1)  в более северных районах и на побережье, где свирепствуют холодные ветра,  увеличивают количество шкур до 50;</a:t>
            </a:r>
          </a:p>
          <a:p>
            <a:pPr>
              <a:buClr>
                <a:srgbClr val="549E39"/>
              </a:buClr>
            </a:pPr>
            <a:r>
              <a:rPr lang="ru-RU" sz="2800" b="1" smtClean="0"/>
              <a:t>2) чукчи создают ярангу в яранге с помощью полога (воздушная подушка сохраняет тепло еще лучше);</a:t>
            </a:r>
          </a:p>
          <a:p>
            <a:pPr>
              <a:buClr>
                <a:srgbClr val="549E39"/>
              </a:buClr>
            </a:pPr>
            <a:r>
              <a:rPr lang="ru-RU" sz="2800" b="1" smtClean="0"/>
              <a:t>3) Покрышки у разных народов зависят от природной зоны, в которой они проживают: якуты в тайге (в урасе остов составляют бревна, а покрышки из шкур лесных зверей: лосей, медведей, волков и тд.), эвенки и в тайге, и в тундре (покрышки из оленьих шкур), чукчи проживают и в тундре, и в побережье  (из шкур оленей и моржей );</a:t>
            </a:r>
          </a:p>
          <a:p>
            <a:pPr>
              <a:buClr>
                <a:srgbClr val="549E39"/>
              </a:buClr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Объект 2"/>
          <p:cNvSpPr>
            <a:spLocks noGrp="1"/>
          </p:cNvSpPr>
          <p:nvPr>
            <p:ph idx="1"/>
          </p:nvPr>
        </p:nvSpPr>
        <p:spPr>
          <a:xfrm>
            <a:off x="2066925" y="355600"/>
            <a:ext cx="9796463" cy="6223000"/>
          </a:xfrm>
        </p:spPr>
        <p:txBody>
          <a:bodyPr/>
          <a:lstStyle/>
          <a:p>
            <a:pPr>
              <a:buClr>
                <a:srgbClr val="549E39"/>
              </a:buClr>
            </a:pPr>
            <a:r>
              <a:rPr lang="ru-RU" sz="3200" b="1" smtClean="0"/>
              <a:t>4) по внутреннему устройству жилища эвенков, чукчей не имели ни столов, ни кроватей: шкуры слоями стелились прямо на землю, на снег, а у якутов были кровати из бревен – ороны.</a:t>
            </a:r>
          </a:p>
          <a:p>
            <a:pPr>
              <a:buClr>
                <a:srgbClr val="549E39"/>
              </a:buClr>
            </a:pPr>
            <a:r>
              <a:rPr lang="ru-RU" sz="3200" b="1" smtClean="0"/>
              <a:t>5) эвенки, чукчи вели кочевой образ жизни, а якуты вели оседлый образ жизни.</a:t>
            </a:r>
            <a:r>
              <a:rPr lang="ru-RU" sz="3200" smtClean="0"/>
              <a:t>	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ъект 2"/>
          <p:cNvSpPr>
            <a:spLocks noGrp="1"/>
          </p:cNvSpPr>
          <p:nvPr>
            <p:ph idx="1"/>
          </p:nvPr>
        </p:nvSpPr>
        <p:spPr>
          <a:xfrm>
            <a:off x="2208213" y="593725"/>
            <a:ext cx="9296400" cy="5318125"/>
          </a:xfrm>
        </p:spPr>
        <p:txBody>
          <a:bodyPr/>
          <a:lstStyle/>
          <a:p>
            <a:pPr>
              <a:buClr>
                <a:srgbClr val="549E39"/>
              </a:buClr>
            </a:pPr>
            <a:r>
              <a:rPr lang="ru-RU" sz="3200" b="1" smtClean="0"/>
              <a:t>Традиционная народная культура складывалась тысячелетиями, бережно хранилась и наследовалась множеством поколений. Она имеет глубочайшие исторические корни. </a:t>
            </a:r>
          </a:p>
          <a:p>
            <a:pPr>
              <a:buClr>
                <a:srgbClr val="549E39"/>
              </a:buClr>
            </a:pPr>
            <a:r>
              <a:rPr lang="ru-RU" sz="3200" b="1" smtClean="0"/>
              <a:t>У народов Севера, как и у всех народов мира,  дальнейшая этническая судьба будет зависеть от степени сохранения и развития культурных традиций.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ъект 2"/>
          <p:cNvSpPr>
            <a:spLocks noGrp="1"/>
          </p:cNvSpPr>
          <p:nvPr>
            <p:ph idx="1"/>
          </p:nvPr>
        </p:nvSpPr>
        <p:spPr>
          <a:xfrm>
            <a:off x="2606675" y="2133600"/>
            <a:ext cx="8915400" cy="3778250"/>
          </a:xfrm>
        </p:spPr>
        <p:txBody>
          <a:bodyPr/>
          <a:lstStyle/>
          <a:p>
            <a:pPr marL="0" indent="0">
              <a:buFont typeface="Wingdings 3" pitchFamily="18" charset="2"/>
              <a:buNone/>
            </a:pPr>
            <a:r>
              <a:rPr lang="ru-RU" sz="2800" b="1" smtClean="0">
                <a:latin typeface="Times New Roman" pitchFamily="18" charset="0"/>
              </a:rPr>
              <a:t>Ресурсы:</a:t>
            </a:r>
          </a:p>
          <a:p>
            <a:pPr marL="0" indent="0"/>
            <a:r>
              <a:rPr lang="ru-RU" sz="2800" b="1" smtClean="0">
                <a:latin typeface="Times New Roman" pitchFamily="18" charset="0"/>
              </a:rPr>
              <a:t> </a:t>
            </a:r>
            <a:r>
              <a:rPr lang="ru-RU" smtClean="0"/>
              <a:t>Народы России: живописный альбом, Санкт-Петербург, типография Товарищества «Общественная Польза», 3 декабря 1877, ст. 517</a:t>
            </a:r>
          </a:p>
          <a:p>
            <a:pPr marL="0" indent="0"/>
            <a:r>
              <a:rPr lang="ru-RU" smtClean="0"/>
              <a:t>Эвенки: Сибирь. Атлас Азиатской России. — М.: Топ-книга, Феория, Дизайн. Информация. Картография, 2007. — 664 с. — </a:t>
            </a:r>
            <a:r>
              <a:rPr lang="ru-RU" smtClean="0">
                <a:hlinkClick r:id="rId2"/>
              </a:rPr>
              <a:t>ISBN 5-287-00413-3</a:t>
            </a:r>
            <a:endParaRPr lang="ru-RU" smtClean="0"/>
          </a:p>
          <a:p>
            <a:pPr marL="0" indent="0"/>
            <a:r>
              <a:rPr lang="ru-RU" i="1" smtClean="0">
                <a:hlinkClick r:id="rId3" tooltip="Линденау, Якоб"/>
              </a:rPr>
              <a:t>Линденау Я. И.</a:t>
            </a:r>
            <a:r>
              <a:rPr lang="ru-RU" smtClean="0"/>
              <a:t> Описание народов Сибири (первая половина XVIII века). Историко-этнографические материалы о народах Сибири и Северо-Востока. — Магадан: Магаданское кн. изд-во, 1983. — 176 с.: ил. — Серия «Дальневосточная историческая библиотека».</a:t>
            </a:r>
          </a:p>
          <a:p>
            <a:pPr marL="0" indent="0"/>
            <a:r>
              <a:rPr lang="ru-RU" i="1" smtClean="0">
                <a:hlinkClick r:id="rId4" tooltip="Личков, Леонид Семёнович"/>
              </a:rPr>
              <a:t>Личков Л. С.</a:t>
            </a:r>
            <a:r>
              <a:rPr lang="ru-RU" i="1" smtClean="0"/>
              <a:t>,.</a:t>
            </a:r>
            <a:r>
              <a:rPr lang="ru-RU" smtClean="0"/>
              <a:t> </a:t>
            </a:r>
            <a:r>
              <a:rPr lang="ru-RU" smtClean="0">
                <a:hlinkClick r:id="rId5" tooltip="s:ЭСБЕ/Якуты"/>
              </a:rPr>
              <a:t>Якуты</a:t>
            </a:r>
            <a:r>
              <a:rPr lang="ru-RU" smtClean="0"/>
              <a:t> // </a:t>
            </a:r>
            <a:r>
              <a:rPr lang="ru-RU" smtClean="0">
                <a:hlinkClick r:id="rId6" tooltip="Энциклопедический словарь Брокгауза и Ефрона"/>
              </a:rPr>
              <a:t>Энциклопедический словарь Брокгауза и Ефрона</a:t>
            </a:r>
            <a:r>
              <a:rPr lang="ru-RU" smtClean="0"/>
              <a:t> : в 86 т. (82 т. и 4 доп.). — СПб., 1890—1907.</a:t>
            </a:r>
          </a:p>
          <a:p>
            <a:pPr marL="0" indent="0"/>
            <a:endParaRPr lang="ru-RU" smtClean="0"/>
          </a:p>
          <a:p>
            <a:pPr marL="0" indent="0">
              <a:buFont typeface="Wingdings 3" pitchFamily="18" charset="2"/>
              <a:buChar char="•"/>
            </a:pPr>
            <a:endParaRPr lang="ru-RU" sz="2800" b="1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r>
              <a:rPr lang="ru-RU" smtClean="0"/>
              <a:t>Введение</a:t>
            </a:r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244725" y="1473200"/>
            <a:ext cx="9737725" cy="5235575"/>
          </a:xfrm>
        </p:spPr>
        <p:txBody>
          <a:bodyPr/>
          <a:lstStyle/>
          <a:p>
            <a:pPr algn="just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Во внеурочном зантии по экологии «Влияние природных условий на устройство традиционных  жилищ народов Якутии» рассмотрена взаимосвязь между природными условиями мест проживания и традиционными жилищами народов Якутии. На территории Республики Саха (Якутия) проживают якуты, эвенки, юкагиры, эвены, чукчи.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1817688" y="130175"/>
            <a:ext cx="9686925" cy="1009650"/>
          </a:xfrm>
        </p:spPr>
        <p:txBody>
          <a:bodyPr/>
          <a:lstStyle/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Причины построения жилищ местным населением:</a:t>
            </a:r>
          </a:p>
        </p:txBody>
      </p:sp>
      <p:sp>
        <p:nvSpPr>
          <p:cNvPr id="21506" name="Объект 2"/>
          <p:cNvSpPr>
            <a:spLocks noGrp="1"/>
          </p:cNvSpPr>
          <p:nvPr>
            <p:ph idx="1"/>
          </p:nvPr>
        </p:nvSpPr>
        <p:spPr>
          <a:xfrm>
            <a:off x="1817688" y="1543050"/>
            <a:ext cx="10058400" cy="5072063"/>
          </a:xfrm>
        </p:spPr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Удержание тепла</a:t>
            </a:r>
          </a:p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Хранение припасов</a:t>
            </a:r>
          </a:p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Создание семейных отношений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3" y="747713"/>
            <a:ext cx="10018712" cy="59737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400" b="1" smtClean="0"/>
              <a:t>Цель</a:t>
            </a:r>
            <a:r>
              <a:rPr lang="ru-RU" sz="2400" b="1" smtClean="0">
                <a:latin typeface="Arial" charset="0"/>
              </a:rPr>
              <a:t> занятия</a:t>
            </a:r>
            <a:r>
              <a:rPr lang="ru-RU" sz="2400" smtClean="0"/>
              <a:t>:</a:t>
            </a:r>
            <a:r>
              <a:rPr lang="en-US" sz="2400" smtClean="0"/>
              <a:t> </a:t>
            </a:r>
            <a:r>
              <a:rPr lang="ru-RU" sz="2400" smtClean="0"/>
              <a:t>выявление влияния  природных условий на особенности устройство жилищ народов Якутии.</a:t>
            </a:r>
          </a:p>
          <a:p>
            <a:pPr>
              <a:lnSpc>
                <a:spcPct val="90000"/>
              </a:lnSpc>
            </a:pPr>
            <a:r>
              <a:rPr lang="ru-RU" sz="2400" b="1" smtClean="0"/>
              <a:t>Задачи: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400" smtClean="0"/>
              <a:t>- Ознакомиться с  природными условиями Якутии;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400" smtClean="0"/>
              <a:t>рассмотреть особенности устройства жилищ:  якутов, эвенков, чукчей;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ru-RU" sz="2400" smtClean="0"/>
              <a:t>Выявить влияние природных условий на особенности национальных жилищ;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ru-RU" sz="2400" smtClean="0"/>
              <a:t>-  воспитывать уважение к традициям и обычаям  народов Якутии.</a:t>
            </a:r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 sz="2400" smtClean="0"/>
          </a:p>
          <a:p>
            <a:pPr>
              <a:lnSpc>
                <a:spcPct val="90000"/>
              </a:lnSpc>
              <a:buFont typeface="Wingdings 3" pitchFamily="18" charset="2"/>
              <a:buNone/>
            </a:pPr>
            <a:endParaRPr lang="ru-RU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508125" y="398463"/>
            <a:ext cx="10018713" cy="6156325"/>
          </a:xfrm>
        </p:spPr>
        <p:txBody>
          <a:bodyPr>
            <a:noAutofit/>
          </a:bodyPr>
          <a:lstStyle/>
          <a:p>
            <a:r>
              <a:rPr lang="sah-RU" sz="2800" b="1" smtClean="0"/>
              <a:t>Методы</a:t>
            </a:r>
            <a:r>
              <a:rPr lang="sah-RU" sz="2800" smtClean="0"/>
              <a:t> работы: </a:t>
            </a:r>
          </a:p>
          <a:p>
            <a:pPr>
              <a:buFont typeface="Wingdings 3" pitchFamily="18" charset="2"/>
              <a:buNone/>
            </a:pPr>
            <a:r>
              <a:rPr lang="sah-RU" sz="2800" smtClean="0"/>
              <a:t>- сбор информации,</a:t>
            </a:r>
            <a:endParaRPr lang="ru-RU" sz="2800" smtClean="0"/>
          </a:p>
          <a:p>
            <a:pPr>
              <a:buFont typeface="Wingdings 3" pitchFamily="18" charset="2"/>
              <a:buNone/>
            </a:pPr>
            <a:r>
              <a:rPr lang="sah-RU" sz="2800" smtClean="0"/>
              <a:t>- сравнение,</a:t>
            </a:r>
            <a:endParaRPr lang="ru-RU" sz="2800" smtClean="0"/>
          </a:p>
          <a:p>
            <a:pPr>
              <a:buFont typeface="Wingdings 3" pitchFamily="18" charset="2"/>
              <a:buNone/>
            </a:pPr>
            <a:r>
              <a:rPr lang="sah-RU" sz="2800" smtClean="0"/>
              <a:t>- описание,</a:t>
            </a:r>
            <a:endParaRPr lang="ru-RU" sz="2800" smtClean="0"/>
          </a:p>
          <a:p>
            <a:pPr>
              <a:buFont typeface="Wingdings 3" pitchFamily="18" charset="2"/>
              <a:buNone/>
            </a:pPr>
            <a:r>
              <a:rPr lang="sah-RU" sz="2800" smtClean="0"/>
              <a:t>- анализ.</a:t>
            </a:r>
            <a:endParaRPr lang="en-US" sz="4000" smtClean="0"/>
          </a:p>
          <a:p>
            <a:pPr algn="ctr"/>
            <a:r>
              <a:rPr lang="ru-RU" sz="2800" b="1" smtClean="0"/>
              <a:t>Актуальность</a:t>
            </a:r>
            <a:r>
              <a:rPr lang="ru-RU" sz="2800" smtClean="0"/>
              <a:t> темы: этнические традиции и технологии национального ремесла  угасают вместе с их носителями. Жилище - это часть не только материальной, но и духовной культуры разных народов мира,  в  которой отразились многие факторы: климат, местные традиции, заимствования у других народов.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1900238" y="201613"/>
            <a:ext cx="9604375" cy="1200150"/>
          </a:xfrm>
        </p:spPr>
        <p:txBody>
          <a:bodyPr/>
          <a:lstStyle/>
          <a:p>
            <a:r>
              <a:rPr lang="ru-RU" smtClean="0"/>
              <a:t>Природные условия для жизни и хозяйственной деятельности людей</a:t>
            </a:r>
          </a:p>
        </p:txBody>
      </p:sp>
      <p:sp>
        <p:nvSpPr>
          <p:cNvPr id="24578" name="Объект 2"/>
          <p:cNvSpPr>
            <a:spLocks noGrp="1"/>
          </p:cNvSpPr>
          <p:nvPr>
            <p:ph idx="1"/>
          </p:nvPr>
        </p:nvSpPr>
        <p:spPr>
          <a:xfrm>
            <a:off x="6569075" y="1555750"/>
            <a:ext cx="5616575" cy="5213350"/>
          </a:xfrm>
        </p:spPr>
        <p:txBody>
          <a:bodyPr/>
          <a:lstStyle/>
          <a:p>
            <a:r>
              <a:rPr lang="ru-RU" sz="2800" smtClean="0"/>
              <a:t>Республика Саха – самый большой по площади субъект Российской Федерации. Её площадь составляет более 3млн. кв. км. Более 40% площади республики находится за Северным полярным кругом. Повсеместно развита вечная мерзлота, достигающая мощности 1500 м. </a:t>
            </a:r>
          </a:p>
        </p:txBody>
      </p:sp>
      <p:pic>
        <p:nvPicPr>
          <p:cNvPr id="2457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425" y="2039938"/>
            <a:ext cx="6697663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ъект 2"/>
          <p:cNvSpPr>
            <a:spLocks noGrp="1"/>
          </p:cNvSpPr>
          <p:nvPr>
            <p:ph idx="1"/>
          </p:nvPr>
        </p:nvSpPr>
        <p:spPr>
          <a:xfrm>
            <a:off x="1566863" y="142875"/>
            <a:ext cx="10510837" cy="2327275"/>
          </a:xfrm>
        </p:spPr>
        <p:txBody>
          <a:bodyPr/>
          <a:lstStyle/>
          <a:p>
            <a:r>
              <a:rPr lang="ru-RU" sz="2800" b="1" smtClean="0"/>
              <a:t>Климат резко континентальный, абсолютный минимум температур -70° С, максимум +39ºС. Отличается продолжительным зимним и коротким летним периодами. Республика располагается в природных зонах тундры, лесотундры и тайги.</a:t>
            </a:r>
          </a:p>
          <a:p>
            <a:endParaRPr lang="ru-RU" smtClean="0"/>
          </a:p>
        </p:txBody>
      </p:sp>
      <p:pic>
        <p:nvPicPr>
          <p:cNvPr id="25602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78625" y="2446338"/>
            <a:ext cx="5276850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" y="2303463"/>
            <a:ext cx="6508750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TextBox 1"/>
          <p:cNvSpPr txBox="1">
            <a:spLocks noChangeArrowheads="1"/>
          </p:cNvSpPr>
          <p:nvPr/>
        </p:nvSpPr>
        <p:spPr bwMode="auto">
          <a:xfrm>
            <a:off x="2909888" y="6151563"/>
            <a:ext cx="14128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ah-RU" sz="2400">
                <a:latin typeface="Century Gothic" pitchFamily="34" charset="0"/>
              </a:rPr>
              <a:t>Зима</a:t>
            </a:r>
            <a:endParaRPr lang="ru-RU" sz="2400">
              <a:latin typeface="Century Gothic" pitchFamily="34" charset="0"/>
            </a:endParaRPr>
          </a:p>
        </p:txBody>
      </p:sp>
      <p:sp>
        <p:nvSpPr>
          <p:cNvPr id="25605" name="TextBox 3"/>
          <p:cNvSpPr txBox="1">
            <a:spLocks noChangeArrowheads="1"/>
          </p:cNvSpPr>
          <p:nvPr/>
        </p:nvSpPr>
        <p:spPr bwMode="auto">
          <a:xfrm>
            <a:off x="8661400" y="6151563"/>
            <a:ext cx="1044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sah-RU" sz="2400">
                <a:latin typeface="Century Gothic" pitchFamily="34" charset="0"/>
              </a:rPr>
              <a:t>Лето</a:t>
            </a:r>
            <a:endParaRPr lang="ru-RU" sz="2400"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4725" y="153988"/>
            <a:ext cx="9259888" cy="7842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sah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Особенности традиционного жилища якутов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569913" y="1531938"/>
            <a:ext cx="5678487" cy="4830762"/>
          </a:xfrm>
        </p:spPr>
        <p:txBody>
          <a:bodyPr/>
          <a:lstStyle/>
          <a:p>
            <a:r>
              <a:rPr lang="ru-RU" sz="2800" b="1" smtClean="0"/>
              <a:t> Зимнее жилище (джие) представляло собой юрту из вертикально поставленных бревен, обмазанных глиной, с пологой двухскатной крышей; в углу имелся очаг. К джие пристраивался загон для скота (хотон). 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998538"/>
            <a:ext cx="5813425" cy="509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9750" y="166688"/>
            <a:ext cx="3925888" cy="6691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Летний </a:t>
            </a:r>
            <a:r>
              <a:rPr lang="ru-RU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ураса</a:t>
            </a: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31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Ураса</a:t>
            </a:r>
            <a:r>
              <a:rPr lang="ru-RU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́ (якут. </a:t>
            </a:r>
            <a:r>
              <a:rPr lang="ru-RU" sz="31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ураһа</a:t>
            </a:r>
            <a:r>
              <a:rPr lang="ru-RU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) — тип старинного летнего жилища якутов, конусообразный шалаш из жердей, обтянутый берестой. Считается, что </a:t>
            </a:r>
            <a:r>
              <a:rPr lang="ru-RU" sz="31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ураса</a:t>
            </a:r>
            <a:r>
              <a:rPr lang="ru-RU" sz="31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это самая древняя форма якутских жилищ.</a:t>
            </a:r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807075" y="222250"/>
            <a:ext cx="6291263" cy="6567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1113</TotalTime>
  <Words>716</Words>
  <Application>Microsoft Office PowerPoint</Application>
  <PresentationFormat>Произвольный</PresentationFormat>
  <Paragraphs>56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17</vt:i4>
      </vt:variant>
      <vt:variant>
        <vt:lpstr>Заголовки слайдов</vt:lpstr>
      </vt:variant>
      <vt:variant>
        <vt:i4>19</vt:i4>
      </vt:variant>
    </vt:vector>
  </HeadingPairs>
  <TitlesOfParts>
    <vt:vector size="41" baseType="lpstr">
      <vt:lpstr>Century Gothic</vt:lpstr>
      <vt:lpstr>Arial</vt:lpstr>
      <vt:lpstr>Wingdings 3</vt:lpstr>
      <vt:lpstr>Calibri</vt:lpstr>
      <vt:lpstr>Times New Roman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Легкий дым</vt:lpstr>
      <vt:lpstr>Внеурочное занятие по экологии: «Отражение природных условий на устройство традиционных жилищ народов Якутии»</vt:lpstr>
      <vt:lpstr>Введение</vt:lpstr>
      <vt:lpstr>Причины построения жилищ местным населением:</vt:lpstr>
      <vt:lpstr>Слайд 4</vt:lpstr>
      <vt:lpstr>Слайд 5</vt:lpstr>
      <vt:lpstr>Природные условия для жизни и хозяйственной деятельности людей</vt:lpstr>
      <vt:lpstr>Слайд 7</vt:lpstr>
      <vt:lpstr>Особенности традиционного жилища якутов</vt:lpstr>
      <vt:lpstr>Летний ураса Ураса́ (якут. ураһа) — тип старинного летнего жилища якутов, конусообразный шалаш из жердей, обтянутый берестой. Считается, что ураса это самая древняя форма якутских жилищ.</vt:lpstr>
      <vt:lpstr>Зимний чум эвенков  и эвенов У охотников и оленеводов тайги и тундры - эвенков наиболее распространенным жилищем был конический чум, каркас которого состоял из наклонно установленных шестов, перекрещивающихся вверху и образующих форму конуса.</vt:lpstr>
      <vt:lpstr>Слайд 11</vt:lpstr>
      <vt:lpstr>Зимняя яранга  у чукчей, эвенов, юкагиров</vt:lpstr>
      <vt:lpstr>Яранга </vt:lpstr>
      <vt:lpstr>                  Заключение </vt:lpstr>
      <vt:lpstr>Влияние природы на устройство традиционных  жилищ народов Якутии: </vt:lpstr>
      <vt:lpstr>Отличия: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Отражение природных условий на национальный костюм</dc:title>
  <dc:creator>User</dc:creator>
  <cp:lastModifiedBy>79142603030</cp:lastModifiedBy>
  <cp:revision>64</cp:revision>
  <dcterms:created xsi:type="dcterms:W3CDTF">2016-11-14T09:01:29Z</dcterms:created>
  <dcterms:modified xsi:type="dcterms:W3CDTF">2022-03-21T12:58:32Z</dcterms:modified>
</cp:coreProperties>
</file>