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66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72" r:id="rId13"/>
    <p:sldId id="268" r:id="rId14"/>
    <p:sldId id="269" r:id="rId15"/>
    <p:sldId id="270" r:id="rId16"/>
    <p:sldId id="271" r:id="rId17"/>
    <p:sldId id="26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2970001"/>
            <a:ext cx="6630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a_AlbionicTitulBrk" pitchFamily="34" charset="-52"/>
              </a:rPr>
              <a:t>Известная соль и её секреты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00475" y="515719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smtClean="0"/>
              <a:t>Выполнил:  </a:t>
            </a:r>
          </a:p>
          <a:p>
            <a:pPr algn="r"/>
            <a:r>
              <a:rPr lang="ru-RU" b="1" dirty="0" smtClean="0"/>
              <a:t>Кизилов Егор</a:t>
            </a:r>
          </a:p>
          <a:p>
            <a:pPr algn="r"/>
            <a:r>
              <a:rPr lang="ru-RU" b="1" dirty="0" smtClean="0"/>
              <a:t>Учащийся 4 «А»  класса </a:t>
            </a:r>
          </a:p>
          <a:p>
            <a:pPr algn="r"/>
            <a:r>
              <a:rPr lang="ru-RU" b="1" dirty="0" smtClean="0"/>
              <a:t> Руководитель:</a:t>
            </a:r>
          </a:p>
          <a:p>
            <a:pPr algn="r"/>
            <a:r>
              <a:rPr lang="ru-RU" b="1" dirty="0" smtClean="0"/>
              <a:t>Курчатова Елена Васильевна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60703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5377">
            <a:off x="714004" y="746209"/>
            <a:ext cx="2088232" cy="2784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692696"/>
            <a:ext cx="3194332" cy="2395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226">
            <a:off x="6476267" y="925599"/>
            <a:ext cx="1944216" cy="25933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151436"/>
              </p:ext>
            </p:extLst>
          </p:nvPr>
        </p:nvGraphicFramePr>
        <p:xfrm>
          <a:off x="1213129" y="4509120"/>
          <a:ext cx="6835775" cy="1600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9630"/>
                <a:gridCol w="1170305"/>
                <a:gridCol w="1170305"/>
                <a:gridCol w="1170305"/>
                <a:gridCol w="1237615"/>
                <a:gridCol w="123761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Образец №1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Образец №2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Образец №3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Образец №4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Я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Лицо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Тело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Сестра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Лицо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Тело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24550" y="3705362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Bahnschrift Condensed" pitchFamily="34" charset="0"/>
                <a:cs typeface="Arial" pitchFamily="34" charset="0"/>
              </a:rPr>
              <a:t>Для тестирования я пригласил свою старшую сестру, и мы оценили полученные </a:t>
            </a:r>
            <a:r>
              <a:rPr lang="ru-RU" sz="2000" b="1" dirty="0" smtClean="0">
                <a:latin typeface="Bahnschrift Condensed" pitchFamily="34" charset="0"/>
                <a:cs typeface="Arial" pitchFamily="34" charset="0"/>
              </a:rPr>
              <a:t>образцы</a:t>
            </a:r>
            <a:r>
              <a:rPr lang="ru-RU" sz="2800" b="1" dirty="0" smtClean="0">
                <a:latin typeface="Bahnschrift Condensed" pitchFamily="34" charset="0"/>
              </a:rPr>
              <a:t>.</a:t>
            </a:r>
            <a:endParaRPr lang="ru-RU" sz="2800" b="1" dirty="0">
              <a:latin typeface="Bahnschrift Condensed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88833" y="88964"/>
            <a:ext cx="448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_AlbionicTitulBrk" pitchFamily="34" charset="-52"/>
              </a:rPr>
              <a:t>Соль используют в </a:t>
            </a:r>
            <a:r>
              <a:rPr lang="ru-RU" dirty="0" smtClean="0">
                <a:latin typeface="a_AlbionicTitulBrk" pitchFamily="34" charset="-52"/>
              </a:rPr>
              <a:t>косметологии.</a:t>
            </a:r>
            <a:endParaRPr lang="ru-RU" dirty="0">
              <a:latin typeface="a_AlbionicTitulBrk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2162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185" y="665200"/>
            <a:ext cx="3093590" cy="2331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419" y="4005066"/>
            <a:ext cx="1868837" cy="24920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511" y="4005065"/>
            <a:ext cx="1872755" cy="2498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4803" y="4005064"/>
            <a:ext cx="1873996" cy="2498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8798" y="4001390"/>
            <a:ext cx="1871593" cy="2495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115616" y="188640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_AlbionicTitulBrk" pitchFamily="34" charset="-52"/>
              </a:rPr>
              <a:t>Соль используют и для декоративного искусства</a:t>
            </a:r>
            <a:endParaRPr lang="ru-RU" dirty="0">
              <a:latin typeface="a_AlbionicTitulBrk" pitchFamily="34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3140968"/>
            <a:ext cx="6049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Bahnschrift Condensed" pitchFamily="34" charset="0"/>
              </a:rPr>
              <a:t>Я </a:t>
            </a:r>
            <a:r>
              <a:rPr lang="ru-RU" b="1" dirty="0" smtClean="0">
                <a:latin typeface="Bahnschrift Condensed" pitchFamily="34" charset="0"/>
              </a:rPr>
              <a:t>решил </a:t>
            </a:r>
            <a:r>
              <a:rPr lang="ru-RU" b="1" dirty="0">
                <a:latin typeface="Bahnschrift Condensed" pitchFamily="34" charset="0"/>
              </a:rPr>
              <a:t>изготовить веточки для декора, используя соляной растров, применяя принцип вымораживания соли.</a:t>
            </a:r>
            <a:endParaRPr lang="ru-RU" b="1" dirty="0"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860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608563"/>
            <a:ext cx="2160240" cy="2881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620688"/>
            <a:ext cx="2160240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620688"/>
            <a:ext cx="2160240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6027" y="620688"/>
            <a:ext cx="2160469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67544" y="393305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Этот опыт нужно делать зимой и вынести веточки на улицу на такое же время. Но наш край очень суров, на улице температура опускалась до -50°С, я переживал что эксперимент не получится и было решено отправить веточки в морозильную камеру. У меня все получилось, веточки покрылись инеем, который не тает.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63691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овый проект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5616" y="1268760"/>
            <a:ext cx="7053861" cy="399718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7544" y="404664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_AlbionicTitulBrk" pitchFamily="34" charset="-52"/>
              </a:rPr>
              <a:t>Соль можно использовать </a:t>
            </a:r>
            <a:r>
              <a:rPr lang="ru-RU" dirty="0" smtClean="0">
                <a:latin typeface="a_AlbionicTitulBrk" pitchFamily="34" charset="-52"/>
              </a:rPr>
              <a:t>для </a:t>
            </a:r>
            <a:r>
              <a:rPr lang="ru-RU" dirty="0">
                <a:latin typeface="a_AlbionicTitulBrk" pitchFamily="34" charset="-52"/>
              </a:rPr>
              <a:t>удивления родных и знакомых</a:t>
            </a:r>
            <a:endParaRPr lang="ru-RU" dirty="0">
              <a:latin typeface="a_AlbionicTitulBrk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041932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5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969660"/>
              </p:ext>
            </p:extLst>
          </p:nvPr>
        </p:nvGraphicFramePr>
        <p:xfrm>
          <a:off x="1259632" y="1124744"/>
          <a:ext cx="6729047" cy="47466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5263"/>
                <a:gridCol w="1345946"/>
                <a:gridCol w="1345946"/>
                <a:gridCol w="1345946"/>
                <a:gridCol w="1345946"/>
              </a:tblGrid>
              <a:tr h="3651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Эксперимент 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Образец №1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Образец №2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Образец №3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Образец №4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953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Обработка ледяной поверхности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02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Скраб для лица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3,5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02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Скраб для тела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02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Заснеженная веточка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02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Волшебная ниточка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51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Итого: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15,5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04664"/>
            <a:ext cx="417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_AlbionicTitulBrk" pitchFamily="34" charset="-52"/>
              </a:rPr>
              <a:t>Результат экспериментов</a:t>
            </a:r>
            <a:endParaRPr lang="ru-RU" sz="2000" dirty="0">
              <a:latin typeface="a_AlbionicTitulBrk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706036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2473" y="692696"/>
            <a:ext cx="64807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_AlbionicTitulBrk" pitchFamily="34" charset="-52"/>
              </a:rPr>
              <a:t>Моя гипотеза подтвердилась. С</a:t>
            </a:r>
            <a:r>
              <a:rPr lang="ru-RU" sz="2000" dirty="0" smtClean="0">
                <a:latin typeface="a_AlbionicTitulBrk" pitchFamily="34" charset="-52"/>
              </a:rPr>
              <a:t>оль можно использовать </a:t>
            </a:r>
            <a:r>
              <a:rPr lang="ru-RU" sz="2000" dirty="0" smtClean="0">
                <a:latin typeface="a_AlbionicTitulBrk" pitchFamily="34" charset="-52"/>
              </a:rPr>
              <a:t>не </a:t>
            </a:r>
            <a:r>
              <a:rPr lang="ru-RU" sz="2000" dirty="0">
                <a:latin typeface="a_AlbionicTitulBrk" pitchFamily="34" charset="-52"/>
              </a:rPr>
              <a:t>только для приготовления пищи, но и для бытовых нужд. </a:t>
            </a:r>
          </a:p>
        </p:txBody>
      </p:sp>
      <p:pic>
        <p:nvPicPr>
          <p:cNvPr id="1026" name="Picture 2" descr="C:\Users\user\Desktop\соль\ФОТО\баскунча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994" y="2877988"/>
            <a:ext cx="3960440" cy="26416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2495">
            <a:off x="438058" y="2218937"/>
            <a:ext cx="2400266" cy="180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335752"/>
            <a:ext cx="1674649" cy="22328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05" y="4293096"/>
            <a:ext cx="1629971" cy="21732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8461">
            <a:off x="6306994" y="2216354"/>
            <a:ext cx="2520280" cy="1890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1840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26098"/>
            <a:ext cx="3648872" cy="273630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238" y="1052736"/>
            <a:ext cx="3449183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296359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_AlbionicTitulBrk" pitchFamily="34" charset="-52"/>
              </a:rPr>
              <a:t>Я </a:t>
            </a:r>
            <a:r>
              <a:rPr lang="ru-RU" dirty="0">
                <a:latin typeface="a_AlbionicTitulBrk" pitchFamily="34" charset="-52"/>
              </a:rPr>
              <a:t>сравнил разные виды соли, провел с ними эксперименты и выбрал лучший образец.</a:t>
            </a:r>
            <a:endParaRPr lang="ru-RU" dirty="0">
              <a:latin typeface="a_AlbionicTitulBrk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62095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1988840"/>
            <a:ext cx="49112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_AlbionicTitulBrk" pitchFamily="34" charset="-52"/>
              </a:rPr>
              <a:t>Спасибо за внимание</a:t>
            </a:r>
            <a:endParaRPr lang="ru-RU" sz="3200" b="1" dirty="0">
              <a:latin typeface="a_AlbionicTitulBrk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834827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соль\IMG_80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28" y="692696"/>
            <a:ext cx="3456031" cy="2592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соль\Организация нового солонца для животны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57972"/>
            <a:ext cx="3600389" cy="27004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841" y="4032895"/>
            <a:ext cx="3168352" cy="2376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s://cdn.iportal.ru/news/2020/99/preview/d7d54de2052e611ddc2a1de68db8c44981c3e361_2880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7"/>
          <a:stretch/>
        </p:blipFill>
        <p:spPr bwMode="auto">
          <a:xfrm>
            <a:off x="4788024" y="4106669"/>
            <a:ext cx="3617150" cy="22287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18864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_AlbionicTitulBrk" pitchFamily="34" charset="-52"/>
              </a:rPr>
              <a:t>Солонец для диких животных</a:t>
            </a:r>
            <a:endParaRPr lang="ru-RU" dirty="0">
              <a:latin typeface="a_AlbionicTitulBrk" pitchFamily="34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3501008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_AlbionicTitulBrk" pitchFamily="34" charset="-52"/>
              </a:rPr>
              <a:t>Троицкий солеваренный завод</a:t>
            </a:r>
            <a:endParaRPr lang="ru-RU" dirty="0">
              <a:latin typeface="a_AlbionicTitulBrk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978360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соль\ФОТО\задач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62" y="476672"/>
            <a:ext cx="8452510" cy="5898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481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8"/>
            <a:ext cx="79928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/>
              <a:t>Слово «соль» очень одинаково звучит на разных языках мира. Например, по-русски «соль», по-английски «</a:t>
            </a:r>
            <a:r>
              <a:rPr lang="ru-RU" sz="3200" b="1" dirty="0" err="1"/>
              <a:t>salt</a:t>
            </a:r>
            <a:r>
              <a:rPr lang="ru-RU" sz="3200" b="1" dirty="0"/>
              <a:t>», по-испански «</a:t>
            </a:r>
            <a:r>
              <a:rPr lang="en-US" sz="3200" b="1" dirty="0"/>
              <a:t>salsa</a:t>
            </a:r>
            <a:r>
              <a:rPr lang="ru-RU" sz="3200" b="1" dirty="0"/>
              <a:t>», по-французски «</a:t>
            </a:r>
            <a:r>
              <a:rPr lang="ru-RU" sz="3200" b="1" dirty="0" err="1"/>
              <a:t>sel</a:t>
            </a:r>
            <a:r>
              <a:rPr lang="ru-RU" sz="3200" b="1" dirty="0"/>
              <a:t>», по-немецки «</a:t>
            </a:r>
            <a:r>
              <a:rPr lang="ru-RU" sz="3200" b="1" dirty="0" err="1"/>
              <a:t>salz</a:t>
            </a:r>
            <a:r>
              <a:rPr lang="ru-RU" sz="3200" b="1" dirty="0"/>
              <a:t>», по-словенски (</a:t>
            </a:r>
            <a:r>
              <a:rPr lang="ru-RU" sz="3200" b="1" dirty="0" err="1"/>
              <a:t>sọ̑l</a:t>
            </a:r>
            <a:r>
              <a:rPr lang="ru-RU" sz="3200" b="1" dirty="0"/>
              <a:t>).  На Руси слово «соль» связывали с солнцем, которое так и называли </a:t>
            </a:r>
            <a:r>
              <a:rPr lang="ru-RU" sz="3200" b="1" dirty="0" err="1"/>
              <a:t>солонь</a:t>
            </a:r>
            <a:r>
              <a:rPr lang="ru-RU" sz="3200" b="1" dirty="0"/>
              <a:t>.</a:t>
            </a:r>
          </a:p>
        </p:txBody>
      </p:sp>
      <p:pic>
        <p:nvPicPr>
          <p:cNvPr id="2050" name="Picture 2" descr="C:\Users\user\Desktop\соль\ФОТО\baskuncak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4561">
            <a:off x="4907692" y="3969898"/>
            <a:ext cx="3851976" cy="2311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соль\ФОТО\og_og_16112802472285519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4698">
            <a:off x="285117" y="4074205"/>
            <a:ext cx="4212468" cy="2204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190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соль\ФОТО\bp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40" y="332656"/>
            <a:ext cx="4294951" cy="2952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соль\ФОТО\d4fcbb4cea01dbf5964d7892f4e3b63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84984"/>
            <a:ext cx="3822561" cy="30592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60032" y="839324"/>
            <a:ext cx="40324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В Древнем Риме концентрированный раствор соли набирали в источниках и выпаривали на огне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005064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Самые древние соленые шахты в Европе уже датируются X веком</a:t>
            </a:r>
          </a:p>
        </p:txBody>
      </p:sp>
    </p:spTree>
    <p:extLst>
      <p:ext uri="{BB962C8B-B14F-4D97-AF65-F5344CB8AC3E}">
        <p14:creationId xmlns:p14="http://schemas.microsoft.com/office/powerpoint/2010/main" val="1018192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соль\ФОТО\41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81" y="150201"/>
            <a:ext cx="2838359" cy="2270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Способы добычи и производство соли в России, главные месторождения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0202"/>
            <a:ext cx="3360662" cy="2284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Самосадочный метод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98" y="3602420"/>
            <a:ext cx="2844254" cy="2130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Users\user\Desktop\соль\ФОТО\c3e2b4c7ad0921b7041a06a8f366df6b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12" y="3560864"/>
            <a:ext cx="3279476" cy="2172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9332" y="2420888"/>
            <a:ext cx="33798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Bahnschrift Condensed" pitchFamily="34" charset="0"/>
              </a:rPr>
              <a:t>Залежи </a:t>
            </a:r>
            <a:r>
              <a:rPr lang="ru-RU" sz="1600" b="1" dirty="0">
                <a:latin typeface="Bahnschrift Condensed" pitchFamily="34" charset="0"/>
              </a:rPr>
              <a:t>ломают экскаватором и доставляют на производство.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2420888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Bahnschrift Condensed" pitchFamily="34" charset="0"/>
              </a:rPr>
              <a:t>Прорубают </a:t>
            </a:r>
            <a:r>
              <a:rPr lang="ru-RU" sz="1600" b="1" dirty="0">
                <a:latin typeface="Bahnschrift Condensed" pitchFamily="34" charset="0"/>
              </a:rPr>
              <a:t>тоннель, опускают специальную технику, которая разрушает пласты, соль поднимают на поверхность и отправляют на производство.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5733256"/>
            <a:ext cx="4139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Bahnschrift Condensed" pitchFamily="34" charset="0"/>
              </a:rPr>
              <a:t>Закачивают в недра </a:t>
            </a:r>
            <a:r>
              <a:rPr lang="ru-RU" sz="1600" b="1" dirty="0">
                <a:latin typeface="Bahnschrift Condensed" pitchFamily="34" charset="0"/>
              </a:rPr>
              <a:t>горячую пресную воду, после растворения </a:t>
            </a:r>
            <a:r>
              <a:rPr lang="ru-RU" sz="1600" b="1" dirty="0" smtClean="0">
                <a:latin typeface="Bahnschrift Condensed" pitchFamily="34" charset="0"/>
              </a:rPr>
              <a:t>соли выкачивают раствор </a:t>
            </a:r>
            <a:r>
              <a:rPr lang="ru-RU" sz="1600" b="1" dirty="0">
                <a:latin typeface="Bahnschrift Condensed" pitchFamily="34" charset="0"/>
              </a:rPr>
              <a:t>в </a:t>
            </a:r>
            <a:r>
              <a:rPr lang="ru-RU" sz="1600" b="1" dirty="0" smtClean="0">
                <a:latin typeface="Bahnschrift Condensed" pitchFamily="34" charset="0"/>
              </a:rPr>
              <a:t>вакуумные </a:t>
            </a:r>
            <a:r>
              <a:rPr lang="ru-RU" sz="1600" b="1" dirty="0">
                <a:latin typeface="Bahnschrift Condensed" pitchFamily="34" charset="0"/>
              </a:rPr>
              <a:t>центрифуги, в которых отделяется соль.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5736158"/>
            <a:ext cx="4068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Bahnschrift Condensed" pitchFamily="34" charset="0"/>
              </a:rPr>
              <a:t>Выкапывают </a:t>
            </a:r>
            <a:r>
              <a:rPr lang="ru-RU" sz="1600" b="1" dirty="0">
                <a:latin typeface="Bahnschrift Condensed" pitchFamily="34" charset="0"/>
              </a:rPr>
              <a:t>бассейн, </a:t>
            </a:r>
            <a:r>
              <a:rPr lang="ru-RU" sz="1600" b="1" dirty="0" smtClean="0">
                <a:latin typeface="Bahnschrift Condensed" pitchFamily="34" charset="0"/>
              </a:rPr>
              <a:t>заливают </a:t>
            </a:r>
            <a:r>
              <a:rPr lang="ru-RU" sz="1600" b="1" dirty="0">
                <a:latin typeface="Bahnschrift Condensed" pitchFamily="34" charset="0"/>
              </a:rPr>
              <a:t>воду из водоема, после испарения </a:t>
            </a:r>
            <a:r>
              <a:rPr lang="ru-RU" sz="1600" b="1" dirty="0" smtClean="0">
                <a:latin typeface="Bahnschrift Condensed" pitchFamily="34" charset="0"/>
              </a:rPr>
              <a:t>на </a:t>
            </a:r>
            <a:r>
              <a:rPr lang="ru-RU" sz="1600" b="1" dirty="0">
                <a:latin typeface="Bahnschrift Condensed" pitchFamily="34" charset="0"/>
              </a:rPr>
              <a:t>дне образовывается осадочная соль, которую </a:t>
            </a:r>
            <a:r>
              <a:rPr lang="ru-RU" sz="1600" b="1" dirty="0" smtClean="0">
                <a:latin typeface="Bahnschrift Condensed" pitchFamily="34" charset="0"/>
              </a:rPr>
              <a:t>отправляют </a:t>
            </a:r>
            <a:r>
              <a:rPr lang="ru-RU" sz="1600" b="1" dirty="0">
                <a:latin typeface="Bahnschrift Condensed" pitchFamily="34" charset="0"/>
              </a:rPr>
              <a:t>на производство.</a:t>
            </a:r>
            <a:endParaRPr lang="ru-RU" b="1" dirty="0">
              <a:latin typeface="Bahnschrift Condensed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932188">
            <a:off x="-496331" y="3465878"/>
            <a:ext cx="33148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Вакуумный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932188">
            <a:off x="3740816" y="68777"/>
            <a:ext cx="31338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Шахтный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932188">
            <a:off x="3818208" y="3537886"/>
            <a:ext cx="33148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адочный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0932188">
            <a:off x="-297805" y="99604"/>
            <a:ext cx="30498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Карьерный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9110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42" b="8189"/>
          <a:stretch/>
        </p:blipFill>
        <p:spPr bwMode="auto">
          <a:xfrm>
            <a:off x="184048" y="2312851"/>
            <a:ext cx="2592288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71" b="7980"/>
          <a:stretch/>
        </p:blipFill>
        <p:spPr bwMode="auto">
          <a:xfrm>
            <a:off x="6155287" y="4561409"/>
            <a:ext cx="2780955" cy="1755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2" name="Picture 4" descr="C:\Users\user\Desktop\соль\ФОТО\Salt-Licks-for-Animals-Horse-Licking-Sa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114" y="244689"/>
            <a:ext cx="1839326" cy="1888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C:\Users\user\Desktop\соль\ФОТО\7291bfef62a13fce4b6ffe11cce519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14" y="319141"/>
            <a:ext cx="2681592" cy="15977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C:\Users\user\Desktop\соль\ФОТО\fizrastvor-dlya-inekcij-1024x10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43584"/>
            <a:ext cx="1745600" cy="1745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5" name="Picture 7" descr="C:\Users\user\Desktop\соль\ФОТО\4fcc122e53c56609bec6347ca7af5b32_mai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924" y="4596843"/>
            <a:ext cx="2016174" cy="20161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 descr="C:\Users\user\Desktop\соль\ФОТО\Безымянный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48" y="4492953"/>
            <a:ext cx="2522786" cy="1892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7" name="Picture 9" descr="C:\Users\user\Desktop\соль\ФОТО\1410.97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312851"/>
            <a:ext cx="2825720" cy="1776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3110993" y="2967335"/>
            <a:ext cx="292201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Где применяют</a:t>
            </a:r>
          </a:p>
          <a:p>
            <a:pPr algn="ctr"/>
            <a:r>
              <a:rPr lang="ru-RU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соль?</a:t>
            </a:r>
            <a:endParaRPr lang="ru-RU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3110993" y="2062116"/>
            <a:ext cx="668919" cy="9052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4" idx="0"/>
          </p:cNvCxnSpPr>
          <p:nvPr/>
        </p:nvCxnSpPr>
        <p:spPr>
          <a:xfrm flipV="1">
            <a:off x="4572002" y="2312851"/>
            <a:ext cx="0" cy="6544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5148064" y="1628800"/>
            <a:ext cx="1080120" cy="1338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364088" y="3573016"/>
            <a:ext cx="79119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987824" y="3789040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915816" y="4089018"/>
            <a:ext cx="1368152" cy="5641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148064" y="4044553"/>
            <a:ext cx="884947" cy="5522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2"/>
          </p:cNvCxnSpPr>
          <p:nvPr/>
        </p:nvCxnSpPr>
        <p:spPr>
          <a:xfrm>
            <a:off x="4572002" y="4044553"/>
            <a:ext cx="0" cy="4222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18155" y="4213321"/>
            <a:ext cx="3314871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Химическая промышленность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13313" y="4355812"/>
            <a:ext cx="3314871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косметология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865641" y="4314582"/>
            <a:ext cx="3314871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Нефтяная промышленность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292080" y="2123564"/>
            <a:ext cx="3314871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водоочистка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-180528" y="2060848"/>
            <a:ext cx="3314871" cy="3539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7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Обработка поверхностей</a:t>
            </a:r>
            <a:endParaRPr lang="ru-RU" sz="17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101" y="74331"/>
            <a:ext cx="3314871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консервация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134343" y="44624"/>
            <a:ext cx="3314871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медицина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937649" y="-27384"/>
            <a:ext cx="3314871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животноводство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6788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04664"/>
            <a:ext cx="5000803" cy="26750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436096" y="428037"/>
            <a:ext cx="34563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Образец </a:t>
            </a:r>
            <a:r>
              <a:rPr lang="ru-RU" b="1" dirty="0" smtClean="0"/>
              <a:t>№ 1 </a:t>
            </a:r>
            <a:r>
              <a:rPr lang="ru-RU" dirty="0"/>
              <a:t>– морская йодирования соль. </a:t>
            </a:r>
            <a:endParaRPr lang="ru-RU" dirty="0" smtClean="0"/>
          </a:p>
          <a:p>
            <a:r>
              <a:rPr lang="ru-RU" b="1" dirty="0" smtClean="0"/>
              <a:t>Образец </a:t>
            </a:r>
            <a:r>
              <a:rPr lang="ru-RU" b="1" dirty="0"/>
              <a:t>№ </a:t>
            </a:r>
            <a:r>
              <a:rPr lang="ru-RU" b="1" dirty="0" smtClean="0"/>
              <a:t>2 </a:t>
            </a:r>
            <a:r>
              <a:rPr lang="ru-RU" dirty="0" smtClean="0"/>
              <a:t>– </a:t>
            </a:r>
            <a:r>
              <a:rPr lang="ru-RU" dirty="0"/>
              <a:t>соль пищевая выварочная сорт экстра. </a:t>
            </a:r>
            <a:r>
              <a:rPr lang="ru-RU" b="1" dirty="0"/>
              <a:t>Образец </a:t>
            </a:r>
            <a:r>
              <a:rPr lang="ru-RU" b="1" dirty="0" smtClean="0"/>
              <a:t>№ 3 </a:t>
            </a:r>
            <a:r>
              <a:rPr lang="ru-RU" dirty="0" smtClean="0"/>
              <a:t>– </a:t>
            </a:r>
            <a:r>
              <a:rPr lang="ru-RU" dirty="0"/>
              <a:t>соль пищевая каменная молотая (помол №1). </a:t>
            </a:r>
            <a:r>
              <a:rPr lang="ru-RU" b="1" dirty="0"/>
              <a:t>Образец </a:t>
            </a:r>
            <a:r>
              <a:rPr lang="ru-RU" b="1" dirty="0" smtClean="0"/>
              <a:t>№ 4 </a:t>
            </a:r>
            <a:r>
              <a:rPr lang="ru-RU" dirty="0" smtClean="0"/>
              <a:t>– </a:t>
            </a:r>
            <a:r>
              <a:rPr lang="ru-RU" dirty="0"/>
              <a:t>соль поваренная пищевая каменная молотая (помол №2).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959127"/>
              </p:ext>
            </p:extLst>
          </p:nvPr>
        </p:nvGraphicFramePr>
        <p:xfrm>
          <a:off x="179512" y="3284984"/>
          <a:ext cx="8856984" cy="33762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159"/>
                <a:gridCol w="2088232"/>
                <a:gridCol w="1656184"/>
                <a:gridCol w="1872208"/>
                <a:gridCol w="1800201"/>
              </a:tblGrid>
              <a:tr h="1616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Параметры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Образец №1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Образец №2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Образец №3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Образец №4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</a:tr>
              <a:tr h="8030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Внешний вид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Белая, очень редко попадаются тёмные вкрапления, кристаллы чуть более крупнее  2 образца.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Белая, вкраплений не наблюдается, кристаллы самые мелкие.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Белая, редко попадаются тёмные вкрапления, кристаллы  чуть более крупнее  1 образца.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Белая, попадаются тёмные вкрапления, кристаллы самые большие.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Растворимость в холодной воде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 мин. 6 сек. растворилась не вся, остались частички.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45сек. растворилась почти вся.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1 мин. 22 сек. растворилась не вся, остались частички.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1 мин. 49 сек. растворилась не вся, остались кристаллы.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Растворимость в горячей воде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 мин. 19 сек. растворилась не вся, осталось много частиц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27 сек. растворилась вся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41 сек. растворилась почти вся.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1мин. 28 сек.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растворилась не вся, остались кристаллы.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Вкус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Солёная.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Самая солёная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Солёная, присутствует легкая горечь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Солёная, самая вкусная.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</a:tr>
              <a:tr h="4849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Запах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Отсутствует.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Имеет специфический запах.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Отсутствует.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Отсутствует.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637" marR="3463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78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34" y="1052736"/>
            <a:ext cx="3269694" cy="21818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008" y="1049964"/>
            <a:ext cx="3272384" cy="21846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26" y="3933056"/>
            <a:ext cx="3074010" cy="2051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50" y="4005064"/>
            <a:ext cx="2966478" cy="1979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98482" y="225514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_AlbionicTitulBrk" pitchFamily="34" charset="-52"/>
              </a:rPr>
              <a:t>При изучении литературы по моей теме я узнал, что 17% от всей добываемой соли идет на обработку поверхностей </a:t>
            </a:r>
            <a:r>
              <a:rPr lang="ru-RU" dirty="0" smtClean="0">
                <a:latin typeface="a_AlbionicTitulBrk" pitchFamily="34" charset="-52"/>
              </a:rPr>
              <a:t>от </a:t>
            </a:r>
            <a:r>
              <a:rPr lang="ru-RU" dirty="0">
                <a:latin typeface="a_AlbionicTitulBrk" pitchFamily="34" charset="-52"/>
              </a:rPr>
              <a:t>льда.</a:t>
            </a:r>
            <a:endParaRPr lang="ru-RU" dirty="0">
              <a:latin typeface="a_AlbionicTitulBrk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3499" y="3260315"/>
            <a:ext cx="8022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Bahnschrift Condensed" pitchFamily="34" charset="0"/>
              </a:rPr>
              <a:t>Соль </a:t>
            </a:r>
            <a:r>
              <a:rPr lang="ru-RU" b="1" dirty="0">
                <a:latin typeface="Bahnschrift Condensed" pitchFamily="34" charset="0"/>
              </a:rPr>
              <a:t>эффективна только при температуре наружного воздуха максимум -20°С. </a:t>
            </a:r>
            <a:endParaRPr lang="ru-RU" b="1" dirty="0" smtClean="0">
              <a:latin typeface="Bahnschrift Condensed" pitchFamily="34" charset="0"/>
            </a:endParaRPr>
          </a:p>
          <a:p>
            <a:pPr algn="ctr"/>
            <a:r>
              <a:rPr lang="ru-RU" b="1" dirty="0" smtClean="0">
                <a:latin typeface="Bahnschrift Condensed" pitchFamily="34" charset="0"/>
              </a:rPr>
              <a:t>Заранее </a:t>
            </a:r>
            <a:r>
              <a:rPr lang="ru-RU" b="1" dirty="0">
                <a:latin typeface="Bahnschrift Condensed" pitchFamily="34" charset="0"/>
              </a:rPr>
              <a:t>я залил водой участок тротуара. </a:t>
            </a:r>
            <a:endParaRPr lang="ru-RU" b="1" dirty="0">
              <a:latin typeface="Bahnschrift Condensed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0840" y="6022329"/>
            <a:ext cx="80929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Bahnschrift Condensed" pitchFamily="34" charset="0"/>
              </a:rPr>
              <a:t>Я был поражен, что при такой температуре (а было -15°С) лед таял. </a:t>
            </a:r>
            <a:endParaRPr lang="ru-RU" b="1" dirty="0" smtClean="0">
              <a:latin typeface="Bahnschrift Condensed" pitchFamily="34" charset="0"/>
            </a:endParaRPr>
          </a:p>
          <a:p>
            <a:pPr algn="ctr"/>
            <a:r>
              <a:rPr lang="ru-RU" b="1" dirty="0" smtClean="0">
                <a:latin typeface="Bahnschrift Condensed" pitchFamily="34" charset="0"/>
              </a:rPr>
              <a:t>В </a:t>
            </a:r>
            <a:r>
              <a:rPr lang="ru-RU" b="1" dirty="0">
                <a:latin typeface="Bahnschrift Condensed" pitchFamily="34" charset="0"/>
              </a:rPr>
              <a:t>процессе моего эксперимента я случайно просыпал соль на снег, и результат был удивительным. </a:t>
            </a:r>
            <a:endParaRPr lang="ru-RU" b="1" dirty="0"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997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2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2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720</Words>
  <Application>Microsoft Office PowerPoint</Application>
  <PresentationFormat>Экран (4:3)</PresentationFormat>
  <Paragraphs>141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32</cp:revision>
  <dcterms:created xsi:type="dcterms:W3CDTF">2023-01-15T14:27:09Z</dcterms:created>
  <dcterms:modified xsi:type="dcterms:W3CDTF">2023-01-24T15:55:32Z</dcterms:modified>
</cp:coreProperties>
</file>