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0" r:id="rId2"/>
    <p:sldId id="283" r:id="rId3"/>
    <p:sldId id="284" r:id="rId4"/>
    <p:sldId id="285" r:id="rId5"/>
    <p:sldId id="287" r:id="rId6"/>
    <p:sldId id="256" r:id="rId7"/>
    <p:sldId id="286" r:id="rId8"/>
    <p:sldId id="288" r:id="rId9"/>
    <p:sldId id="261" r:id="rId10"/>
    <p:sldId id="262" r:id="rId11"/>
    <p:sldId id="263" r:id="rId12"/>
    <p:sldId id="289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7" r:id="rId24"/>
    <p:sldId id="276" r:id="rId25"/>
    <p:sldId id="278" r:id="rId26"/>
    <p:sldId id="279" r:id="rId27"/>
    <p:sldId id="280" r:id="rId28"/>
    <p:sldId id="281" r:id="rId29"/>
    <p:sldId id="282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7176F-DEC1-4229-B775-F7880561C1D4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E3FBA9A-3220-46D9-B729-2766CE105F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7176F-DEC1-4229-B775-F7880561C1D4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FBA9A-3220-46D9-B729-2766CE105F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7176F-DEC1-4229-B775-F7880561C1D4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FBA9A-3220-46D9-B729-2766CE105F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7176F-DEC1-4229-B775-F7880561C1D4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E3FBA9A-3220-46D9-B729-2766CE105F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7176F-DEC1-4229-B775-F7880561C1D4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FBA9A-3220-46D9-B729-2766CE105F3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7176F-DEC1-4229-B775-F7880561C1D4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FBA9A-3220-46D9-B729-2766CE105F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7176F-DEC1-4229-B775-F7880561C1D4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9E3FBA9A-3220-46D9-B729-2766CE105F3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7176F-DEC1-4229-B775-F7880561C1D4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FBA9A-3220-46D9-B729-2766CE105F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7176F-DEC1-4229-B775-F7880561C1D4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FBA9A-3220-46D9-B729-2766CE105F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7176F-DEC1-4229-B775-F7880561C1D4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FBA9A-3220-46D9-B729-2766CE105F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7176F-DEC1-4229-B775-F7880561C1D4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FBA9A-3220-46D9-B729-2766CE105F32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237176F-DEC1-4229-B775-F7880561C1D4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E3FBA9A-3220-46D9-B729-2766CE105F3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randomBar dir="vert"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hyperlink" Target="http://svadbabum.ru/d/72795/d/5.png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0.jpeg"/><Relationship Id="rId4" Type="http://schemas.openxmlformats.org/officeDocument/2006/relationships/image" Target="../media/image32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upload.wikimedia.org/wikipedia/commons/6/61/%D0%93%D0%BB%D0%BE%D0%B1%D1%83%D1%81_%D0%9C%D0%B0%D1%80%D1%82%D0%B8%D0%BD%D0%B0_%D0%91%D0%B5%D1%85%D0%B0%D0%B9%D0%BC%D0%B0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hyperlink" Target="http://upload.wikimedia.org/wikipedia/commons/thumb/a/a5/Martin_Behaim_.jpg/450px-Martin_Behaim_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1916832"/>
            <a:ext cx="864243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/>
              <a:t>Добрый день, ребята!</a:t>
            </a:r>
          </a:p>
          <a:p>
            <a:r>
              <a:rPr lang="ru-RU" sz="6000" b="1" dirty="0" smtClean="0"/>
              <a:t>Я рада видеть вас!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261960656"/>
      </p:ext>
    </p:extLst>
  </p:cSld>
  <p:clrMapOvr>
    <a:masterClrMapping/>
  </p:clrMapOvr>
  <p:transition spd="slow">
    <p:randomBar dir="vert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2467744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chemeClr val="tx1"/>
                </a:solidFill>
              </a:rPr>
              <a:t>Глобус-планетарий диаметром 3.1 м и весом 3.5 т - находится в Санкт-Петербурге в музее </a:t>
            </a:r>
            <a:r>
              <a:rPr lang="ru-RU" sz="2800" b="1" dirty="0" err="1">
                <a:solidFill>
                  <a:schemeClr val="tx1"/>
                </a:solidFill>
              </a:rPr>
              <a:t>М.В.Ломоносова</a:t>
            </a:r>
            <a:r>
              <a:rPr lang="ru-RU" sz="2800" b="1" dirty="0">
                <a:solidFill>
                  <a:schemeClr val="tx1"/>
                </a:solidFill>
              </a:rPr>
              <a:t>. Он был изготовлен известным европейским географом </a:t>
            </a:r>
            <a:r>
              <a:rPr lang="ru-RU" sz="2800" b="1" dirty="0" err="1">
                <a:solidFill>
                  <a:schemeClr val="tx1"/>
                </a:solidFill>
              </a:rPr>
              <a:t>А.Олеарием</a:t>
            </a:r>
            <a:r>
              <a:rPr lang="ru-RU" sz="2800" b="1" dirty="0">
                <a:solidFill>
                  <a:schemeClr val="tx1"/>
                </a:solidFill>
              </a:rPr>
              <a:t> (1599-1671) и мастером </a:t>
            </a:r>
            <a:r>
              <a:rPr lang="ru-RU" sz="2800" b="1" dirty="0" err="1">
                <a:solidFill>
                  <a:schemeClr val="tx1"/>
                </a:solidFill>
              </a:rPr>
              <a:t>А.Бушем</a:t>
            </a:r>
            <a:r>
              <a:rPr lang="ru-RU" sz="2800" b="1" dirty="0">
                <a:solidFill>
                  <a:schemeClr val="tx1"/>
                </a:solidFill>
              </a:rPr>
              <a:t> в 1650-1664 гг. </a:t>
            </a:r>
            <a:br>
              <a:rPr lang="ru-RU" sz="2800" b="1" dirty="0">
                <a:solidFill>
                  <a:schemeClr val="tx1"/>
                </a:solidFill>
              </a:rPr>
            </a:br>
            <a:endParaRPr lang="ru-RU" sz="2800" dirty="0"/>
          </a:p>
        </p:txBody>
      </p:sp>
      <p:pic>
        <p:nvPicPr>
          <p:cNvPr id="7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0" y="3068960"/>
            <a:ext cx="3848100" cy="3600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6300" y="3140968"/>
            <a:ext cx="4267200" cy="37170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3552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E:\глобус 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"/>
          <a:stretch/>
        </p:blipFill>
        <p:spPr bwMode="auto">
          <a:xfrm>
            <a:off x="395536" y="476672"/>
            <a:ext cx="8425631" cy="5835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0613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11885"/>
            <a:ext cx="8496944" cy="6326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5034198"/>
      </p:ext>
    </p:extLst>
  </p:cSld>
  <p:clrMapOvr>
    <a:masterClrMapping/>
  </p:clrMapOvr>
  <p:transition spd="slow">
    <p:randomBar dir="vert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:\картинки к уроку\allfons_ru-2276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860372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4" descr="1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51520" y="295764"/>
            <a:ext cx="3146786" cy="586954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" name="Рисунок 2" descr="1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38" y="115888"/>
            <a:ext cx="360045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27584" y="2551836"/>
            <a:ext cx="748883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3200" dirty="0"/>
              <a:t>Первую географическую карту мира создал </a:t>
            </a:r>
            <a:r>
              <a:rPr lang="ru-RU" sz="3200" u="sng" dirty="0">
                <a:solidFill>
                  <a:srgbClr val="FF0000"/>
                </a:solidFill>
              </a:rPr>
              <a:t>древнегреческий философ Анаксимандр </a:t>
            </a:r>
            <a:r>
              <a:rPr lang="ru-RU" sz="3200" dirty="0"/>
              <a:t>более 2500 лет назад. Карта имела форму круга. В центре была изображена Греция, а вокруг другие земли. Вся суша на карте была окружена океаном.</a:t>
            </a:r>
          </a:p>
        </p:txBody>
      </p:sp>
    </p:spTree>
    <p:extLst>
      <p:ext uri="{BB962C8B-B14F-4D97-AF65-F5344CB8AC3E}">
        <p14:creationId xmlns:p14="http://schemas.microsoft.com/office/powerpoint/2010/main" val="267917905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6" descr="1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67404" y="548680"/>
            <a:ext cx="3816096" cy="57302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" name="Содержимое 6" descr="1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19804" y="701080"/>
            <a:ext cx="3816096" cy="57302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" name="Содержимое 6" descr="1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72204" y="853480"/>
            <a:ext cx="3816096" cy="57302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4588300" y="404665"/>
            <a:ext cx="430418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Одна из первых географических карт России была создана более 400 лет назад и называлась «Большой чертёж». Сама карта не сохранилась, зато сохранилась книга с её описанием. </a:t>
            </a:r>
            <a:r>
              <a:rPr lang="ru-RU" sz="2400" u="sng" dirty="0" smtClean="0">
                <a:solidFill>
                  <a:srgbClr val="FF0000"/>
                </a:solidFill>
              </a:rPr>
              <a:t>Книга Большому чертежу</a:t>
            </a:r>
            <a:r>
              <a:rPr lang="ru-RU" sz="2400" dirty="0" smtClean="0"/>
              <a:t> — подробное описание карты всей территории России и соседних государств XVI—XVII веков, составленному по указанию царя всея Руси Иоанна Васильевича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73545694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:\картинки к уроку\erde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87325"/>
            <a:ext cx="1543472" cy="1975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475656" y="332655"/>
            <a:ext cx="64087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КАКИЕ БЫВАЮТ КАРТЫ?</a:t>
            </a:r>
          </a:p>
        </p:txBody>
      </p:sp>
      <p:pic>
        <p:nvPicPr>
          <p:cNvPr id="4" name="Рисунок 3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"/>
          <a:stretch/>
        </p:blipFill>
        <p:spPr bwMode="auto">
          <a:xfrm>
            <a:off x="763082" y="2345524"/>
            <a:ext cx="2162175" cy="147701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"/>
          <a:stretch/>
        </p:blipFill>
        <p:spPr bwMode="auto">
          <a:xfrm>
            <a:off x="514795" y="4869160"/>
            <a:ext cx="2658745" cy="15525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779912" y="2162968"/>
            <a:ext cx="33843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На </a:t>
            </a:r>
            <a:r>
              <a:rPr lang="ru-RU" sz="3200" dirty="0" err="1" smtClean="0"/>
              <a:t>мамонтове</a:t>
            </a:r>
            <a:r>
              <a:rPr lang="ru-RU" sz="3200" dirty="0" smtClean="0"/>
              <a:t> бивне</a:t>
            </a:r>
            <a:endParaRPr lang="ru-RU" sz="3200" dirty="0"/>
          </a:p>
        </p:txBody>
      </p:sp>
      <p:sp>
        <p:nvSpPr>
          <p:cNvPr id="9" name="Прямоугольник 8"/>
          <p:cNvSpPr/>
          <p:nvPr/>
        </p:nvSpPr>
        <p:spPr>
          <a:xfrm rot="10800000" flipV="1">
            <a:off x="3059832" y="3890664"/>
            <a:ext cx="561662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Ката Эратосфена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10800000" flipV="1">
            <a:off x="3995936" y="4560078"/>
            <a:ext cx="514806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Эратосфен известен тем; что не только измерил окружность Земли, но и ввел понятия «параллели» и «меридианы», которые дошли до наших дней. Он по­строил сетку параллелей и меридианов и на ее основе составил карту обитаемой Земли</a:t>
            </a:r>
          </a:p>
        </p:txBody>
      </p:sp>
    </p:spTree>
    <p:extLst>
      <p:ext uri="{BB962C8B-B14F-4D97-AF65-F5344CB8AC3E}">
        <p14:creationId xmlns:p14="http://schemas.microsoft.com/office/powerpoint/2010/main" val="3649796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58847"/>
            <a:ext cx="552636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 В 1977 году специалисты-картогра­фы Советского Союза в содружестве с картографа­ми социалистических стран завершили работу по соз­данию новой географической карты мира. Ее масштаб 1:2 500 ООО (в 1 см 25 км). Такого детального портрета всей нашей планеты до сих пор не было. </a:t>
            </a:r>
          </a:p>
          <a:p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Карта мира состоит из 224 листов. Кроме того, составлено еще 38 перекрывающихся листов для целост­ного изображения отдельных стран. Все листы пост­роены в единой метрической системе с одинаковыми условными знаками. Карта такого масштаба впервые охватывает всю поверхность Земли, включая моря и океаны. </a:t>
            </a:r>
          </a:p>
          <a:p>
            <a:endParaRPr lang="ru-RU" alt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Масса всей карты составит 33,6 кг (0,15 кгХ224 л).</a:t>
            </a:r>
          </a:p>
          <a:p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Если склеить все листы карты в виде глобуса, то диаметр его будет больше 5 м. Площадь карты, склеенной в виде полотна ≈ 80 м²</a:t>
            </a:r>
          </a:p>
          <a:p>
            <a:endParaRPr lang="ru-RU" alt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7876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dirty="0">
                <a:solidFill>
                  <a:srgbClr val="33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Глобус и географическая карта</a:t>
            </a:r>
            <a:endParaRPr lang="ru-RU" dirty="0"/>
          </a:p>
        </p:txBody>
      </p:sp>
      <p:pic>
        <p:nvPicPr>
          <p:cNvPr id="5" name="Picture 8" descr="Картинка 90 из 484">
            <a:hlinkClick r:id="rId2"/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898540"/>
            <a:ext cx="2638095" cy="3733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http://www.200stran.ru/images/maps/1329548838_23644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716016" y="2564904"/>
            <a:ext cx="4343400" cy="28466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179512" y="2967335"/>
            <a:ext cx="896448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Как называют ученого составляющего карты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58435" y="4896180"/>
            <a:ext cx="765725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600" dirty="0" smtClean="0"/>
              <a:t>Я предлагаю побыть картографами и подумать, как глобус превратить в карту? </a:t>
            </a:r>
            <a:endParaRPr lang="ru-RU" altLang="ru-RU" sz="3600" dirty="0"/>
          </a:p>
        </p:txBody>
      </p:sp>
    </p:spTree>
    <p:extLst>
      <p:ext uri="{BB962C8B-B14F-4D97-AF65-F5344CB8AC3E}">
        <p14:creationId xmlns:p14="http://schemas.microsoft.com/office/powerpoint/2010/main" val="271086117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3528" y="260648"/>
            <a:ext cx="6534472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dirty="0" smtClean="0"/>
              <a:t>А вы знаете, что именно апельсин помог прославиться фламандскому картографу </a:t>
            </a:r>
            <a:r>
              <a:rPr lang="ru-RU" altLang="ru-RU" dirty="0" err="1" smtClean="0"/>
              <a:t>Герарду</a:t>
            </a:r>
            <a:r>
              <a:rPr lang="ru-RU" altLang="ru-RU" dirty="0" smtClean="0"/>
              <a:t> Меркатору, когда он представил земной шар в виде апельсина и вспомнил, как мы его чистим. Он разложил </a:t>
            </a:r>
            <a:r>
              <a:rPr lang="ru-RU" altLang="ru-RU" sz="4400" dirty="0" smtClean="0"/>
              <a:t>дольки</a:t>
            </a:r>
            <a:r>
              <a:rPr lang="ru-RU" altLang="ru-RU" dirty="0" smtClean="0"/>
              <a:t> апельсина на листе бумаги так, как они покрывали его. </a:t>
            </a:r>
          </a:p>
          <a:p>
            <a:endParaRPr lang="ru-RU" altLang="ru-RU" dirty="0" smtClean="0"/>
          </a:p>
          <a:p>
            <a:r>
              <a:rPr lang="ru-RU" altLang="ru-RU" dirty="0" smtClean="0"/>
              <a:t>А чтобы получилась карта, то изображение пришлось растянуть, то есть немного исказить. Следовательно, и географические объекты в этом месте искажены.</a:t>
            </a:r>
            <a:endParaRPr lang="ru-RU" altLang="ru-RU" dirty="0"/>
          </a:p>
        </p:txBody>
      </p:sp>
      <p:pic>
        <p:nvPicPr>
          <p:cNvPr id="6" name="Picture 6" descr="сканирование000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9"/>
          <a:stretch>
            <a:fillRect/>
          </a:stretch>
        </p:blipFill>
        <p:spPr bwMode="auto">
          <a:xfrm>
            <a:off x="395288" y="3357563"/>
            <a:ext cx="4329112" cy="209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сканирование000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9"/>
          <a:stretch>
            <a:fillRect/>
          </a:stretch>
        </p:blipFill>
        <p:spPr bwMode="auto">
          <a:xfrm>
            <a:off x="547688" y="3509963"/>
            <a:ext cx="4329112" cy="209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 descr="сканирование000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9"/>
          <a:stretch>
            <a:fillRect/>
          </a:stretch>
        </p:blipFill>
        <p:spPr bwMode="auto">
          <a:xfrm>
            <a:off x="69921" y="3357563"/>
            <a:ext cx="4806879" cy="2398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http://www.200stran.ru/images/maps/1329548838_23644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799" y="3749674"/>
            <a:ext cx="4159697" cy="26844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2" descr="http://i0.wp.com/akfagida.com.tr/wp-content/uploads/2014/11/portakal.jpg?resize=700%2C500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268760"/>
            <a:ext cx="2808312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172673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5" y="476672"/>
            <a:ext cx="8280920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Вставьте пропущенное слово: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Чертеж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небольшого участка земли, 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выполненный в уменьшенном виде при помощи условных знаков - ….</a:t>
            </a:r>
          </a:p>
          <a:p>
            <a:pPr marL="342900" indent="-342900">
              <a:buAutoNum type="arabicPeriod"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показывающее во сколько раз уменьшены  расстояния на плане или карте – это …….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Угол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между направлением на север и какой - либо предмет,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отсчитываемый по часовой стрелке – это….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определять свое местоположение на местности относительно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сторон горизонта и различных объектов - это</a:t>
            </a:r>
          </a:p>
          <a:p>
            <a:pPr marL="342900" indent="-342900">
              <a:buAutoNum type="arabicPeriod"/>
            </a:pPr>
            <a:endParaRPr lang="ru-RU" dirty="0"/>
          </a:p>
          <a:p>
            <a:pPr marL="342900" indent="-34290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5671434"/>
      </p:ext>
    </p:extLst>
  </p:cSld>
  <p:clrMapOvr>
    <a:masterClrMapping/>
  </p:clrMapOvr>
  <p:transition spd="slow">
    <p:randomBar dir="vert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7" descr="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410209" y="2780928"/>
            <a:ext cx="6559874" cy="3888432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907704" y="188640"/>
            <a:ext cx="676875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omic Sans MS" pitchFamily="66" charset="0"/>
              </a:rPr>
              <a:t>Какие карты вам знакомы ?</a:t>
            </a:r>
            <a:endParaRPr lang="ru-RU" sz="4000" dirty="0"/>
          </a:p>
        </p:txBody>
      </p:sp>
      <p:pic>
        <p:nvPicPr>
          <p:cNvPr id="4" name="Содержимое 8" descr="e26a4a26ffb3245efd507cf74911f8b1_0_500_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5288" y="1379538"/>
            <a:ext cx="1143000" cy="1544637"/>
          </a:xfrm>
          <a:prstGeom prst="rect">
            <a:avLst/>
          </a:prstGeom>
        </p:spPr>
      </p:pic>
      <p:pic>
        <p:nvPicPr>
          <p:cNvPr id="5" name="Рисунок 9" descr="Рисунок3y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981075"/>
            <a:ext cx="1997075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690387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Физические</a:t>
            </a:r>
            <a:endParaRPr lang="ru-RU" sz="4000" dirty="0"/>
          </a:p>
        </p:txBody>
      </p:sp>
      <p:pic>
        <p:nvPicPr>
          <p:cNvPr id="4" name="Содержимое 4" descr="к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453896" y="1781080"/>
            <a:ext cx="6388608" cy="4072128"/>
          </a:xfrm>
          <a:effectLst>
            <a:softEdge rad="127000"/>
          </a:effectLst>
        </p:spPr>
      </p:pic>
      <p:pic>
        <p:nvPicPr>
          <p:cNvPr id="5" name="Содержимое 4" descr="к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259632" y="1556792"/>
            <a:ext cx="6388608" cy="4104456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382338967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Политические карты</a:t>
            </a:r>
            <a:endParaRPr lang="ru-RU" dirty="0"/>
          </a:p>
        </p:txBody>
      </p:sp>
      <p:pic>
        <p:nvPicPr>
          <p:cNvPr id="4" name="Содержимое 7" descr="Рисунок1 - копия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05664" y="2525069"/>
            <a:ext cx="4584192" cy="3928267"/>
          </a:xfrm>
          <a:effectLst>
            <a:softEdge rad="1270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51520" y="1484784"/>
            <a:ext cx="8892480" cy="10402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800" dirty="0"/>
              <a:t>На политических картах показаны государства,</a:t>
            </a:r>
          </a:p>
          <a:p>
            <a:pPr marL="742950" lvl="1" indent="-28575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800" dirty="0"/>
              <a:t>столицы, крупные города и т. д.</a:t>
            </a:r>
          </a:p>
        </p:txBody>
      </p:sp>
    </p:spTree>
    <p:extLst>
      <p:ext uri="{BB962C8B-B14F-4D97-AF65-F5344CB8AC3E}">
        <p14:creationId xmlns:p14="http://schemas.microsoft.com/office/powerpoint/2010/main" val="146675771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6" descr="18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22845" y="836712"/>
            <a:ext cx="7755456" cy="3960440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796886" y="2967335"/>
            <a:ext cx="55502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Карта полушарий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451752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0" y="431304"/>
            <a:ext cx="8938320" cy="105348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План </a:t>
            </a:r>
            <a:r>
              <a:rPr lang="ru-RU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местности           </a:t>
            </a:r>
            <a:r>
              <a:rPr lang="ru-RU" b="1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Тематические </a:t>
            </a:r>
            <a:br>
              <a:rPr lang="ru-RU" b="1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b="1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ru-RU" b="1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b="1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ru-RU" b="1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endParaRPr lang="ru-RU" dirty="0"/>
          </a:p>
        </p:txBody>
      </p:sp>
      <p:pic>
        <p:nvPicPr>
          <p:cNvPr id="4" name="Picture 8" descr="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801307"/>
            <a:ext cx="4248471" cy="40316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4788024" y="1659115"/>
            <a:ext cx="3888432" cy="35764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14936723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457200"/>
            <a:ext cx="8686800" cy="1387475"/>
          </a:xfrm>
        </p:spPr>
        <p:txBody>
          <a:bodyPr>
            <a:normAutofit fontScale="90000"/>
          </a:bodyPr>
          <a:lstStyle/>
          <a:p>
            <a:pPr eaLnBrk="0" hangingPunct="0"/>
            <a:r>
              <a:rPr lang="ru-RU" alt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Практическая </a:t>
            </a:r>
            <a:r>
              <a:rPr lang="ru-RU" alt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работа</a:t>
            </a:r>
            <a:r>
              <a:rPr lang="ru-RU" alt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alt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</a:br>
            <a:r>
              <a:rPr lang="ru-RU" altLang="ru-RU" sz="2000" b="1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Сравнительная характеристика изображений земной поверхности</a:t>
            </a:r>
            <a:r>
              <a:rPr lang="ru-RU" altLang="ru-RU" sz="2000" dirty="0">
                <a:latin typeface="Arial" charset="0"/>
                <a:ea typeface="Calibri" pitchFamily="34" charset="0"/>
              </a:rPr>
              <a:t/>
            </a:r>
            <a:br>
              <a:rPr lang="ru-RU" altLang="ru-RU" sz="2000" dirty="0">
                <a:latin typeface="Arial" charset="0"/>
                <a:ea typeface="Calibri" pitchFamily="34" charset="0"/>
              </a:rPr>
            </a:br>
            <a:r>
              <a:rPr lang="ru-RU" altLang="ru-RU" sz="20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20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altLang="ru-RU" sz="20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Задание:</a:t>
            </a:r>
            <a:r>
              <a:rPr lang="ru-RU" altLang="ru-RU" sz="2000" b="1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alt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Составьте сравнительную характеристику изображения земной поверхности. По результатам сравнения заполните предложенную таблицу.</a:t>
            </a:r>
            <a:r>
              <a:rPr lang="ru-RU" altLang="ru-RU" sz="2000" dirty="0">
                <a:solidFill>
                  <a:schemeClr val="bg2">
                    <a:lumMod val="10000"/>
                  </a:schemeClr>
                </a:solidFill>
                <a:latin typeface="Arial" charset="0"/>
              </a:rPr>
              <a:t/>
            </a:r>
            <a:br>
              <a:rPr lang="ru-RU" altLang="ru-RU" sz="2000" dirty="0">
                <a:solidFill>
                  <a:schemeClr val="bg2">
                    <a:lumMod val="10000"/>
                  </a:schemeClr>
                </a:solidFill>
                <a:latin typeface="Arial" charset="0"/>
              </a:rPr>
            </a:br>
            <a:endParaRPr lang="ru-RU" sz="2000" dirty="0">
              <a:solidFill>
                <a:schemeClr val="bg2">
                  <a:lumMod val="10000"/>
                </a:schemeClr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601834450"/>
              </p:ext>
            </p:extLst>
          </p:nvPr>
        </p:nvGraphicFramePr>
        <p:xfrm>
          <a:off x="457200" y="2348880"/>
          <a:ext cx="8435280" cy="32913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117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111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123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40124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Глобус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Географическая карта</a:t>
                      </a:r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45058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Черты сходства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45058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Черты различий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941173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196752"/>
            <a:ext cx="595840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36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Вывод: </a:t>
            </a:r>
            <a:endParaRPr lang="ru-RU" altLang="ru-RU" sz="3600" dirty="0" smtClean="0">
              <a:solidFill>
                <a:srgbClr val="002060"/>
              </a:solidFill>
              <a:latin typeface="Arial" charset="0"/>
              <a:ea typeface="Calibri" pitchFamily="34" charset="0"/>
            </a:endParaRPr>
          </a:p>
          <a:p>
            <a:pPr eaLnBrk="0" hangingPunct="0"/>
            <a:r>
              <a:rPr lang="ru-RU" altLang="ru-RU" sz="36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результатам работы формулируется вывод о возможнос­ти использования каждого изображения земной поверхности в повседневной и хозяйственной деятельности</a:t>
            </a:r>
            <a:r>
              <a:rPr lang="ru-RU" alt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altLang="ru-RU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89640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7" descr="Рисунок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675" y="1174750"/>
            <a:ext cx="2090738" cy="267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http://www.200stran.ru/images/maps/1329548838_23644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71775" y="2471738"/>
            <a:ext cx="2836863" cy="18589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Содержимое 6" descr="18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076056" y="474103"/>
            <a:ext cx="3560124" cy="20377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Содержимое 4" descr="к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12607" y="4365104"/>
            <a:ext cx="3194304" cy="2036064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</p:spPr>
      </p:pic>
      <p:pic>
        <p:nvPicPr>
          <p:cNvPr id="6" name="Picture 8" descr="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2313" y="3573463"/>
            <a:ext cx="2516187" cy="2570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-497879" y="193252"/>
            <a:ext cx="63001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Назови лишнее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1510181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32656"/>
            <a:ext cx="53336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600" b="1" dirty="0" smtClean="0">
                <a:solidFill>
                  <a:srgbClr val="33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Восстановите рассказ: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628800"/>
            <a:ext cx="727280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altLang="ru-RU" sz="2400" dirty="0" smtClean="0">
                <a:latin typeface="Arial Narrow" pitchFamily="34" charset="0"/>
              </a:rPr>
              <a:t>Модель Земли называют_________________</a:t>
            </a:r>
          </a:p>
          <a:p>
            <a:pPr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altLang="ru-RU" sz="2400" dirty="0" smtClean="0">
                <a:latin typeface="Arial Narrow" pitchFamily="34" charset="0"/>
              </a:rPr>
              <a:t>А условное изображение поверхности Земли на плоскости называют ______________________</a:t>
            </a:r>
          </a:p>
          <a:p>
            <a:pPr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altLang="ru-RU" sz="2400" dirty="0" smtClean="0">
                <a:latin typeface="Arial Narrow" pitchFamily="34" charset="0"/>
              </a:rPr>
              <a:t>Существует много видов географических карт. </a:t>
            </a:r>
          </a:p>
          <a:p>
            <a:pPr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altLang="ru-RU" sz="2400" dirty="0" smtClean="0">
                <a:latin typeface="Arial Narrow" pitchFamily="34" charset="0"/>
              </a:rPr>
              <a:t>Это __________________________________</a:t>
            </a:r>
          </a:p>
          <a:p>
            <a:pPr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altLang="ru-RU" sz="2400" dirty="0" smtClean="0">
                <a:latin typeface="Arial Narrow" pitchFamily="34" charset="0"/>
              </a:rPr>
              <a:t>На физической карте синим цветом обозначена__________, коричневым, желтым, зеленым -_____, белым –_______ Каждая карта имеет свой __________.</a:t>
            </a:r>
            <a:r>
              <a:rPr lang="ru-RU" altLang="ru-RU" sz="2400" dirty="0">
                <a:latin typeface="Arial Narrow" pitchFamily="34" charset="0"/>
              </a:rPr>
              <a:t> </a:t>
            </a:r>
            <a:r>
              <a:rPr lang="ru-RU" altLang="ru-RU" sz="2400" dirty="0" smtClean="0">
                <a:latin typeface="Arial Narrow" pitchFamily="34" charset="0"/>
              </a:rPr>
              <a:t> </a:t>
            </a:r>
          </a:p>
          <a:p>
            <a:pPr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altLang="ru-RU" sz="2400" dirty="0" smtClean="0">
                <a:latin typeface="Arial Narrow" pitchFamily="34" charset="0"/>
              </a:rPr>
              <a:t>Если работаешь у настенной карты, стой__________, когда держишь указку в правой руке, и_________, когда указка в левой.</a:t>
            </a:r>
            <a:endParaRPr lang="ru-RU" altLang="ru-RU" sz="2400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969259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:\картинки к уроку\IMAGE_ENVISION_0025-0802-2512-4270_S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2" y="404812"/>
            <a:ext cx="3402951" cy="2736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286000" y="2424878"/>
            <a:ext cx="6174432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Молодцы!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Если вы успешно </a:t>
            </a:r>
            <a:r>
              <a:rPr lang="ru-RU" sz="540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справились</a:t>
            </a:r>
            <a:r>
              <a:rPr lang="ru-RU" sz="5400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с </a:t>
            </a:r>
            <a:r>
              <a:rPr lang="ru-RU" sz="54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заданием</a:t>
            </a:r>
            <a:r>
              <a:rPr lang="ru-RU" sz="5400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69778335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445" y="404664"/>
            <a:ext cx="8789142" cy="5328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9529766"/>
      </p:ext>
    </p:extLst>
  </p:cSld>
  <p:clrMapOvr>
    <a:masterClrMapping/>
  </p:clrMapOvr>
  <p:transition spd="slow">
    <p:randomBar dir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36622"/>
            <a:ext cx="8136904" cy="6526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883376"/>
      </p:ext>
    </p:extLst>
  </p:cSld>
  <p:clrMapOvr>
    <a:masterClrMapping/>
  </p:clrMapOvr>
  <p:transition spd="slow">
    <p:randomBar dir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05155"/>
            <a:ext cx="8640960" cy="6447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2654464"/>
      </p:ext>
    </p:extLst>
  </p:cSld>
  <p:clrMapOvr>
    <a:masterClrMapping/>
  </p:clrMapOvr>
  <p:transition spd="slow">
    <p:randomBar dir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5073650"/>
            <a:ext cx="8458200" cy="1222375"/>
          </a:xfrm>
        </p:spPr>
        <p:txBody>
          <a:bodyPr>
            <a:normAutofit/>
          </a:bodyPr>
          <a:lstStyle/>
          <a:p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57" y="201025"/>
            <a:ext cx="2574925" cy="354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878188"/>
            <a:ext cx="4614863" cy="250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059832" y="698077"/>
            <a:ext cx="5285370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Глобус и карта</a:t>
            </a:r>
            <a:endParaRPr lang="ru-RU" sz="8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009390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34982"/>
            <a:ext cx="8424936" cy="6644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2342514"/>
      </p:ext>
    </p:extLst>
  </p:cSld>
  <p:clrMapOvr>
    <a:masterClrMapping/>
  </p:clrMapOvr>
  <p:transition spd="slow">
    <p:randomBar dir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28691"/>
            <a:ext cx="8352928" cy="630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3258278"/>
      </p:ext>
    </p:extLst>
  </p:cSld>
  <p:clrMapOvr>
    <a:masterClrMapping/>
  </p:clrMapOvr>
  <p:transition spd="slow">
    <p:randomBar dir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299648" cy="838200"/>
          </a:xfrm>
        </p:spPr>
        <p:txBody>
          <a:bodyPr>
            <a:noAutofit/>
          </a:bodyPr>
          <a:lstStyle/>
          <a:p>
            <a:r>
              <a:rPr lang="ru-RU" sz="5400" dirty="0" smtClean="0"/>
              <a:t>Первый глобус</a:t>
            </a:r>
            <a:endParaRPr lang="ru-RU" sz="5400" dirty="0"/>
          </a:p>
        </p:txBody>
      </p:sp>
      <p:pic>
        <p:nvPicPr>
          <p:cNvPr id="4" name="Picture 7" descr="Файл:Глобус Мартина Бехайма.jpg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9552" y="1340768"/>
            <a:ext cx="3888431" cy="43924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" name="Picture 9" descr="Картинка 5 из 107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05920"/>
            <a:ext cx="3096344" cy="40324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6" name="Прямоугольник 5"/>
          <p:cNvSpPr/>
          <p:nvPr/>
        </p:nvSpPr>
        <p:spPr>
          <a:xfrm>
            <a:off x="4067944" y="3356992"/>
            <a:ext cx="36004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alt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Бёхайм</a:t>
            </a: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Мартин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(6.10.1459, Нюрнберг, — 29.7.1507, </a:t>
            </a:r>
            <a:r>
              <a:rPr lang="ru-RU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Лисабон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немецкий географ и путешественник. В 1492 </a:t>
            </a:r>
            <a:r>
              <a:rPr lang="ru-RU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Бёхайм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изготовил глобус "Земное яблоко" диаметром 0,54 </a:t>
            </a:r>
            <a:r>
              <a:rPr lang="ru-RU" alt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7573241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284</TotalTime>
  <Words>585</Words>
  <Application>Microsoft Office PowerPoint</Application>
  <PresentationFormat>Экран (4:3)</PresentationFormat>
  <Paragraphs>59</Paragraphs>
  <Slides>29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40" baseType="lpstr">
      <vt:lpstr>Arial</vt:lpstr>
      <vt:lpstr>Arial Black</vt:lpstr>
      <vt:lpstr>Arial Narrow</vt:lpstr>
      <vt:lpstr>Calibri</vt:lpstr>
      <vt:lpstr>Comic Sans MS</vt:lpstr>
      <vt:lpstr>Franklin Gothic Book</vt:lpstr>
      <vt:lpstr>Franklin Gothic Medium</vt:lpstr>
      <vt:lpstr>Times New Roman</vt:lpstr>
      <vt:lpstr>Wingdings</vt:lpstr>
      <vt:lpstr>Wingdings 2</vt:lpstr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Первый глобус</vt:lpstr>
      <vt:lpstr>Глобус-планетарий диаметром 3.1 м и весом 3.5 т - находится в Санкт-Петербурге в музее М.В.Ломоносова. Он был изготовлен известным европейским географом А.Олеарием (1599-1671) и мастером А.Бушем в 1650-1664 гг.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Глобус и географическая карта</vt:lpstr>
      <vt:lpstr>Презентация PowerPoint</vt:lpstr>
      <vt:lpstr>Презентация PowerPoint</vt:lpstr>
      <vt:lpstr>Физические</vt:lpstr>
      <vt:lpstr>Политические карты</vt:lpstr>
      <vt:lpstr>Презентация PowerPoint</vt:lpstr>
      <vt:lpstr>План местности           Тематические    </vt:lpstr>
      <vt:lpstr>Практическая работа Сравнительная характеристика изображений земной поверхности  Задание: Составьте сравнительную характеристику изображения земной поверхности. По результатам сравнения заполните предложенную таблицу.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Елена</cp:lastModifiedBy>
  <cp:revision>20</cp:revision>
  <dcterms:created xsi:type="dcterms:W3CDTF">2016-12-12T14:10:17Z</dcterms:created>
  <dcterms:modified xsi:type="dcterms:W3CDTF">2022-03-24T03:44:23Z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1576093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