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47.xml" ContentType="application/vnd.openxmlformats-officedocument.presentationml.slide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36.xml" ContentType="application/vnd.openxmlformats-officedocument.presentationml.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Default Extension="gif" ContentType="image/gif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49.xml" ContentType="application/vnd.openxmlformats-officedocument.presentationml.slide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s/slide32.xml" ContentType="application/vnd.openxmlformats-officedocument.presentationml.slide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2" r:id="rId6"/>
    <p:sldMasterId id="2147483744" r:id="rId7"/>
    <p:sldMasterId id="2147483756" r:id="rId8"/>
    <p:sldMasterId id="2147483768" r:id="rId9"/>
    <p:sldMasterId id="2147483780" r:id="rId10"/>
    <p:sldMasterId id="2147483792" r:id="rId11"/>
    <p:sldMasterId id="2147483804" r:id="rId12"/>
  </p:sldMasterIdLst>
  <p:sldIdLst>
    <p:sldId id="256" r:id="rId13"/>
    <p:sldId id="257" r:id="rId14"/>
    <p:sldId id="259" r:id="rId15"/>
    <p:sldId id="330" r:id="rId16"/>
    <p:sldId id="331" r:id="rId17"/>
    <p:sldId id="260" r:id="rId18"/>
    <p:sldId id="261" r:id="rId19"/>
    <p:sldId id="262" r:id="rId20"/>
    <p:sldId id="263" r:id="rId21"/>
    <p:sldId id="266" r:id="rId22"/>
    <p:sldId id="268" r:id="rId23"/>
    <p:sldId id="271" r:id="rId24"/>
    <p:sldId id="273" r:id="rId25"/>
    <p:sldId id="274" r:id="rId26"/>
    <p:sldId id="290" r:id="rId27"/>
    <p:sldId id="276" r:id="rId28"/>
    <p:sldId id="277" r:id="rId29"/>
    <p:sldId id="279" r:id="rId30"/>
    <p:sldId id="281" r:id="rId31"/>
    <p:sldId id="319" r:id="rId32"/>
    <p:sldId id="320" r:id="rId33"/>
    <p:sldId id="321" r:id="rId34"/>
    <p:sldId id="322" r:id="rId35"/>
    <p:sldId id="323" r:id="rId36"/>
    <p:sldId id="324" r:id="rId37"/>
    <p:sldId id="325" r:id="rId38"/>
    <p:sldId id="326" r:id="rId39"/>
    <p:sldId id="327" r:id="rId40"/>
    <p:sldId id="328" r:id="rId41"/>
    <p:sldId id="329" r:id="rId42"/>
    <p:sldId id="317" r:id="rId43"/>
    <p:sldId id="292" r:id="rId44"/>
    <p:sldId id="293" r:id="rId45"/>
    <p:sldId id="294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6" r:id="rId6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718" autoAdjust="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slide" Target="slides/slide30.xml"/><Relationship Id="rId47" Type="http://schemas.openxmlformats.org/officeDocument/2006/relationships/slide" Target="slides/slide35.xml"/><Relationship Id="rId50" Type="http://schemas.openxmlformats.org/officeDocument/2006/relationships/slide" Target="slides/slide38.xml"/><Relationship Id="rId55" Type="http://schemas.openxmlformats.org/officeDocument/2006/relationships/slide" Target="slides/slide43.xml"/><Relationship Id="rId63" Type="http://schemas.openxmlformats.org/officeDocument/2006/relationships/slide" Target="slides/slide51.xml"/><Relationship Id="rId68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slide" Target="slides/slide28.xml"/><Relationship Id="rId45" Type="http://schemas.openxmlformats.org/officeDocument/2006/relationships/slide" Target="slides/slide33.xml"/><Relationship Id="rId53" Type="http://schemas.openxmlformats.org/officeDocument/2006/relationships/slide" Target="slides/slide41.xml"/><Relationship Id="rId58" Type="http://schemas.openxmlformats.org/officeDocument/2006/relationships/slide" Target="slides/slide46.xml"/><Relationship Id="rId66" Type="http://schemas.openxmlformats.org/officeDocument/2006/relationships/slide" Target="slides/slide5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49" Type="http://schemas.openxmlformats.org/officeDocument/2006/relationships/slide" Target="slides/slide37.xml"/><Relationship Id="rId57" Type="http://schemas.openxmlformats.org/officeDocument/2006/relationships/slide" Target="slides/slide45.xml"/><Relationship Id="rId61" Type="http://schemas.openxmlformats.org/officeDocument/2006/relationships/slide" Target="slides/slide49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slide" Target="slides/slide32.xml"/><Relationship Id="rId52" Type="http://schemas.openxmlformats.org/officeDocument/2006/relationships/slide" Target="slides/slide40.xml"/><Relationship Id="rId60" Type="http://schemas.openxmlformats.org/officeDocument/2006/relationships/slide" Target="slides/slide48.xml"/><Relationship Id="rId65" Type="http://schemas.openxmlformats.org/officeDocument/2006/relationships/slide" Target="slides/slide53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slide" Target="slides/slide31.xml"/><Relationship Id="rId48" Type="http://schemas.openxmlformats.org/officeDocument/2006/relationships/slide" Target="slides/slide36.xml"/><Relationship Id="rId56" Type="http://schemas.openxmlformats.org/officeDocument/2006/relationships/slide" Target="slides/slide44.xml"/><Relationship Id="rId64" Type="http://schemas.openxmlformats.org/officeDocument/2006/relationships/slide" Target="slides/slide52.xml"/><Relationship Id="rId69" Type="http://schemas.openxmlformats.org/officeDocument/2006/relationships/theme" Target="theme/theme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9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46" Type="http://schemas.openxmlformats.org/officeDocument/2006/relationships/slide" Target="slides/slide34.xml"/><Relationship Id="rId59" Type="http://schemas.openxmlformats.org/officeDocument/2006/relationships/slide" Target="slides/slide47.xml"/><Relationship Id="rId67" Type="http://schemas.openxmlformats.org/officeDocument/2006/relationships/presProps" Target="presProps.xml"/><Relationship Id="rId20" Type="http://schemas.openxmlformats.org/officeDocument/2006/relationships/slide" Target="slides/slide8.xml"/><Relationship Id="rId41" Type="http://schemas.openxmlformats.org/officeDocument/2006/relationships/slide" Target="slides/slide29.xml"/><Relationship Id="rId54" Type="http://schemas.openxmlformats.org/officeDocument/2006/relationships/slide" Target="slides/slide42.xml"/><Relationship Id="rId62" Type="http://schemas.openxmlformats.org/officeDocument/2006/relationships/slide" Target="slides/slide50.xml"/><Relationship Id="rId7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0279712"/>
      </p:ext>
    </p:extLst>
  </p:cSld>
  <p:clrMapOvr>
    <a:masterClrMapping/>
  </p:clrMapOvr>
  <p:transition spd="med">
    <p:wedge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43377007"/>
      </p:ext>
    </p:extLst>
  </p:cSld>
  <p:clrMapOvr>
    <a:masterClrMapping/>
  </p:clrMapOvr>
  <p:transition spd="med">
    <p:wedge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5924946"/>
      </p:ext>
    </p:extLst>
  </p:cSld>
  <p:clrMapOvr>
    <a:masterClrMapping/>
  </p:clrMapOvr>
  <p:transition spd="med">
    <p:wedge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61489991"/>
      </p:ext>
    </p:extLst>
  </p:cSld>
  <p:clrMapOvr>
    <a:masterClrMapping/>
  </p:clrMapOvr>
  <p:transition spd="med">
    <p:wedg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1869007"/>
      </p:ext>
    </p:extLst>
  </p:cSld>
  <p:clrMapOvr>
    <a:masterClrMapping/>
  </p:clrMapOvr>
  <p:transition spd="med">
    <p:wedg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3899743"/>
      </p:ext>
    </p:extLst>
  </p:cSld>
  <p:clrMapOvr>
    <a:masterClrMapping/>
  </p:clrMapOvr>
  <p:transition spd="med">
    <p:wedge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2595404"/>
      </p:ext>
    </p:extLst>
  </p:cSld>
  <p:clrMapOvr>
    <a:masterClrMapping/>
  </p:clrMapOvr>
  <p:transition spd="med">
    <p:wedge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27599444"/>
      </p:ext>
    </p:extLst>
  </p:cSld>
  <p:clrMapOvr>
    <a:masterClrMapping/>
  </p:clrMapOvr>
  <p:transition spd="med">
    <p:wedge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69827616"/>
      </p:ext>
    </p:extLst>
  </p:cSld>
  <p:clrMapOvr>
    <a:masterClrMapping/>
  </p:clrMapOvr>
  <p:transition spd="med">
    <p:wedge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2903433"/>
      </p:ext>
    </p:extLst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61786374"/>
      </p:ext>
    </p:extLst>
  </p:cSld>
  <p:clrMapOvr>
    <a:masterClrMapping/>
  </p:clrMapOvr>
  <p:transition spd="med">
    <p:wedge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496586"/>
      </p:ext>
    </p:extLst>
  </p:cSld>
  <p:clrMapOvr>
    <a:masterClrMapping/>
  </p:clrMapOvr>
  <p:transition spd="med">
    <p:wedge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38193511"/>
      </p:ext>
    </p:extLst>
  </p:cSld>
  <p:clrMapOvr>
    <a:masterClrMapping/>
  </p:clrMapOvr>
  <p:transition spd="med">
    <p:wedge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9902821"/>
      </p:ext>
    </p:extLst>
  </p:cSld>
  <p:clrMapOvr>
    <a:masterClrMapping/>
  </p:clrMapOvr>
  <p:transition spd="med">
    <p:wedge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0185118"/>
      </p:ext>
    </p:extLst>
  </p:cSld>
  <p:clrMapOvr>
    <a:masterClrMapping/>
  </p:clrMapOvr>
  <p:transition spd="med">
    <p:wedge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72707"/>
      </p:ext>
    </p:extLst>
  </p:cSld>
  <p:clrMapOvr>
    <a:masterClrMapping/>
  </p:clrMapOvr>
  <p:transition spd="med">
    <p:wedge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9106204"/>
      </p:ext>
    </p:extLst>
  </p:cSld>
  <p:clrMapOvr>
    <a:masterClrMapping/>
  </p:clrMapOvr>
  <p:transition spd="med">
    <p:wedge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1559959"/>
      </p:ext>
    </p:extLst>
  </p:cSld>
  <p:clrMapOvr>
    <a:masterClrMapping/>
  </p:clrMapOvr>
  <p:transition spd="med">
    <p:wedge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80704093"/>
      </p:ext>
    </p:extLst>
  </p:cSld>
  <p:clrMapOvr>
    <a:masterClrMapping/>
  </p:clrMapOvr>
  <p:transition spd="med">
    <p:wedge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20052476"/>
      </p:ext>
    </p:extLst>
  </p:cSld>
  <p:clrMapOvr>
    <a:masterClrMapping/>
  </p:clrMapOvr>
  <p:transition spd="med"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0720256"/>
      </p:ext>
    </p:extLst>
  </p:cSld>
  <p:clrMapOvr>
    <a:masterClrMapping/>
  </p:clrMapOvr>
  <p:transition spd="med">
    <p:wedge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7886841"/>
      </p:ext>
    </p:extLst>
  </p:cSld>
  <p:clrMapOvr>
    <a:masterClrMapping/>
  </p:clrMapOvr>
  <p:transition spd="med">
    <p:wedge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54254335"/>
      </p:ext>
    </p:extLst>
  </p:cSld>
  <p:clrMapOvr>
    <a:masterClrMapping/>
  </p:clrMapOvr>
  <p:transition spd="med">
    <p:wedge/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4D9DC4C-6CED-4B98-A518-C788771BE947}" type="datetimeFigureOut">
              <a:rPr lang="ru-RU"/>
              <a:pPr/>
              <a:t>31.07.2021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C8CE8F9-EFEC-4EEE-BE27-2D8A21D6AE2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0475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D9DC4C-6CED-4B98-A518-C788771BE947}" type="datetimeFigureOut">
              <a:rPr lang="ru-RU" smtClean="0">
                <a:solidFill>
                  <a:srgbClr val="B13F9A"/>
                </a:solidFill>
              </a:rPr>
              <a:pPr/>
              <a:t>31.07.2021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8CE8F9-EFEC-4EEE-BE27-2D8A21D6AE23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0069920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4D9DC4C-6CED-4B98-A518-C788771BE947}" type="datetimeFigureOut">
              <a:rPr lang="ru-RU" smtClean="0">
                <a:solidFill>
                  <a:srgbClr val="B13F9A"/>
                </a:solidFill>
              </a:rPr>
              <a:pPr/>
              <a:t>31.07.2021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C8CE8F9-EFEC-4EEE-BE27-2D8A21D6AE23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42471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D9DC4C-6CED-4B98-A518-C788771BE947}" type="datetimeFigureOut">
              <a:rPr lang="ru-RU" smtClean="0">
                <a:solidFill>
                  <a:srgbClr val="B13F9A"/>
                </a:solidFill>
              </a:rPr>
              <a:pPr/>
              <a:t>31.07.2021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8CE8F9-EFEC-4EEE-BE27-2D8A21D6AE23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5534386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D9DC4C-6CED-4B98-A518-C788771BE947}" type="datetimeFigureOut">
              <a:rPr lang="ru-RU" smtClean="0">
                <a:solidFill>
                  <a:srgbClr val="B13F9A"/>
                </a:solidFill>
              </a:rPr>
              <a:pPr/>
              <a:t>31.07.2021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8CE8F9-EFEC-4EEE-BE27-2D8A21D6AE23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7027964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D9DC4C-6CED-4B98-A518-C788771BE947}" type="datetimeFigureOut">
              <a:rPr lang="ru-RU" smtClean="0">
                <a:solidFill>
                  <a:srgbClr val="B13F9A"/>
                </a:solidFill>
              </a:rPr>
              <a:pPr/>
              <a:t>31.07.2021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8CE8F9-EFEC-4EEE-BE27-2D8A21D6AE23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6130279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4D9DC4C-6CED-4B98-A518-C788771BE947}" type="datetimeFigureOut">
              <a:rPr lang="ru-RU" smtClean="0">
                <a:solidFill>
                  <a:srgbClr val="B13F9A"/>
                </a:solidFill>
              </a:rPr>
              <a:pPr/>
              <a:t>31.07.2021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8CE8F9-EFEC-4EEE-BE27-2D8A21D6AE23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6618628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D9DC4C-6CED-4B98-A518-C788771BE947}" type="datetimeFigureOut">
              <a:rPr lang="ru-RU" smtClean="0">
                <a:solidFill>
                  <a:srgbClr val="B13F9A"/>
                </a:solidFill>
              </a:rPr>
              <a:pPr/>
              <a:t>31.07.2021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8CE8F9-EFEC-4EEE-BE27-2D8A21D6AE23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68122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70658153"/>
      </p:ext>
    </p:extLst>
  </p:cSld>
  <p:clrMapOvr>
    <a:masterClrMapping/>
  </p:clrMapOvr>
  <p:transition spd="med">
    <p:wedge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D9DC4C-6CED-4B98-A518-C788771BE947}" type="datetimeFigureOut">
              <a:rPr lang="ru-RU" smtClean="0">
                <a:solidFill>
                  <a:srgbClr val="F4E7ED"/>
                </a:solidFill>
              </a:rPr>
              <a:pPr/>
              <a:t>31.07.2021</a:t>
            </a:fld>
            <a:endParaRPr lang="ru-RU">
              <a:solidFill>
                <a:srgbClr val="F4E7E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F4E7E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8CE8F9-EFEC-4EEE-BE27-2D8A21D6AE23}" type="slidenum">
              <a:rPr lang="ru-RU" smtClean="0">
                <a:solidFill>
                  <a:srgbClr val="F4E7ED"/>
                </a:solidFill>
              </a:rPr>
              <a:pPr/>
              <a:t>‹#›</a:t>
            </a:fld>
            <a:endParaRPr lang="ru-RU">
              <a:solidFill>
                <a:srgbClr val="F4E7ED"/>
              </a:solidFill>
            </a:endParaRP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xmlns="" val="32158954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D9DC4C-6CED-4B98-A518-C788771BE947}" type="datetimeFigureOut">
              <a:rPr lang="ru-RU" smtClean="0">
                <a:solidFill>
                  <a:srgbClr val="B13F9A"/>
                </a:solidFill>
              </a:rPr>
              <a:pPr/>
              <a:t>31.07.2021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8CE8F9-EFEC-4EEE-BE27-2D8A21D6AE23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5134315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4D9DC4C-6CED-4B98-A518-C788771BE947}" type="datetimeFigureOut">
              <a:rPr lang="ru-RU" smtClean="0">
                <a:solidFill>
                  <a:srgbClr val="B13F9A"/>
                </a:solidFill>
              </a:rPr>
              <a:pPr/>
              <a:t>31.07.2021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C8CE8F9-EFEC-4EEE-BE27-2D8A21D6AE23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36522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7063317"/>
      </p:ext>
    </p:extLst>
  </p:cSld>
  <p:clrMapOvr>
    <a:masterClrMapping/>
  </p:clrMapOvr>
  <p:transition spd="med">
    <p:wedg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00547991"/>
      </p:ext>
    </p:extLst>
  </p:cSld>
  <p:clrMapOvr>
    <a:masterClrMapping/>
  </p:clrMapOvr>
  <p:transition spd="med">
    <p:wedg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9964244"/>
      </p:ext>
    </p:extLst>
  </p:cSld>
  <p:clrMapOvr>
    <a:masterClrMapping/>
  </p:clrMapOvr>
  <p:transition spd="med">
    <p:wedg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0929950"/>
      </p:ext>
    </p:extLst>
  </p:cSld>
  <p:clrMapOvr>
    <a:masterClrMapping/>
  </p:clrMapOvr>
  <p:transition spd="med">
    <p:wedg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5932604"/>
      </p:ext>
    </p:extLst>
  </p:cSld>
  <p:clrMapOvr>
    <a:masterClrMapping/>
  </p:clrMapOvr>
  <p:transition spd="med">
    <p:wedg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18649747"/>
      </p:ext>
    </p:extLst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80497774"/>
      </p:ext>
    </p:extLst>
  </p:cSld>
  <p:clrMapOvr>
    <a:masterClrMapping/>
  </p:clrMapOvr>
  <p:transition spd="med">
    <p:wedg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8168452"/>
      </p:ext>
    </p:extLst>
  </p:cSld>
  <p:clrMapOvr>
    <a:masterClrMapping/>
  </p:clrMapOvr>
  <p:transition spd="med">
    <p:wedg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54081148"/>
      </p:ext>
    </p:extLst>
  </p:cSld>
  <p:clrMapOvr>
    <a:masterClrMapping/>
  </p:clrMapOvr>
  <p:transition spd="med">
    <p:wedg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1784009"/>
      </p:ext>
    </p:extLst>
  </p:cSld>
  <p:clrMapOvr>
    <a:masterClrMapping/>
  </p:clrMapOvr>
  <p:transition spd="med">
    <p:wedg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68786929"/>
      </p:ext>
    </p:extLst>
  </p:cSld>
  <p:clrMapOvr>
    <a:masterClrMapping/>
  </p:clrMapOvr>
  <p:transition spd="med">
    <p:wedg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4546568"/>
      </p:ext>
    </p:extLst>
  </p:cSld>
  <p:clrMapOvr>
    <a:masterClrMapping/>
  </p:clrMapOvr>
  <p:transition spd="med">
    <p:wedg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46864902"/>
      </p:ext>
    </p:extLst>
  </p:cSld>
  <p:clrMapOvr>
    <a:masterClrMapping/>
  </p:clrMapOvr>
  <p:transition spd="med">
    <p:wedg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0046526"/>
      </p:ext>
    </p:extLst>
  </p:cSld>
  <p:clrMapOvr>
    <a:masterClrMapping/>
  </p:clrMapOvr>
  <p:transition spd="med">
    <p:wedg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0982355"/>
      </p:ext>
    </p:extLst>
  </p:cSld>
  <p:clrMapOvr>
    <a:masterClrMapping/>
  </p:clrMapOvr>
  <p:transition spd="med">
    <p:wedg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2603362"/>
      </p:ext>
    </p:extLst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53503103"/>
      </p:ext>
    </p:extLst>
  </p:cSld>
  <p:clrMapOvr>
    <a:masterClrMapping/>
  </p:clrMapOvr>
  <p:transition spd="med">
    <p:wedg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72876942"/>
      </p:ext>
    </p:extLst>
  </p:cSld>
  <p:clrMapOvr>
    <a:masterClrMapping/>
  </p:clrMapOvr>
  <p:transition spd="med">
    <p:wedg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7785012"/>
      </p:ext>
    </p:extLst>
  </p:cSld>
  <p:clrMapOvr>
    <a:masterClrMapping/>
  </p:clrMapOvr>
  <p:transition spd="med">
    <p:wedg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13665802"/>
      </p:ext>
    </p:extLst>
  </p:cSld>
  <p:clrMapOvr>
    <a:masterClrMapping/>
  </p:clrMapOvr>
  <p:transition spd="med">
    <p:wedg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311844"/>
      </p:ext>
    </p:extLst>
  </p:cSld>
  <p:clrMapOvr>
    <a:masterClrMapping/>
  </p:clrMapOvr>
  <p:transition spd="med">
    <p:wedg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0244872"/>
      </p:ext>
    </p:extLst>
  </p:cSld>
  <p:clrMapOvr>
    <a:masterClrMapping/>
  </p:clrMapOvr>
  <p:transition spd="med">
    <p:wedg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941404"/>
      </p:ext>
    </p:extLst>
  </p:cSld>
  <p:clrMapOvr>
    <a:masterClrMapping/>
  </p:clrMapOvr>
  <p:transition spd="med">
    <p:wedg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60007079"/>
      </p:ext>
    </p:extLst>
  </p:cSld>
  <p:clrMapOvr>
    <a:masterClrMapping/>
  </p:clrMapOvr>
  <p:transition spd="med">
    <p:wedg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0374212"/>
      </p:ext>
    </p:extLst>
  </p:cSld>
  <p:clrMapOvr>
    <a:masterClrMapping/>
  </p:clrMapOvr>
  <p:transition spd="med">
    <p:wedg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83494244"/>
      </p:ext>
    </p:extLst>
  </p:cSld>
  <p:clrMapOvr>
    <a:masterClrMapping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2833781"/>
      </p:ext>
    </p:extLst>
  </p:cSld>
  <p:clrMapOvr>
    <a:masterClrMapping/>
  </p:clrMapOvr>
  <p:transition spd="med">
    <p:wedg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12159330"/>
      </p:ext>
    </p:extLst>
  </p:cSld>
  <p:clrMapOvr>
    <a:masterClrMapping/>
  </p:clrMapOvr>
  <p:transition spd="med">
    <p:wedg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26398416"/>
      </p:ext>
    </p:extLst>
  </p:cSld>
  <p:clrMapOvr>
    <a:masterClrMapping/>
  </p:clrMapOvr>
  <p:transition spd="med">
    <p:wedg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7850651"/>
      </p:ext>
    </p:extLst>
  </p:cSld>
  <p:clrMapOvr>
    <a:masterClrMapping/>
  </p:clrMapOvr>
  <p:transition spd="med">
    <p:wedg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99401362"/>
      </p:ext>
    </p:extLst>
  </p:cSld>
  <p:clrMapOvr>
    <a:masterClrMapping/>
  </p:clrMapOvr>
  <p:transition spd="med">
    <p:wedg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73270484"/>
      </p:ext>
    </p:extLst>
  </p:cSld>
  <p:clrMapOvr>
    <a:masterClrMapping/>
  </p:clrMapOvr>
  <p:transition spd="med">
    <p:wedg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0394630"/>
      </p:ext>
    </p:extLst>
  </p:cSld>
  <p:clrMapOvr>
    <a:masterClrMapping/>
  </p:clrMapOvr>
  <p:transition spd="med">
    <p:wedg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5848206"/>
      </p:ext>
    </p:extLst>
  </p:cSld>
  <p:clrMapOvr>
    <a:masterClrMapping/>
  </p:clrMapOvr>
  <p:transition spd="med">
    <p:wedg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46852334"/>
      </p:ext>
    </p:extLst>
  </p:cSld>
  <p:clrMapOvr>
    <a:masterClrMapping/>
  </p:clrMapOvr>
  <p:transition spd="med">
    <p:wedg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1298372"/>
      </p:ext>
    </p:extLst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7795629"/>
      </p:ext>
    </p:extLst>
  </p:cSld>
  <p:clrMapOvr>
    <a:masterClrMapping/>
  </p:clrMapOvr>
  <p:transition spd="med">
    <p:wedg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2036999"/>
      </p:ext>
    </p:extLst>
  </p:cSld>
  <p:clrMapOvr>
    <a:masterClrMapping/>
  </p:clrMapOvr>
  <p:transition spd="med">
    <p:wedg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72708220"/>
      </p:ext>
    </p:extLst>
  </p:cSld>
  <p:clrMapOvr>
    <a:masterClrMapping/>
  </p:clrMapOvr>
  <p:transition spd="med">
    <p:wedg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17515152"/>
      </p:ext>
    </p:extLst>
  </p:cSld>
  <p:clrMapOvr>
    <a:masterClrMapping/>
  </p:clrMapOvr>
  <p:transition spd="med">
    <p:wedg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0696699"/>
      </p:ext>
    </p:extLst>
  </p:cSld>
  <p:clrMapOvr>
    <a:masterClrMapping/>
  </p:clrMapOvr>
  <p:transition spd="med">
    <p:wedg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92922171"/>
      </p:ext>
    </p:extLst>
  </p:cSld>
  <p:clrMapOvr>
    <a:masterClrMapping/>
  </p:clrMapOvr>
  <p:transition spd="med">
    <p:wedg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3597555"/>
      </p:ext>
    </p:extLst>
  </p:cSld>
  <p:clrMapOvr>
    <a:masterClrMapping/>
  </p:clrMapOvr>
  <p:transition spd="med">
    <p:wedg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10036006"/>
      </p:ext>
    </p:extLst>
  </p:cSld>
  <p:clrMapOvr>
    <a:masterClrMapping/>
  </p:clrMapOvr>
  <p:transition spd="med">
    <p:wedg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0564209"/>
      </p:ext>
    </p:extLst>
  </p:cSld>
  <p:clrMapOvr>
    <a:masterClrMapping/>
  </p:clrMapOvr>
  <p:transition spd="med">
    <p:wedg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13917565"/>
      </p:ext>
    </p:extLst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2311549"/>
      </p:ext>
    </p:extLst>
  </p:cSld>
  <p:clrMapOvr>
    <a:masterClrMapping/>
  </p:clrMapOvr>
  <p:transition spd="med">
    <p:wedg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6367897"/>
      </p:ext>
    </p:extLst>
  </p:cSld>
  <p:clrMapOvr>
    <a:masterClrMapping/>
  </p:clrMapOvr>
  <p:transition spd="med">
    <p:wedg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5292156"/>
      </p:ext>
    </p:extLst>
  </p:cSld>
  <p:clrMapOvr>
    <a:masterClrMapping/>
  </p:clrMapOvr>
  <p:transition spd="med">
    <p:wedg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9008682"/>
      </p:ext>
    </p:extLst>
  </p:cSld>
  <p:clrMapOvr>
    <a:masterClrMapping/>
  </p:clrMapOvr>
  <p:transition spd="med">
    <p:wedg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94643626"/>
      </p:ext>
    </p:extLst>
  </p:cSld>
  <p:clrMapOvr>
    <a:masterClrMapping/>
  </p:clrMapOvr>
  <p:transition spd="med">
    <p:wedg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6264885"/>
      </p:ext>
    </p:extLst>
  </p:cSld>
  <p:clrMapOvr>
    <a:masterClrMapping/>
  </p:clrMapOvr>
  <p:transition spd="med">
    <p:wedg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72610371"/>
      </p:ext>
    </p:extLst>
  </p:cSld>
  <p:clrMapOvr>
    <a:masterClrMapping/>
  </p:clrMapOvr>
  <p:transition spd="med">
    <p:wedg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9424461"/>
      </p:ext>
    </p:extLst>
  </p:cSld>
  <p:clrMapOvr>
    <a:masterClrMapping/>
  </p:clrMapOvr>
  <p:transition spd="med">
    <p:wedg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79689994"/>
      </p:ext>
    </p:extLst>
  </p:cSld>
  <p:clrMapOvr>
    <a:masterClrMapping/>
  </p:clrMapOvr>
  <p:transition spd="med">
    <p:wedg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3758180"/>
      </p:ext>
    </p:extLst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78449069"/>
      </p:ext>
    </p:extLst>
  </p:cSld>
  <p:clrMapOvr>
    <a:masterClrMapping/>
  </p:clrMapOvr>
  <p:transition spd="med">
    <p:wedg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690399"/>
      </p:ext>
    </p:extLst>
  </p:cSld>
  <p:clrMapOvr>
    <a:masterClrMapping/>
  </p:clrMapOvr>
  <p:transition spd="med">
    <p:wedg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0753188"/>
      </p:ext>
    </p:extLst>
  </p:cSld>
  <p:clrMapOvr>
    <a:masterClrMapping/>
  </p:clrMapOvr>
  <p:transition spd="med">
    <p:wedg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9207867"/>
      </p:ext>
    </p:extLst>
  </p:cSld>
  <p:clrMapOvr>
    <a:masterClrMapping/>
  </p:clrMapOvr>
  <p:transition spd="med">
    <p:wedg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22725400"/>
      </p:ext>
    </p:extLst>
  </p:cSld>
  <p:clrMapOvr>
    <a:masterClrMapping/>
  </p:clrMapOvr>
  <p:transition spd="med">
    <p:wedg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44058962"/>
      </p:ext>
    </p:extLst>
  </p:cSld>
  <p:clrMapOvr>
    <a:masterClrMapping/>
  </p:clrMapOvr>
  <p:transition spd="med">
    <p:wedg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0623795"/>
      </p:ext>
    </p:extLst>
  </p:cSld>
  <p:clrMapOvr>
    <a:masterClrMapping/>
  </p:clrMapOvr>
  <p:transition spd="med">
    <p:wedg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39123063"/>
      </p:ext>
    </p:extLst>
  </p:cSld>
  <p:clrMapOvr>
    <a:masterClrMapping/>
  </p:clrMapOvr>
  <p:transition spd="med">
    <p:wedg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559627"/>
      </p:ext>
    </p:extLst>
  </p:cSld>
  <p:clrMapOvr>
    <a:masterClrMapping/>
  </p:clrMapOvr>
  <p:transition spd="med">
    <p:wedg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54916572"/>
      </p:ext>
    </p:extLst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2575108"/>
      </p:ext>
    </p:extLst>
  </p:cSld>
  <p:clrMapOvr>
    <a:masterClrMapping/>
  </p:clrMapOvr>
  <p:transition spd="med">
    <p:wedg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38050627"/>
      </p:ext>
    </p:extLst>
  </p:cSld>
  <p:clrMapOvr>
    <a:masterClrMapping/>
  </p:clrMapOvr>
  <p:transition spd="med">
    <p:wedg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0060674"/>
      </p:ext>
    </p:extLst>
  </p:cSld>
  <p:clrMapOvr>
    <a:masterClrMapping/>
  </p:clrMapOvr>
  <p:transition spd="med">
    <p:wedg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2789056"/>
      </p:ext>
    </p:extLst>
  </p:cSld>
  <p:clrMapOvr>
    <a:masterClrMapping/>
  </p:clrMapOvr>
  <p:transition spd="med">
    <p:wedg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3718265"/>
      </p:ext>
    </p:extLst>
  </p:cSld>
  <p:clrMapOvr>
    <a:masterClrMapping/>
  </p:clrMapOvr>
  <p:transition spd="med">
    <p:wedg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68599065"/>
      </p:ext>
    </p:extLst>
  </p:cSld>
  <p:clrMapOvr>
    <a:masterClrMapping/>
  </p:clrMapOvr>
  <p:transition spd="med">
    <p:wedg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604649"/>
      </p:ext>
    </p:extLst>
  </p:cSld>
  <p:clrMapOvr>
    <a:masterClrMapping/>
  </p:clrMapOvr>
  <p:transition spd="med">
    <p:wedg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9365208"/>
      </p:ext>
    </p:extLst>
  </p:cSld>
  <p:clrMapOvr>
    <a:masterClrMapping/>
  </p:clrMapOvr>
  <p:transition spd="med">
    <p:wedg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74285098"/>
      </p:ext>
    </p:extLst>
  </p:cSld>
  <p:clrMapOvr>
    <a:masterClrMapping/>
  </p:clrMapOvr>
  <p:transition spd="med">
    <p:wedg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4942416"/>
      </p:ext>
    </p:extLst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69793133"/>
      </p:ext>
    </p:extLst>
  </p:cSld>
  <p:clrMapOvr>
    <a:masterClrMapping/>
  </p:clrMapOvr>
  <p:transition spd="med">
    <p:wedg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4706249"/>
      </p:ext>
    </p:extLst>
  </p:cSld>
  <p:clrMapOvr>
    <a:masterClrMapping/>
  </p:clrMapOvr>
  <p:transition spd="med">
    <p:wedg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52100239"/>
      </p:ext>
    </p:extLst>
  </p:cSld>
  <p:clrMapOvr>
    <a:masterClrMapping/>
  </p:clrMapOvr>
  <p:transition spd="med">
    <p:wedg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4915699"/>
      </p:ext>
    </p:extLst>
  </p:cSld>
  <p:clrMapOvr>
    <a:masterClrMapping/>
  </p:clrMapOvr>
  <p:transition spd="med">
    <p:wedge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660114"/>
      </p:ext>
    </p:extLst>
  </p:cSld>
  <p:clrMapOvr>
    <a:masterClrMapping/>
  </p:clrMapOvr>
  <p:transition spd="med">
    <p:wedge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3490374"/>
      </p:ext>
    </p:extLst>
  </p:cSld>
  <p:clrMapOvr>
    <a:masterClrMapping/>
  </p:clrMapOvr>
  <p:transition spd="med">
    <p:wedge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77947526"/>
      </p:ext>
    </p:extLst>
  </p:cSld>
  <p:clrMapOvr>
    <a:masterClrMapping/>
  </p:clrMapOvr>
  <p:transition spd="med">
    <p:wedge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25367762"/>
      </p:ext>
    </p:extLst>
  </p:cSld>
  <p:clrMapOvr>
    <a:masterClrMapping/>
  </p:clrMapOvr>
  <p:transition spd="med">
    <p:wedge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4743833"/>
      </p:ext>
    </p:extLst>
  </p:cSld>
  <p:clrMapOvr>
    <a:masterClrMapping/>
  </p:clrMapOvr>
  <p:transition spd="med">
    <p:wedg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00603590"/>
      </p:ext>
    </p:extLst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31.07.2021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45925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spd="med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65515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 spd="med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4D9DC4C-6CED-4B98-A518-C788771BE947}" type="datetimeFigureOut">
              <a:rPr lang="ru-RU" smtClean="0">
                <a:solidFill>
                  <a:srgbClr val="B13F9A"/>
                </a:solidFill>
              </a:rPr>
              <a:pPr/>
              <a:t>31.07.2021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C8CE8F9-EFEC-4EEE-BE27-2D8A21D6AE23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79322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04212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44807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6069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med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71166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med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81286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med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54966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med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88788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med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AB4E04F-A0EF-4DD0-A345-645BC9CFFD7B}" type="datetimeFigureOut">
              <a:rPr lang="ru-RU" smtClean="0">
                <a:solidFill>
                  <a:srgbClr val="04617B"/>
                </a:solidFill>
              </a:rPr>
              <a:pPr/>
              <a:t>31.07.2021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883B878-31E0-4315-9FFB-5B8C3640F164}" type="slidenum">
              <a:rPr lang="ru-RU" smtClean="0">
                <a:solidFill>
                  <a:srgbClr val="04617B"/>
                </a:solidFill>
              </a:rPr>
              <a:pPr/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98340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spd="med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9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0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gi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posloviz.ru/category/voda/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gif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gif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subTitle" idx="1"/>
          </p:nvPr>
        </p:nvSpPr>
        <p:spPr>
          <a:xfrm>
            <a:off x="323528" y="116632"/>
            <a:ext cx="8458200" cy="4464496"/>
          </a:xfrm>
        </p:spPr>
        <p:txBody>
          <a:bodyPr>
            <a:normAutofit/>
          </a:bodyPr>
          <a:lstStyle/>
          <a:p>
            <a:pPr algn="ctr"/>
            <a:r>
              <a:rPr lang="ru-RU" sz="8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«Вода в </a:t>
            </a:r>
            <a:r>
              <a:rPr lang="ru-RU" sz="8800" b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мире природы».</a:t>
            </a:r>
            <a:endParaRPr lang="ru-RU" sz="88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60032" y="5373216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6143644"/>
            <a:ext cx="8491566" cy="50798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быту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Documents and Settings\Admin\Рабочий стол\мама ира\значение воды\в быту 1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285728"/>
            <a:ext cx="7786742" cy="5758132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857892"/>
            <a:ext cx="8563004" cy="650861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Вода нужна животным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Documents and Settings\Admin\Рабочий стол\мама ира\значение воды\вода нужна животным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57356" y="214290"/>
            <a:ext cx="5643602" cy="5493106"/>
          </a:xfrm>
          <a:prstGeom prst="rect">
            <a:avLst/>
          </a:prstGeom>
          <a:noFill/>
        </p:spPr>
      </p:pic>
      <p:pic>
        <p:nvPicPr>
          <p:cNvPr id="47106" name="Picture 2" descr="С днем рождения. Букет анимации смайлики авы гифки картинки скачать gif графику jpg png рисунки фото аву анимацию смайлы аватарк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252536" y="4293096"/>
            <a:ext cx="2247900" cy="27146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6072206"/>
            <a:ext cx="8777318" cy="50798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Минеральные источники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Documents and Settings\Admin\Рабочий стол\мама ира\значение воды\минеральные источники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28" y="214290"/>
            <a:ext cx="6572296" cy="58097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6072206"/>
            <a:ext cx="8705880" cy="36510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Полив огорода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C:\Documents and Settings\Admin\Рабочий стол\мама ира\значение воды\полив огород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357166"/>
            <a:ext cx="7891972" cy="5572164"/>
          </a:xfrm>
          <a:prstGeom prst="rect">
            <a:avLst/>
          </a:prstGeom>
          <a:noFill/>
        </p:spPr>
      </p:pic>
      <p:pic>
        <p:nvPicPr>
          <p:cNvPr id="41986" name="Picture 2" descr="ФЕМИ9А : СНТ &quot;Нефтяник-1&quot; : Дача, Сад, Огород.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98660" y="5661248"/>
            <a:ext cx="2545340" cy="1412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00174"/>
            <a:ext cx="8705880" cy="50006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8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Вода в сельском хозяйстве</a:t>
            </a:r>
            <a:endParaRPr lang="ru-RU" sz="88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Documents and Settings\Admin\Рабочий стол\мама ира\значение воды\поливальные установки 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428604"/>
            <a:ext cx="7686797" cy="5759560"/>
          </a:xfrm>
          <a:prstGeom prst="rect">
            <a:avLst/>
          </a:prstGeom>
          <a:noFill/>
        </p:spPr>
      </p:pic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285720" y="6143644"/>
            <a:ext cx="8634442" cy="507985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Поливальные установки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929330"/>
            <a:ext cx="8991600" cy="579423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Оросительные каналы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C:\Documents and Settings\Admin\Рабочий стол\мама ира\значение воды\оросительные каналы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43042" y="285728"/>
            <a:ext cx="5590776" cy="5572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643578"/>
            <a:ext cx="8634442" cy="436547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Среда обитания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C:\Documents and Settings\Admin\Рабочий стол\мама ира\значение воды\среда обитанияНовая папка (5)\среда обитания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357166"/>
            <a:ext cx="7253299" cy="49908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929330"/>
            <a:ext cx="8848756" cy="71438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Реки – транспортные пути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C:\Documents and Settings\Admin\Рабочий стол\мама ира\значение воды\реки-транспортные пути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285728"/>
            <a:ext cx="7572428" cy="5679321"/>
          </a:xfrm>
          <a:prstGeom prst="rect">
            <a:avLst/>
          </a:prstGeom>
          <a:noFill/>
        </p:spPr>
      </p:pic>
      <p:pic>
        <p:nvPicPr>
          <p:cNvPr id="33794" name="Picture 2" descr="Меня разведи сейчас как лоха)))))))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714999"/>
            <a:ext cx="1524000" cy="1143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929330"/>
            <a:ext cx="8686800" cy="73183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Гидроэлектростанция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C:\Documents and Settings\Admin\Рабочий стол\мама ира\значение воды\гидроэлектростанция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142852"/>
            <a:ext cx="7858180" cy="58936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5722959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: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214422"/>
            <a:ext cx="828680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-	 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познакомить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ся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богатством природы – водой, ее некоторыми свойствами;</a:t>
            </a:r>
          </a:p>
          <a:p>
            <a:pPr algn="just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-      </a:t>
            </a:r>
            <a:r>
              <a:rPr lang="ru-RU" sz="4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познакомиться </a:t>
            </a:r>
            <a:r>
              <a:rPr lang="ru-RU" sz="4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значением воды в жизни человека;</a:t>
            </a:r>
          </a:p>
          <a:p>
            <a:pPr algn="just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расширять знания </a:t>
            </a:r>
            <a:r>
              <a:rPr lang="ru-RU" sz="40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формах существования воды в природе.</a:t>
            </a:r>
            <a:endParaRPr lang="ru-RU" sz="4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42" name="Picture 2" descr="Клуб планирующих в октябре месяце - золотая середина осени - объявляю открытым. - Страница 340 - Планирование беременности - Фор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452320" y="4941168"/>
            <a:ext cx="1368152" cy="17315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11560" y="836712"/>
            <a:ext cx="7776864" cy="4192489"/>
          </a:xfrm>
        </p:spPr>
        <p:txBody>
          <a:bodyPr>
            <a:noAutofit/>
          </a:bodyPr>
          <a:lstStyle/>
          <a:p>
            <a:pPr algn="l"/>
            <a:r>
              <a:rPr lang="ru-RU" sz="4400" dirty="0" smtClean="0">
                <a:solidFill>
                  <a:srgbClr val="FF0000"/>
                </a:solidFill>
              </a:rPr>
              <a:t>80%</a:t>
            </a:r>
            <a:r>
              <a:rPr lang="ru-RU" sz="4400" dirty="0" smtClean="0"/>
              <a:t>поверхности земного шара покрыто водой, и только </a:t>
            </a:r>
            <a:r>
              <a:rPr lang="ru-RU" sz="4400" dirty="0" smtClean="0">
                <a:solidFill>
                  <a:srgbClr val="FF0000"/>
                </a:solidFill>
              </a:rPr>
              <a:t>1%</a:t>
            </a:r>
            <a:r>
              <a:rPr lang="ru-RU" sz="4400" dirty="0" smtClean="0"/>
              <a:t> пригоден для питья</a:t>
            </a:r>
          </a:p>
          <a:p>
            <a:pPr algn="l"/>
            <a:r>
              <a:rPr lang="ru-RU" sz="4400" dirty="0" smtClean="0"/>
              <a:t>Более </a:t>
            </a:r>
            <a:r>
              <a:rPr lang="ru-RU" sz="4400" dirty="0" smtClean="0">
                <a:solidFill>
                  <a:srgbClr val="FF0000"/>
                </a:solidFill>
              </a:rPr>
              <a:t>1 миллиарда </a:t>
            </a:r>
            <a:r>
              <a:rPr lang="ru-RU" sz="4400" dirty="0" smtClean="0"/>
              <a:t>человек на Земле вообще не имеют доступа к воде</a:t>
            </a:r>
          </a:p>
        </p:txBody>
      </p:sp>
    </p:spTree>
    <p:extLst>
      <p:ext uri="{BB962C8B-B14F-4D97-AF65-F5344CB8AC3E}">
        <p14:creationId xmlns:p14="http://schemas.microsoft.com/office/powerpoint/2010/main" xmlns="" val="26875834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146456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Ученые выделяют</a:t>
            </a:r>
            <a:br>
              <a:rPr lang="ru-RU" sz="4800" b="1" dirty="0" smtClean="0"/>
            </a:br>
            <a:r>
              <a:rPr lang="ru-RU" sz="4800" b="1" dirty="0" smtClean="0"/>
              <a:t> </a:t>
            </a:r>
            <a:r>
              <a:rPr lang="ru-RU" sz="4800" b="1" dirty="0" smtClean="0">
                <a:solidFill>
                  <a:srgbClr val="FF0000"/>
                </a:solidFill>
              </a:rPr>
              <a:t>1330</a:t>
            </a:r>
            <a:r>
              <a:rPr lang="ru-RU" sz="4800" b="1" dirty="0" smtClean="0"/>
              <a:t> видов воды</a:t>
            </a:r>
            <a:endParaRPr lang="ru-RU" sz="4800" b="1" dirty="0"/>
          </a:p>
        </p:txBody>
      </p:sp>
      <p:pic>
        <p:nvPicPr>
          <p:cNvPr id="6" name="Рисунок 5" descr="1_002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628800"/>
            <a:ext cx="8640960" cy="4824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97102686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6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10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11560" y="692696"/>
            <a:ext cx="7992888" cy="4536504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2800" b="1" dirty="0" smtClean="0"/>
              <a:t>Без пищи человек может обходиться 30 суток, без воды меньше недели</a:t>
            </a:r>
          </a:p>
          <a:p>
            <a:pPr algn="l"/>
            <a:endParaRPr lang="ru-RU" sz="2800" b="1" dirty="0" smtClean="0"/>
          </a:p>
          <a:p>
            <a:pPr algn="l"/>
            <a:r>
              <a:rPr lang="ru-RU" sz="2800" b="1" dirty="0" smtClean="0"/>
              <a:t>За всю жизнь человек употребляет около </a:t>
            </a:r>
            <a:r>
              <a:rPr lang="ru-RU" sz="2800" b="1" dirty="0" smtClean="0">
                <a:solidFill>
                  <a:srgbClr val="FF0000"/>
                </a:solidFill>
              </a:rPr>
              <a:t>75 тонн </a:t>
            </a:r>
            <a:r>
              <a:rPr lang="ru-RU" sz="2800" b="1" dirty="0" smtClean="0"/>
              <a:t>воды</a:t>
            </a:r>
          </a:p>
          <a:p>
            <a:pPr algn="l"/>
            <a:endParaRPr lang="ru-RU" sz="2800" b="1" dirty="0" smtClean="0"/>
          </a:p>
          <a:p>
            <a:pPr algn="l"/>
            <a:r>
              <a:rPr lang="ru-RU" sz="2800" b="1" dirty="0" smtClean="0"/>
              <a:t>В организме человека вода составляет </a:t>
            </a:r>
            <a:r>
              <a:rPr lang="ru-RU" sz="2800" b="1" dirty="0" smtClean="0">
                <a:solidFill>
                  <a:srgbClr val="FF0000"/>
                </a:solidFill>
              </a:rPr>
              <a:t>70%</a:t>
            </a:r>
          </a:p>
          <a:p>
            <a:pPr algn="l"/>
            <a:endParaRPr lang="ru-RU" sz="2800" b="1" dirty="0" smtClean="0"/>
          </a:p>
          <a:p>
            <a:pPr algn="l"/>
            <a:r>
              <a:rPr lang="ru-RU" sz="2800" b="1" dirty="0" smtClean="0"/>
              <a:t>Один подсолнух выпивает за лето </a:t>
            </a:r>
            <a:r>
              <a:rPr lang="ru-RU" sz="2800" b="1" dirty="0" smtClean="0">
                <a:solidFill>
                  <a:srgbClr val="FF0000"/>
                </a:solidFill>
              </a:rPr>
              <a:t>250 литров </a:t>
            </a:r>
            <a:r>
              <a:rPr lang="ru-RU" sz="2800" b="1" dirty="0" smtClean="0"/>
              <a:t>воды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1448299943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868333" y="836713"/>
            <a:ext cx="3818467" cy="437028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Если в доме течет кран, то струйка толщиной в иголку способна вынести </a:t>
            </a:r>
            <a:r>
              <a:rPr lang="ru-RU" sz="3600" dirty="0" smtClean="0">
                <a:solidFill>
                  <a:srgbClr val="FF0000"/>
                </a:solidFill>
              </a:rPr>
              <a:t>840</a:t>
            </a:r>
            <a:r>
              <a:rPr lang="ru-RU" sz="3600" dirty="0" smtClean="0"/>
              <a:t> </a:t>
            </a:r>
            <a:r>
              <a:rPr lang="ru-RU" sz="3600" dirty="0" smtClean="0">
                <a:solidFill>
                  <a:srgbClr val="FF0000"/>
                </a:solidFill>
              </a:rPr>
              <a:t>литров</a:t>
            </a:r>
            <a:r>
              <a:rPr lang="ru-RU" sz="3600" dirty="0" smtClean="0"/>
              <a:t> воды в день</a:t>
            </a:r>
            <a:endParaRPr lang="ru-RU" sz="3600" dirty="0"/>
          </a:p>
        </p:txBody>
      </p:sp>
      <p:pic>
        <p:nvPicPr>
          <p:cNvPr id="7" name="Рисунок 6" descr="Voda_1000x796_850x677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468" r="1468"/>
          <a:stretch>
            <a:fillRect/>
          </a:stretch>
        </p:blipFill>
        <p:spPr>
          <a:xfrm>
            <a:off x="179512" y="764704"/>
            <a:ext cx="4320480" cy="4176464"/>
          </a:xfrm>
        </p:spPr>
      </p:pic>
    </p:spTree>
    <p:extLst>
      <p:ext uri="{BB962C8B-B14F-4D97-AF65-F5344CB8AC3E}">
        <p14:creationId xmlns:p14="http://schemas.microsoft.com/office/powerpoint/2010/main" xmlns="" val="2692620399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004048" y="764705"/>
            <a:ext cx="3682752" cy="4442296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Самая чистая вода</a:t>
            </a:r>
            <a:r>
              <a:rPr lang="ru-RU" sz="4000" dirty="0" smtClean="0"/>
              <a:t> оказалась в Финляндии. Ученые провели исследование в 122 странах мира.</a:t>
            </a:r>
            <a:endParaRPr lang="ru-RU" sz="4000" dirty="0"/>
          </a:p>
        </p:txBody>
      </p:sp>
      <p:pic>
        <p:nvPicPr>
          <p:cNvPr id="5" name="Рисунок 4" descr="1_01114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9436" r="9436"/>
          <a:stretch>
            <a:fillRect/>
          </a:stretch>
        </p:blipFill>
        <p:spPr>
          <a:xfrm>
            <a:off x="53949" y="692696"/>
            <a:ext cx="4806083" cy="4392488"/>
          </a:xfrm>
        </p:spPr>
      </p:pic>
    </p:spTree>
    <p:extLst>
      <p:ext uri="{BB962C8B-B14F-4D97-AF65-F5344CB8AC3E}">
        <p14:creationId xmlns:p14="http://schemas.microsoft.com/office/powerpoint/2010/main" xmlns="" val="321209544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436096" y="620689"/>
            <a:ext cx="3250704" cy="458631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На Сицилии можно найти </a:t>
            </a:r>
            <a:r>
              <a:rPr lang="ru-RU" sz="3200" dirty="0" smtClean="0">
                <a:solidFill>
                  <a:srgbClr val="FF0000"/>
                </a:solidFill>
              </a:rPr>
              <a:t>самую опасную воду</a:t>
            </a:r>
            <a:r>
              <a:rPr lang="ru-RU" sz="3200" dirty="0" smtClean="0"/>
              <a:t>. Она собирается в озере, на дне которого бьют два источника серной кислоты</a:t>
            </a:r>
            <a:endParaRPr lang="ru-RU" sz="3200" dirty="0"/>
          </a:p>
        </p:txBody>
      </p:sp>
      <p:pic>
        <p:nvPicPr>
          <p:cNvPr id="5" name="Рисунок 4" descr="1_01015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5877" r="15877"/>
          <a:stretch>
            <a:fillRect/>
          </a:stretch>
        </p:blipFill>
        <p:spPr>
          <a:xfrm>
            <a:off x="395536" y="836712"/>
            <a:ext cx="5190976" cy="4608512"/>
          </a:xfrm>
        </p:spPr>
      </p:pic>
    </p:spTree>
    <p:extLst>
      <p:ext uri="{BB962C8B-B14F-4D97-AF65-F5344CB8AC3E}">
        <p14:creationId xmlns:p14="http://schemas.microsoft.com/office/powerpoint/2010/main" xmlns="" val="2828398054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004048" y="836713"/>
            <a:ext cx="3682752" cy="4370288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Самой горючей водой</a:t>
            </a:r>
            <a:r>
              <a:rPr lang="ru-RU" sz="3200" dirty="0" smtClean="0"/>
              <a:t> может похвастаться Азербайджан. Достаточно поднести к воде спичку, и она загорится синим пламенем.</a:t>
            </a:r>
            <a:endParaRPr lang="ru-RU" sz="3200" dirty="0"/>
          </a:p>
        </p:txBody>
      </p:sp>
      <p:pic>
        <p:nvPicPr>
          <p:cNvPr id="5" name="Рисунок 4" descr="1_00917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9436" r="9436"/>
          <a:stretch>
            <a:fillRect/>
          </a:stretch>
        </p:blipFill>
        <p:spPr>
          <a:xfrm>
            <a:off x="251520" y="836712"/>
            <a:ext cx="4701450" cy="3960440"/>
          </a:xfrm>
        </p:spPr>
      </p:pic>
    </p:spTree>
    <p:extLst>
      <p:ext uri="{BB962C8B-B14F-4D97-AF65-F5344CB8AC3E}">
        <p14:creationId xmlns:p14="http://schemas.microsoft.com/office/powerpoint/2010/main" xmlns="" val="801701781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076056" y="908721"/>
            <a:ext cx="3610744" cy="429828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 Антарктиде есть озеро </a:t>
            </a:r>
            <a:r>
              <a:rPr lang="ru-RU" sz="3200" dirty="0" smtClean="0">
                <a:solidFill>
                  <a:srgbClr val="FF0000"/>
                </a:solidFill>
              </a:rPr>
              <a:t>с самой соленой водой</a:t>
            </a:r>
            <a:r>
              <a:rPr lang="ru-RU" sz="3200" dirty="0" smtClean="0"/>
              <a:t>. Ее соленость в </a:t>
            </a:r>
            <a:r>
              <a:rPr lang="ru-RU" sz="3200" dirty="0" smtClean="0">
                <a:solidFill>
                  <a:srgbClr val="FF0000"/>
                </a:solidFill>
              </a:rPr>
              <a:t>11</a:t>
            </a:r>
            <a:r>
              <a:rPr lang="ru-RU" sz="3200" dirty="0" smtClean="0"/>
              <a:t> раз больше морской воды. Эта вода не замерзает даже при </a:t>
            </a:r>
            <a:r>
              <a:rPr lang="ru-RU" sz="3200" dirty="0" smtClean="0">
                <a:solidFill>
                  <a:srgbClr val="FF0000"/>
                </a:solidFill>
              </a:rPr>
              <a:t>– 50 </a:t>
            </a:r>
            <a:r>
              <a:rPr lang="ru-RU" sz="3200" dirty="0" smtClean="0"/>
              <a:t>градусах.</a:t>
            </a:r>
            <a:endParaRPr lang="ru-RU" sz="3200" dirty="0"/>
          </a:p>
        </p:txBody>
      </p:sp>
      <p:pic>
        <p:nvPicPr>
          <p:cNvPr id="5" name="Рисунок 4" descr="1_00816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3266" r="13266"/>
          <a:stretch>
            <a:fillRect/>
          </a:stretch>
        </p:blipFill>
        <p:spPr>
          <a:xfrm>
            <a:off x="53949" y="836712"/>
            <a:ext cx="5002306" cy="4104456"/>
          </a:xfrm>
        </p:spPr>
      </p:pic>
    </p:spTree>
    <p:extLst>
      <p:ext uri="{BB962C8B-B14F-4D97-AF65-F5344CB8AC3E}">
        <p14:creationId xmlns:p14="http://schemas.microsoft.com/office/powerpoint/2010/main" xmlns="" val="73825897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076056" y="908721"/>
            <a:ext cx="3610744" cy="429828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В Алжире есть озеро, наполненное «чернилами». Этой водой можно писать.</a:t>
            </a:r>
            <a:endParaRPr lang="ru-RU" sz="4000" dirty="0"/>
          </a:p>
        </p:txBody>
      </p:sp>
      <p:pic>
        <p:nvPicPr>
          <p:cNvPr id="5" name="Рисунок 4" descr="1_00718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345" r="5345"/>
          <a:stretch>
            <a:fillRect/>
          </a:stretch>
        </p:blipFill>
        <p:spPr>
          <a:xfrm>
            <a:off x="53949" y="836712"/>
            <a:ext cx="5002306" cy="4104456"/>
          </a:xfrm>
        </p:spPr>
      </p:pic>
    </p:spTree>
    <p:extLst>
      <p:ext uri="{BB962C8B-B14F-4D97-AF65-F5344CB8AC3E}">
        <p14:creationId xmlns:p14="http://schemas.microsoft.com/office/powerpoint/2010/main" xmlns="" val="80703713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220072" y="404664"/>
            <a:ext cx="3466728" cy="5472608"/>
          </a:xfrm>
        </p:spPr>
        <p:txBody>
          <a:bodyPr>
            <a:noAutofit/>
          </a:bodyPr>
          <a:lstStyle/>
          <a:p>
            <a:r>
              <a:rPr lang="ru-RU" sz="3200" dirty="0" smtClean="0"/>
              <a:t>А это уникальное озеро </a:t>
            </a:r>
            <a:r>
              <a:rPr lang="ru-RU" sz="3200" dirty="0" err="1" smtClean="0"/>
              <a:t>Циркницкое</a:t>
            </a:r>
            <a:r>
              <a:rPr lang="ru-RU" sz="3200" dirty="0" smtClean="0"/>
              <a:t> находится в Югославии. Оно полностью исчезает зимой и летом и наполняется вместе с рыбой весной и осенью.</a:t>
            </a:r>
            <a:endParaRPr lang="ru-RU" sz="3200" dirty="0"/>
          </a:p>
        </p:txBody>
      </p:sp>
      <p:pic>
        <p:nvPicPr>
          <p:cNvPr id="5" name="Рисунок 4" descr="1_00618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8795" b="8795"/>
          <a:stretch>
            <a:fillRect/>
          </a:stretch>
        </p:blipFill>
        <p:spPr>
          <a:xfrm>
            <a:off x="0" y="908720"/>
            <a:ext cx="5244882" cy="4303493"/>
          </a:xfrm>
        </p:spPr>
      </p:pic>
    </p:spTree>
    <p:extLst>
      <p:ext uri="{BB962C8B-B14F-4D97-AF65-F5344CB8AC3E}">
        <p14:creationId xmlns:p14="http://schemas.microsoft.com/office/powerpoint/2010/main" xmlns="" val="3517789456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71546"/>
            <a:ext cx="8339166" cy="514353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   </a:t>
            </a:r>
            <a:r>
              <a:rPr lang="ru-RU" sz="4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Вода- это то, что всем жизнь нам дает.</a:t>
            </a:r>
            <a:br>
              <a:rPr lang="ru-RU" sz="4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силы и бодрости нам придает.</a:t>
            </a:r>
            <a:r>
              <a:rPr lang="ru-RU" sz="4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Кристально чиста или очень грязна.</a:t>
            </a:r>
            <a:r>
              <a:rPr lang="ru-RU" sz="4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любом состоянье полезна она.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143900" cy="2571744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dirty="0" smtClean="0"/>
              <a:t>3. Как уже говорилось, человек не может существовать без воды. Ведь мы на 60-70% состоим из нее, а для детей и пятимесячных эмбрионов этот показатель еще больше – 80% и 94% соответственно (а арбуз на 93%). Роль воды в жизнедеятельности организма трудно переоценить. На ней лежат функции доставки к клеткам питательных веществ, витаминов и микроэлементов и последующий отвод продуктов жизнедеятельности, участие в процессах дыхания и терморегуляции. Кроме того ученые показали, что достаточно снизить на 2% содержание воды в организме, как умственные и физические показатели человека падают на 20%.</a:t>
            </a:r>
            <a:endParaRPr lang="ru-RU" dirty="0"/>
          </a:p>
        </p:txBody>
      </p:sp>
      <p:pic>
        <p:nvPicPr>
          <p:cNvPr id="4" name="Рисунок 3" descr="1_003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692697"/>
            <a:ext cx="7848872" cy="6165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716901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9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Загадки </a:t>
            </a:r>
            <a:endParaRPr lang="ru-RU" sz="9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Опережаем время - Babyblog.ru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3777630"/>
            <a:ext cx="2304256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морях и реках обитает,</a:t>
            </a:r>
          </a:p>
          <a:p>
            <a:pPr algn="ctr">
              <a:buNone/>
            </a:pP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 часто по небу летает.</a:t>
            </a:r>
          </a:p>
          <a:p>
            <a:pPr algn="ctr">
              <a:buNone/>
            </a:pP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как наскучит ей летать,</a:t>
            </a:r>
          </a:p>
          <a:p>
            <a:pPr algn="ctr">
              <a:buNone/>
            </a:pP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землю падает опять. </a:t>
            </a:r>
            <a:endParaRPr lang="ru-RU" sz="5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рина\Desktop\Новая папка (4)\вода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0"/>
            <a:ext cx="7848872" cy="5892586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877272"/>
            <a:ext cx="8686800" cy="84124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Вода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6868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Чуть дрожит на ветерке</a:t>
            </a:r>
          </a:p>
          <a:p>
            <a:pPr algn="ctr">
              <a:buNone/>
            </a:pP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Лента на просторе,</a:t>
            </a:r>
          </a:p>
          <a:p>
            <a:pPr algn="ctr">
              <a:buNone/>
            </a:pP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Узкий кончик в роднике,</a:t>
            </a:r>
          </a:p>
          <a:p>
            <a:pPr algn="ctr">
              <a:buNone/>
            </a:pP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широкий в море.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Ирина\Desktop\5030903257429600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0"/>
            <a:ext cx="8208912" cy="6156684"/>
          </a:xfrm>
          <a:prstGeom prst="rect">
            <a:avLst/>
          </a:prstGeom>
          <a:noFill/>
        </p:spPr>
      </p:pic>
      <p:sp>
        <p:nvSpPr>
          <p:cNvPr id="6" name="Заголовок 4"/>
          <p:cNvSpPr>
            <a:spLocks noGrp="1"/>
          </p:cNvSpPr>
          <p:nvPr>
            <p:ph type="title"/>
          </p:nvPr>
        </p:nvSpPr>
        <p:spPr>
          <a:xfrm>
            <a:off x="457200" y="6093296"/>
            <a:ext cx="8435280" cy="6252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Река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52736"/>
            <a:ext cx="8686800" cy="502738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6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 высоты большой срываясь,</a:t>
            </a:r>
          </a:p>
          <a:p>
            <a:pPr algn="ctr">
              <a:buNone/>
            </a:pPr>
            <a:r>
              <a:rPr lang="ru-RU" sz="6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Грозно он ревёт</a:t>
            </a:r>
          </a:p>
          <a:p>
            <a:pPr algn="ctr">
              <a:buNone/>
            </a:pPr>
            <a:r>
              <a:rPr lang="ru-RU" sz="6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И, о камни разбиваясь,</a:t>
            </a:r>
          </a:p>
          <a:p>
            <a:pPr algn="ctr">
              <a:buNone/>
            </a:pPr>
            <a:r>
              <a:rPr lang="ru-RU" sz="6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Пеною встаёт.</a:t>
            </a:r>
            <a:endParaRPr lang="ru-RU" sz="60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рина\Desktop\f7ab73822322f3e161b39b468a5d3a8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0"/>
            <a:ext cx="8280920" cy="6207586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6093296"/>
            <a:ext cx="8507288" cy="6252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водопад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Плэйкаст &quot;С Добрым Утром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60032" y="1484784"/>
            <a:ext cx="1728192" cy="1728192"/>
          </a:xfrm>
          <a:prstGeom prst="rect">
            <a:avLst/>
          </a:prstGeom>
          <a:noFill/>
        </p:spPr>
      </p:pic>
      <p:pic>
        <p:nvPicPr>
          <p:cNvPr id="19460" name="Picture 4" descr="Плэйкаст &quot;С Добрым Утром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07904" y="2708920"/>
            <a:ext cx="1656184" cy="1656184"/>
          </a:xfrm>
          <a:prstGeom prst="rect">
            <a:avLst/>
          </a:prstGeom>
          <a:noFill/>
        </p:spPr>
      </p:pic>
      <p:pic>
        <p:nvPicPr>
          <p:cNvPr id="19462" name="Picture 6" descr="Плэйкаст &quot;С Добрым Утром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20072" y="3356992"/>
            <a:ext cx="1238250" cy="1238250"/>
          </a:xfrm>
          <a:prstGeom prst="rect">
            <a:avLst/>
          </a:prstGeom>
          <a:noFill/>
        </p:spPr>
      </p:pic>
      <p:pic>
        <p:nvPicPr>
          <p:cNvPr id="19464" name="Picture 8" descr="Плэйкаст &quot;С Добрым Утром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79912" y="4437112"/>
            <a:ext cx="2016224" cy="1238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52736"/>
            <a:ext cx="8686800" cy="502738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Все обходят это место:</a:t>
            </a:r>
          </a:p>
          <a:p>
            <a:pPr algn="ctr">
              <a:buNone/>
            </a:pPr>
            <a:r>
              <a:rPr lang="ru-RU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Здесь земля как будто тесто,</a:t>
            </a:r>
          </a:p>
          <a:p>
            <a:pPr algn="ctr">
              <a:buNone/>
            </a:pPr>
            <a:r>
              <a:rPr lang="ru-RU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Здесь осока, кочки, мхи...</a:t>
            </a:r>
          </a:p>
          <a:p>
            <a:pPr algn="ctr">
              <a:buNone/>
            </a:pPr>
            <a:r>
              <a:rPr lang="ru-RU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Нет опоры для ноги.</a:t>
            </a:r>
            <a:endParaRPr lang="ru-RU" sz="5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Ирина\Desktop\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0"/>
            <a:ext cx="7992888" cy="5994666"/>
          </a:xfrm>
          <a:prstGeom prst="rect">
            <a:avLst/>
          </a:prstGeom>
          <a:noFill/>
        </p:spPr>
      </p:pic>
      <p:sp>
        <p:nvSpPr>
          <p:cNvPr id="6" name="Заголовок 4"/>
          <p:cNvSpPr>
            <a:spLocks noGrp="1"/>
          </p:cNvSpPr>
          <p:nvPr>
            <p:ph type="title"/>
          </p:nvPr>
        </p:nvSpPr>
        <p:spPr>
          <a:xfrm>
            <a:off x="457200" y="5877272"/>
            <a:ext cx="8686800" cy="84124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болото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СМАЙЛИКИ. Записи в рубрике СМАЙЛИКИ. МОЙ МАЛЕНЬКИЙ МИР==VALE…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6021289"/>
            <a:ext cx="1978708" cy="836712"/>
          </a:xfrm>
          <a:prstGeom prst="rect">
            <a:avLst/>
          </a:prstGeom>
          <a:noFill/>
        </p:spPr>
      </p:pic>
      <p:pic>
        <p:nvPicPr>
          <p:cNvPr id="17414" name="Picture 6" descr="Diver's forum Смайлики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35896" y="4437112"/>
            <a:ext cx="1267013" cy="13693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20040"/>
            <a:ext cx="7196166" cy="82294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hlinkClick r:id="rId2" tooltip="Пословицы о воде"/>
              </a:rPr>
              <a:t>Пословицы о воде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357298"/>
            <a:ext cx="7339042" cy="5098438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3100" dirty="0" smtClean="0"/>
              <a:t>Где была вода, там и опять будет. </a:t>
            </a:r>
          </a:p>
          <a:p>
            <a:pPr algn="ctr"/>
            <a:r>
              <a:rPr lang="ru-RU" sz="3100" dirty="0" smtClean="0"/>
              <a:t>Что за беда, коли пьется вода. </a:t>
            </a:r>
          </a:p>
          <a:p>
            <a:pPr algn="ctr"/>
            <a:r>
              <a:rPr lang="ru-RU" sz="3100" dirty="0" smtClean="0"/>
              <a:t>Вода близка, да гора склизка. </a:t>
            </a:r>
          </a:p>
          <a:p>
            <a:pPr algn="ctr"/>
            <a:r>
              <a:rPr lang="ru-RU" sz="3100" dirty="0" smtClean="0"/>
              <a:t>Вода путь найдет. </a:t>
            </a:r>
          </a:p>
          <a:p>
            <a:pPr algn="ctr"/>
            <a:r>
              <a:rPr lang="ru-RU" sz="3100" dirty="0" smtClean="0"/>
              <a:t>Всяк несет уста, где вода чиста. </a:t>
            </a:r>
          </a:p>
          <a:p>
            <a:pPr algn="ctr"/>
            <a:r>
              <a:rPr lang="ru-RU" sz="3100" dirty="0" smtClean="0"/>
              <a:t>Покуда есть хлеб да вода, все не беда. </a:t>
            </a:r>
          </a:p>
          <a:p>
            <a:pPr algn="ctr"/>
            <a:r>
              <a:rPr lang="ru-RU" sz="3100" dirty="0" smtClean="0"/>
              <a:t>Пей воду, вода не смутит ума.</a:t>
            </a:r>
          </a:p>
          <a:p>
            <a:pPr algn="ctr"/>
            <a:r>
              <a:rPr lang="ru-RU" sz="3100" dirty="0" smtClean="0"/>
              <a:t>Вода и землю точит и камень долбит. </a:t>
            </a:r>
          </a:p>
          <a:p>
            <a:pPr algn="ctr"/>
            <a:r>
              <a:rPr lang="ru-RU" sz="3100" dirty="0" smtClean="0"/>
              <a:t>Хлеб вскормит, вода вспоит. </a:t>
            </a:r>
          </a:p>
          <a:p>
            <a:pPr algn="ctr"/>
            <a:r>
              <a:rPr lang="ru-RU" sz="3100" dirty="0" smtClean="0"/>
              <a:t>Горячая вода не мутит ума.</a:t>
            </a:r>
          </a:p>
          <a:p>
            <a:pPr algn="ctr"/>
            <a:r>
              <a:rPr lang="ru-RU" sz="3100" dirty="0" smtClean="0"/>
              <a:t>Чистая вода для хвори беда. </a:t>
            </a:r>
          </a:p>
          <a:p>
            <a:pPr algn="ctr"/>
            <a:r>
              <a:rPr lang="ru-RU" sz="3100" dirty="0" smtClean="0"/>
              <a:t>Глубокая вода не мутится. </a:t>
            </a:r>
          </a:p>
          <a:p>
            <a:pPr algn="ctr"/>
            <a:r>
              <a:rPr lang="ru-RU" sz="3100" dirty="0" smtClean="0"/>
              <a:t>Воду варить - вода и будет. </a:t>
            </a:r>
          </a:p>
          <a:p>
            <a:pPr algn="ctr"/>
            <a:r>
              <a:rPr lang="ru-RU" sz="3100" dirty="0" smtClean="0"/>
              <a:t>Вода вымоет, а хлеб выкормит. </a:t>
            </a:r>
          </a:p>
          <a:p>
            <a:pPr algn="ctr"/>
            <a:r>
              <a:rPr lang="ru-RU" sz="3100" dirty="0" smtClean="0"/>
              <a:t>Где много воды, там и черпают.</a:t>
            </a:r>
          </a:p>
          <a:p>
            <a:pPr algn="ctr"/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022943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495538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без рук, он без ног</a:t>
            </a:r>
          </a:p>
          <a:p>
            <a:pPr algn="ctr">
              <a:buNone/>
            </a:pPr>
            <a:r>
              <a:rPr lang="ru-RU" sz="5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земли пробиться смог,</a:t>
            </a:r>
          </a:p>
          <a:p>
            <a:pPr algn="ctr">
              <a:buNone/>
            </a:pPr>
            <a:r>
              <a:rPr lang="ru-RU" sz="5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Нас он летом, в самый зной,</a:t>
            </a:r>
          </a:p>
          <a:p>
            <a:pPr algn="ctr">
              <a:buNone/>
            </a:pPr>
            <a:r>
              <a:rPr lang="ru-RU" sz="5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Ледяной поит водой. </a:t>
            </a:r>
            <a:endParaRPr lang="ru-RU" sz="5400" b="1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Ирина\Desktop\105379123_141188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0"/>
            <a:ext cx="8244408" cy="6183306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6165304"/>
            <a:ext cx="8507288" cy="55321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родник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beautiful princess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9879164">
            <a:off x="6178240" y="820948"/>
            <a:ext cx="1000125" cy="647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Посреди поля лежит зеркало:</a:t>
            </a:r>
          </a:p>
          <a:p>
            <a:pPr algn="ctr">
              <a:buNone/>
            </a:pPr>
            <a:r>
              <a:rPr lang="ru-RU" sz="6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Стекло голубое, а рама зелёная.</a:t>
            </a:r>
            <a:endParaRPr lang="ru-RU" sz="66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Ирина\Desktop\adeb84c1ff34e4d1d10e10e331c4877dthumb640x48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0"/>
            <a:ext cx="8064896" cy="6048672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6165304"/>
            <a:ext cx="8507288" cy="55321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пруд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495538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Здесь - куда не кинем взор -</a:t>
            </a:r>
            <a:b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Водный голубой простор.</a:t>
            </a:r>
            <a:b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нем волна встает стеной,</a:t>
            </a:r>
            <a:b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Белый гребень над волной.</a:t>
            </a:r>
            <a:b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 порой тут тишь да гладь.</a:t>
            </a:r>
            <a:b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Все смогли его узнать?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Ирина\Desktop\بالصور_صور_بحر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0"/>
            <a:ext cx="7921898" cy="5942094"/>
          </a:xfrm>
          <a:prstGeom prst="rect">
            <a:avLst/>
          </a:prstGeom>
          <a:noFill/>
        </p:spPr>
      </p:pic>
      <p:sp>
        <p:nvSpPr>
          <p:cNvPr id="6" name="Заголовок 4"/>
          <p:cNvSpPr>
            <a:spLocks noGrp="1"/>
          </p:cNvSpPr>
          <p:nvPr>
            <p:ph type="title"/>
          </p:nvPr>
        </p:nvSpPr>
        <p:spPr>
          <a:xfrm>
            <a:off x="457200" y="6165304"/>
            <a:ext cx="8507288" cy="55321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море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arrier Signal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4221088"/>
            <a:ext cx="4176464" cy="1728192"/>
          </a:xfrm>
          <a:prstGeom prst="rect">
            <a:avLst/>
          </a:prstGeom>
          <a:noFill/>
        </p:spPr>
      </p:pic>
      <p:pic>
        <p:nvPicPr>
          <p:cNvPr id="11268" name="Picture 4" descr="Carrier Signal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4293096"/>
            <a:ext cx="3744416" cy="1656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 маме-речке я бегу</a:t>
            </a:r>
          </a:p>
          <a:p>
            <a:pPr algn="ctr">
              <a:buNone/>
            </a:pPr>
            <a:r>
              <a:rPr lang="ru-RU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молчать я не могу.</a:t>
            </a:r>
          </a:p>
          <a:p>
            <a:pPr algn="ctr">
              <a:buNone/>
            </a:pPr>
            <a:r>
              <a:rPr lang="ru-RU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 её сынок родной,</a:t>
            </a:r>
          </a:p>
          <a:p>
            <a:pPr algn="ctr">
              <a:buNone/>
            </a:pPr>
            <a:r>
              <a:rPr lang="ru-RU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родился я весной. </a:t>
            </a:r>
            <a:endParaRPr lang="ru-RU" sz="5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Ирина\Desktop\1655308071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0"/>
            <a:ext cx="8136904" cy="6102678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6165304"/>
            <a:ext cx="8507288" cy="55321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ручей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495538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Утром бусы засверкали,</a:t>
            </a:r>
          </a:p>
          <a:p>
            <a:pPr algn="ctr">
              <a:buNone/>
            </a:pP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Всю траву собой заткали,</a:t>
            </a:r>
          </a:p>
          <a:p>
            <a:pPr algn="ctr">
              <a:buNone/>
            </a:pP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пошли искать их днём,</a:t>
            </a:r>
          </a:p>
          <a:p>
            <a:pPr algn="ctr">
              <a:buNone/>
            </a:pP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Ищем, ищем — не найдём.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Ирина\Desktop\20128101664873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0"/>
            <a:ext cx="8136904" cy="610875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6165304"/>
            <a:ext cx="8507288" cy="55321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роса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Анимашки в форме бабочек, анимированные бабочки Smayls.ru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99792" y="1124744"/>
            <a:ext cx="1800200" cy="16627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290"/>
            <a:ext cx="7643866" cy="300039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1. Водой называют химическое соединение H2O. Но оно является уникальным универсальным растворителем. Именно поэтому найти чистую воду в природе невозможно. Вода вбирает в себя множество встреченных на пути веществ и соединений. В результате человек потребляет не чистую воду, а сложный раствор с множеством самых разных компонентов. Кстати, интересный факт: только вода находится на Земле сразу в трех состояниях – жидком, твердом и газообразном</a:t>
            </a:r>
            <a:endParaRPr lang="ru-RU" dirty="0"/>
          </a:p>
        </p:txBody>
      </p:sp>
      <p:pic>
        <p:nvPicPr>
          <p:cNvPr id="4" name="Рисунок 3" descr="1_0019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2708920"/>
            <a:ext cx="5461038" cy="3863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1639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495538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морю идёт, идёт,</a:t>
            </a:r>
          </a:p>
          <a:p>
            <a:pPr algn="ctr">
              <a:buNone/>
            </a:pPr>
            <a:r>
              <a:rPr lang="ru-RU" sz="6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до берега дойдёт —</a:t>
            </a:r>
          </a:p>
          <a:p>
            <a:pPr algn="ctr">
              <a:buNone/>
            </a:pPr>
            <a:r>
              <a:rPr lang="ru-RU" sz="6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Тут она и пропадёт. </a:t>
            </a:r>
            <a:endParaRPr lang="ru-RU" sz="66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Ирина\Desktop\m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0"/>
            <a:ext cx="7740352" cy="5805264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6165304"/>
            <a:ext cx="8507288" cy="55321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волна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  </a:t>
            </a:r>
            <a:r>
              <a:rPr lang="ru-RU" sz="4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 за звездочки сквозные на пальто и на платке.</a:t>
            </a:r>
            <a:br>
              <a:rPr lang="ru-RU" sz="4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Все сквозные, вырезные, а возьмешь — вода в руке?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Ирина\Desktop\172995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0"/>
            <a:ext cx="8136904" cy="6133974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6165304"/>
            <a:ext cx="8507288" cy="55321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снежинка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Запись СТОИТ ЛИ ЗНАКОМИТЬСЯ СЕЙЧАС, ЧТОБЫ НЕ БЫТЬ ОДНОЙ В НОВЫЙ ГОД??? в дневнике Дуня Ветрова, 51 год, Россия, Пермь.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5379432"/>
            <a:ext cx="1512168" cy="1478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9600" dirty="0" smtClean="0"/>
              <a:t>Спасибо за внимание!</a:t>
            </a:r>
            <a:endParaRPr lang="ru-RU" sz="9600" dirty="0"/>
          </a:p>
        </p:txBody>
      </p:sp>
      <p:pic>
        <p:nvPicPr>
          <p:cNvPr id="1028" name="Picture 4" descr="Смайлики - 576576551694 на Sibnet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07696" y="3989294"/>
            <a:ext cx="2736304" cy="28687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8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человек использует воду или гидросферу</a:t>
            </a:r>
            <a:r>
              <a:rPr lang="ru-RU" sz="8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8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500702"/>
            <a:ext cx="8491566" cy="579423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Святая вода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Admin\Рабочий стол\мама ира\значение воды\Святая вод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214290"/>
            <a:ext cx="7143768" cy="51672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6682" y="5857892"/>
            <a:ext cx="8777318" cy="50798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Питьевая вода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Admin\Рабочий стол\мама ира\значение воды\питьевая вод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42852"/>
            <a:ext cx="3714776" cy="5702183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103902284_5294337_f54cb9c653b7f6966e8f1c1621b162e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142852"/>
            <a:ext cx="3884610" cy="58152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786454"/>
            <a:ext cx="8705880" cy="64294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Колодец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Admin\Рабочий стол\мама ира\значение воды\колодец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214290"/>
            <a:ext cx="7715304" cy="5500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Трек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8_Волна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9_Волна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лна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Волна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Волна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Волна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Волна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Волна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6_Волна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7_Волна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305</TotalTime>
  <Words>658</Words>
  <Application>Microsoft Office PowerPoint</Application>
  <PresentationFormat>Экран (4:3)</PresentationFormat>
  <Paragraphs>103</Paragraphs>
  <Slides>54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12</vt:i4>
      </vt:variant>
      <vt:variant>
        <vt:lpstr>Заголовки слайдов</vt:lpstr>
      </vt:variant>
      <vt:variant>
        <vt:i4>54</vt:i4>
      </vt:variant>
    </vt:vector>
  </HeadingPairs>
  <TitlesOfParts>
    <vt:vector size="66" baseType="lpstr">
      <vt:lpstr>Трек</vt:lpstr>
      <vt:lpstr>Волна</vt:lpstr>
      <vt:lpstr>1_Волна</vt:lpstr>
      <vt:lpstr>2_Волна</vt:lpstr>
      <vt:lpstr>3_Волна</vt:lpstr>
      <vt:lpstr>4_Волна</vt:lpstr>
      <vt:lpstr>5_Волна</vt:lpstr>
      <vt:lpstr>6_Волна</vt:lpstr>
      <vt:lpstr>7_Волна</vt:lpstr>
      <vt:lpstr>8_Волна</vt:lpstr>
      <vt:lpstr>9_Волна</vt:lpstr>
      <vt:lpstr>Изящная</vt:lpstr>
      <vt:lpstr>Слайд 1</vt:lpstr>
      <vt:lpstr>Слайд 2</vt:lpstr>
      <vt:lpstr>Слайд 3</vt:lpstr>
      <vt:lpstr>Пословицы о воде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Ученые выделяют  1330 видов воды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Вода</vt:lpstr>
      <vt:lpstr>Слайд 34</vt:lpstr>
      <vt:lpstr>Река</vt:lpstr>
      <vt:lpstr>Слайд 36</vt:lpstr>
      <vt:lpstr>водопад</vt:lpstr>
      <vt:lpstr>Слайд 38</vt:lpstr>
      <vt:lpstr>болото</vt:lpstr>
      <vt:lpstr>Слайд 40</vt:lpstr>
      <vt:lpstr>родник</vt:lpstr>
      <vt:lpstr>Слайд 42</vt:lpstr>
      <vt:lpstr>пруд</vt:lpstr>
      <vt:lpstr>Слайд 44</vt:lpstr>
      <vt:lpstr>море</vt:lpstr>
      <vt:lpstr>Слайд 46</vt:lpstr>
      <vt:lpstr>ручей</vt:lpstr>
      <vt:lpstr>Слайд 48</vt:lpstr>
      <vt:lpstr>роса</vt:lpstr>
      <vt:lpstr>Слайд 50</vt:lpstr>
      <vt:lpstr>волна</vt:lpstr>
      <vt:lpstr>Слайд 52</vt:lpstr>
      <vt:lpstr>снежинка</vt:lpstr>
      <vt:lpstr>Слайд 54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41</cp:revision>
  <dcterms:modified xsi:type="dcterms:W3CDTF">2021-07-31T09:56:48Z</dcterms:modified>
</cp:coreProperties>
</file>