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59" r:id="rId2"/>
    <p:sldId id="257" r:id="rId3"/>
    <p:sldId id="260" r:id="rId4"/>
    <p:sldId id="261" r:id="rId5"/>
    <p:sldId id="262" r:id="rId6"/>
    <p:sldId id="256" r:id="rId7"/>
    <p:sldId id="265" r:id="rId8"/>
    <p:sldId id="263" r:id="rId9"/>
    <p:sldId id="264" r:id="rId10"/>
    <p:sldId id="267" r:id="rId11"/>
    <p:sldId id="268" r:id="rId12"/>
    <p:sldId id="266" r:id="rId13"/>
    <p:sldId id="269" r:id="rId14"/>
    <p:sldId id="276" r:id="rId15"/>
    <p:sldId id="270" r:id="rId16"/>
    <p:sldId id="271" r:id="rId17"/>
    <p:sldId id="272" r:id="rId18"/>
    <p:sldId id="273" r:id="rId19"/>
    <p:sldId id="275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  <a:srgbClr val="FFCCFF"/>
    <a:srgbClr val="FF3399"/>
    <a:srgbClr val="CCFFFF"/>
    <a:srgbClr val="FFCCCC"/>
    <a:srgbClr val="FF00FF"/>
    <a:srgbClr val="F92B3A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5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C9749B-0834-4730-BEAE-1E94990ED839}" type="datetimeFigureOut">
              <a:rPr lang="ru-RU" smtClean="0"/>
              <a:t>12.11.2017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F9E7E9-73C7-46EA-A2E0-1624D2C53D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417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9E7E9-73C7-46EA-A2E0-1624D2C53D3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087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9E7E9-73C7-46EA-A2E0-1624D2C53D3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811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F9E7E9-73C7-46EA-A2E0-1624D2C53D3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193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629B39-0AB2-4EF0-A9B4-6DFD29876F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AB8A29-205C-4FD0-9B29-0A01CA360D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C71412-B419-410A-A381-0E72A837A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A8F419-9D07-4614-A6DF-7EC38655C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5DDAC7-C3AD-4AB0-BB10-DD4EC906A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928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2F5D14-8CCB-42FB-9994-1619D2374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1FE8F5-746D-4218-876D-F8C754F13D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B12DD3-5A84-4FF0-8C5F-9D00E0BA8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70E2DD-3B71-4FD6-BCA9-3E516B8B6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DF287B-DAC9-498D-A225-108911DF7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794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F6E44F4-84D5-4E39-BF05-5F699F256A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29B6C9-56C3-48DD-A7CF-2E565EDE81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82ACAB-1679-4054-874E-B49D4AC89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6221E7-DD54-4C09-AE5E-62726E1C7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A7F420-84A0-4ED3-858B-BC0D823F3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206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BD74D2-A235-4100-9FA8-B93A9DA00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EB45DF-9EB9-4332-9C3A-E2A3FB204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60D6C0F-0236-4F5B-92C7-2ADD738A2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D7BB71-7FB2-4924-9499-24ED46EB3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E6B8C9-F610-4DEE-839F-28DC88BCC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691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79D92C-520D-46F2-9B7E-39DB34287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F1AB93-8EDE-41E0-9804-0D2F3C63B0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F6A5D5-C2F5-47D7-B5CB-C98442157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1A6D26-DA2B-4BB4-8BAB-02CC6CD65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340004-95D2-45A8-87F9-84C32606E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30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24640B-2604-4EC3-8C6D-42AA684D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EE6F24-82C3-4BE8-A1BD-D3B7231968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A86DC71-FF30-454B-AF30-CC84BF8169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918C462-72E8-421A-828E-82EC343A7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C48A7D5-DB7A-40F9-AF0F-D00FABB58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BF35F3-5754-4D60-8C9B-6CF85144F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2145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2D9BE0-23AB-49C9-AE01-396F48288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94934A-A0A7-41E8-8EAE-824CCE1AAC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047DB9-CB46-42E4-9C77-E8E117A025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C30027F-941B-4DFE-9FDB-F9D38A40C2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6265931-82B3-4873-A39C-233AD65571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A371545-4344-42C6-BCEB-F1B97A831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E2FD608-6CC5-40C4-BE87-17D4B4581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A73F41C-6063-49E9-BD42-E2A36B441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134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AD47B1-060C-4FFE-95A1-FDA7BDCA4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D9DD0D7-7D77-42BC-A69B-86174384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5E8824A-B6C6-4916-B179-04C36AB47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FA346B7-356D-4BA4-B652-77E2B291D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167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36C8EB4-9506-47B0-9B2B-81A7FD77D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ADF320D-07E1-4A26-AFE6-E98696B47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18E4B68-06C9-4E81-AE4C-FB466C1CE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421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0D780B-3172-476C-91B4-0CFF8DC62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C43EE7-86D6-4048-959E-33541D62FA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D455649-543A-43FD-8A11-5C1E614DC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FCF4119-B645-4F31-A229-B66152A90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1CCFC8-9B95-49E2-A5DA-222EA7066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155C10-4356-4683-8EBD-DCB9789DD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38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8E9284-3078-434E-B43B-89CD1D88C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432E78A-BE6A-40B5-903E-A195174D8A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0C180A-5C7C-4D86-AF18-C96859C7B8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1EC82F-466A-4438-A278-6F9E52919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C1BBC84-3EF1-42BA-934C-DFDC2D87C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EEF4A6-273D-40D2-881F-EBE7F4682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826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4BBF4C-232B-4012-BE76-B56B1BA59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C7533E-8CB2-45E7-8CFE-0F37F2EF4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887FE7-D5D3-4AD0-8474-465C92B9A8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13.11.2017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657AB1-9993-475C-B495-F2CCBFFF30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5938A2-236E-40E4-B03B-17F47BD34A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1623C-9BEE-4CAB-8A59-5CCF4F8CA9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636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gif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slide" Target="slide9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2.jpg"/><Relationship Id="rId7" Type="http://schemas.openxmlformats.org/officeDocument/2006/relationships/image" Target="../media/image47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2.jp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56.jpeg"/><Relationship Id="rId5" Type="http://schemas.openxmlformats.org/officeDocument/2006/relationships/image" Target="../media/image51.png"/><Relationship Id="rId10" Type="http://schemas.openxmlformats.org/officeDocument/2006/relationships/image" Target="../media/image55.jpeg"/><Relationship Id="rId4" Type="http://schemas.openxmlformats.org/officeDocument/2006/relationships/image" Target="../media/image50.jpeg"/><Relationship Id="rId9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6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slide" Target="slide17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5978B5-C02D-4E00-918E-32FAA29B879A}"/>
              </a:ext>
            </a:extLst>
          </p:cNvPr>
          <p:cNvSpPr txBox="1"/>
          <p:nvPr/>
        </p:nvSpPr>
        <p:spPr>
          <a:xfrm>
            <a:off x="850232" y="272716"/>
            <a:ext cx="108605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Monotype Corsiva" panose="03010101010201010101" pitchFamily="66" charset="0"/>
              </a:rPr>
              <a:t>Государственное профессиональное образовательное учреждение «Краснокаменский промышленно – технологический техникум»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E8264C1-9D01-4535-BBB1-E556F9FB1BA4}"/>
              </a:ext>
            </a:extLst>
          </p:cNvPr>
          <p:cNvSpPr/>
          <p:nvPr/>
        </p:nvSpPr>
        <p:spPr>
          <a:xfrm>
            <a:off x="1203157" y="1436194"/>
            <a:ext cx="10154652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2800" b="1" cap="none" spc="0" dirty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Открытый урок </a:t>
            </a:r>
          </a:p>
          <a:p>
            <a:pPr algn="ctr"/>
            <a:r>
              <a:rPr lang="ru-RU" sz="2800" b="1" cap="none" spc="0" dirty="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по  МДК 02.01 «Технология публикации</a:t>
            </a:r>
          </a:p>
          <a:p>
            <a:pPr algn="ctr"/>
            <a:r>
              <a:rPr lang="ru-RU" sz="2800" b="1" cap="none" spc="0" dirty="0">
                <a:ln w="12700">
                  <a:noFill/>
                  <a:prstDash val="solid"/>
                </a:ln>
                <a:solidFill>
                  <a:srgbClr val="7030A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цифровой мультимедийной информации» </a:t>
            </a:r>
          </a:p>
          <a:p>
            <a:pPr algn="ctr"/>
            <a:r>
              <a:rPr lang="ru-RU" sz="2800" b="1" cap="none" spc="0" dirty="0">
                <a:ln w="12700">
                  <a:noFill/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ПМ 02 Хранение, передача и </a:t>
            </a:r>
          </a:p>
          <a:p>
            <a:pPr algn="ctr"/>
            <a:r>
              <a:rPr lang="ru-RU" sz="2800" b="1" cap="none" spc="0" dirty="0">
                <a:ln w="12700">
                  <a:noFill/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публикация цифровой информации</a:t>
            </a:r>
          </a:p>
          <a:p>
            <a:pPr algn="ctr"/>
            <a:r>
              <a:rPr lang="ru-RU" sz="2800" b="1" dirty="0">
                <a:ln w="12700">
                  <a:noFill/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Группа 35</a:t>
            </a:r>
          </a:p>
          <a:p>
            <a:pPr algn="ctr"/>
            <a:r>
              <a:rPr lang="ru-RU" sz="2800" b="1" dirty="0">
                <a:ln w="12700">
                  <a:noFill/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</a:t>
            </a:r>
            <a:r>
              <a:rPr lang="ru-RU" sz="2800" b="1" cap="none" spc="0" dirty="0">
                <a:ln w="12700">
                  <a:noFill/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рофессия 09.01.03 «Мастер по</a:t>
            </a:r>
          </a:p>
          <a:p>
            <a:pPr algn="ctr"/>
            <a:r>
              <a:rPr lang="ru-RU" sz="2800" b="1" cap="none" spc="0" dirty="0">
                <a:ln w="12700">
                  <a:noFill/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обработке цифровой информации»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9A40A1C-E63E-4D63-A258-A8FA35D0C194}"/>
              </a:ext>
            </a:extLst>
          </p:cNvPr>
          <p:cNvSpPr/>
          <p:nvPr/>
        </p:nvSpPr>
        <p:spPr>
          <a:xfrm>
            <a:off x="3521239" y="5316817"/>
            <a:ext cx="7836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latin typeface="Monotype Corsiva" panose="03010101010201010101" pitchFamily="66" charset="0"/>
              </a:rPr>
              <a:t>Разработала: преподаватель </a:t>
            </a:r>
            <a:r>
              <a:rPr lang="ru-RU" sz="2400" b="1" dirty="0" err="1">
                <a:latin typeface="Monotype Corsiva" panose="03010101010201010101" pitchFamily="66" charset="0"/>
              </a:rPr>
              <a:t>спецдисциплин</a:t>
            </a:r>
            <a:r>
              <a:rPr lang="ru-RU" sz="2400" b="1" dirty="0">
                <a:latin typeface="Monotype Corsiva" panose="03010101010201010101" pitchFamily="66" charset="0"/>
              </a:rPr>
              <a:t> О. Г. </a:t>
            </a:r>
            <a:r>
              <a:rPr lang="ru-RU" sz="2400" b="1" dirty="0" err="1">
                <a:latin typeface="Monotype Corsiva" panose="03010101010201010101" pitchFamily="66" charset="0"/>
              </a:rPr>
              <a:t>Парыгина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97A2F1-3532-4466-89EC-CC86CF5181DF}"/>
              </a:ext>
            </a:extLst>
          </p:cNvPr>
          <p:cNvSpPr txBox="1"/>
          <p:nvPr/>
        </p:nvSpPr>
        <p:spPr>
          <a:xfrm>
            <a:off x="4387515" y="6160374"/>
            <a:ext cx="5614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Monotype Corsiva" panose="03010101010201010101" pitchFamily="66" charset="0"/>
              </a:rPr>
              <a:t>г. Краснокаменск – 13 ноября 2017 год</a:t>
            </a:r>
          </a:p>
        </p:txBody>
      </p:sp>
    </p:spTree>
    <p:extLst>
      <p:ext uri="{BB962C8B-B14F-4D97-AF65-F5344CB8AC3E}">
        <p14:creationId xmlns:p14="http://schemas.microsoft.com/office/powerpoint/2010/main" val="4222695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CFB628A-20A5-4DE0-995C-730F7FD3A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98C731A-2B31-4458-9C16-A15BEDE06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2E6DCB7-C56A-45BA-B99F-6C0104343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10</a:t>
            </a:fld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8219C3D-B3B4-4C62-91D6-F4DB9207E532}"/>
              </a:ext>
            </a:extLst>
          </p:cNvPr>
          <p:cNvSpPr/>
          <p:nvPr/>
        </p:nvSpPr>
        <p:spPr>
          <a:xfrm>
            <a:off x="3642360" y="1940332"/>
            <a:ext cx="6477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4572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На доске корзина. </a:t>
            </a:r>
          </a:p>
          <a:p>
            <a:pPr marL="457200" indent="4572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На столе карточки со словами по теме урока. </a:t>
            </a:r>
          </a:p>
          <a:p>
            <a:pPr marL="457200" indent="457200" algn="just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Я буду читать определения. </a:t>
            </a:r>
          </a:p>
          <a:p>
            <a:pPr indent="457200" algn="just">
              <a:spcAft>
                <a:spcPts val="0"/>
              </a:spcAft>
            </a:pPr>
            <a:r>
              <a:rPr lang="ru-RU" sz="3200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Ваша задача: </a:t>
            </a: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положить в корзину карточку с правильным ответом.</a:t>
            </a:r>
            <a:endParaRPr lang="ru-RU" sz="3200" b="1" dirty="0"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pic>
        <p:nvPicPr>
          <p:cNvPr id="6" name="Picture 8" descr="Картинки по запросу восклицательный знак png прозрачный фон">
            <a:extLst>
              <a:ext uri="{FF2B5EF4-FFF2-40B4-BE49-F238E27FC236}">
                <a16:creationId xmlns:a16="http://schemas.microsoft.com/office/drawing/2014/main" id="{E523ED7A-F1F2-4DCD-B591-0834F0987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115" y="3469903"/>
            <a:ext cx="1018074" cy="103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94A139-3C53-419F-AF0F-C30DE0ECB532}"/>
              </a:ext>
            </a:extLst>
          </p:cNvPr>
          <p:cNvSpPr txBox="1"/>
          <p:nvPr/>
        </p:nvSpPr>
        <p:spPr>
          <a:xfrm>
            <a:off x="3139440" y="0"/>
            <a:ext cx="7132320" cy="101566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Повторение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79259D-BFD4-4590-97EB-4E4AC0A1FEC7}"/>
              </a:ext>
            </a:extLst>
          </p:cNvPr>
          <p:cNvSpPr txBox="1"/>
          <p:nvPr/>
        </p:nvSpPr>
        <p:spPr>
          <a:xfrm>
            <a:off x="2575560" y="1093277"/>
            <a:ext cx="769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FF"/>
                </a:solidFill>
                <a:latin typeface="Monotype Corsiva" panose="03010101010201010101" pitchFamily="66" charset="0"/>
              </a:rPr>
              <a:t>Задание 1 «Кто быстрее»</a:t>
            </a:r>
          </a:p>
        </p:txBody>
      </p:sp>
      <p:pic>
        <p:nvPicPr>
          <p:cNvPr id="9218" name="Picture 2" descr="Картинки по запросу восклицательный знак png прозрачный фон">
            <a:extLst>
              <a:ext uri="{FF2B5EF4-FFF2-40B4-BE49-F238E27FC236}">
                <a16:creationId xmlns:a16="http://schemas.microsoft.com/office/drawing/2014/main" id="{F35A6589-2BC6-455E-8595-E5B3394D8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0" y="747209"/>
            <a:ext cx="3100810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554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52813" y="194497"/>
            <a:ext cx="7138418" cy="56323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Monotype Corsiva" pitchFamily="66" charset="0"/>
              </a:rPr>
              <a:t>1. Этот термин означает "язык маркировки гипертекстов".</a:t>
            </a:r>
          </a:p>
          <a:p>
            <a:pPr algn="just"/>
            <a:r>
              <a:rPr lang="ru-RU" sz="2400" b="1" dirty="0">
                <a:latin typeface="Monotype Corsiva" pitchFamily="66" charset="0"/>
              </a:rPr>
              <a:t>2. Совокупность логически связанных между собой </a:t>
            </a:r>
            <a:r>
              <a:rPr lang="en-US" sz="2400" b="1" dirty="0">
                <a:latin typeface="Monotype Corsiva" pitchFamily="66" charset="0"/>
              </a:rPr>
              <a:t>web</a:t>
            </a:r>
            <a:r>
              <a:rPr lang="ru-RU" sz="2400" b="1" dirty="0">
                <a:latin typeface="Monotype Corsiva" pitchFamily="66" charset="0"/>
              </a:rPr>
              <a:t> - страниц</a:t>
            </a:r>
          </a:p>
          <a:p>
            <a:pPr algn="just"/>
            <a:r>
              <a:rPr lang="ru-RU" sz="2400" b="1" dirty="0">
                <a:latin typeface="Monotype Corsiva" pitchFamily="66" charset="0"/>
              </a:rPr>
              <a:t>3. Документ, имеющий свой адрес в сети, в котором содержится информация.</a:t>
            </a:r>
          </a:p>
          <a:p>
            <a:pPr algn="just"/>
            <a:r>
              <a:rPr lang="ru-RU" sz="2400" b="1" dirty="0">
                <a:latin typeface="Monotype Corsiva" pitchFamily="66" charset="0"/>
              </a:rPr>
              <a:t>4. Средство просмотра </a:t>
            </a:r>
            <a:r>
              <a:rPr lang="en-US" sz="2400" b="1" dirty="0">
                <a:latin typeface="Monotype Corsiva" pitchFamily="66" charset="0"/>
              </a:rPr>
              <a:t>web </a:t>
            </a:r>
            <a:r>
              <a:rPr lang="ru-RU" sz="2400" b="1" dirty="0">
                <a:latin typeface="Monotype Corsiva" pitchFamily="66" charset="0"/>
              </a:rPr>
              <a:t>– страниц. </a:t>
            </a:r>
          </a:p>
          <a:p>
            <a:pPr algn="just"/>
            <a:r>
              <a:rPr lang="ru-RU" sz="2400" b="1" dirty="0">
                <a:latin typeface="Monotype Corsiva" pitchFamily="66" charset="0"/>
              </a:rPr>
              <a:t>5. Инструкция браузеру, указывающая способ отображения текста</a:t>
            </a:r>
          </a:p>
          <a:p>
            <a:pPr algn="just"/>
            <a:r>
              <a:rPr lang="ru-RU" sz="2400" b="1" dirty="0">
                <a:latin typeface="Monotype Corsiva" pitchFamily="66" charset="0"/>
              </a:rPr>
              <a:t>6. Виды информации, которые находятся на сайте.</a:t>
            </a:r>
          </a:p>
          <a:p>
            <a:pPr algn="just"/>
            <a:r>
              <a:rPr lang="ru-RU" sz="2400" b="1" dirty="0">
                <a:latin typeface="Monotype Corsiva" pitchFamily="66" charset="0"/>
              </a:rPr>
              <a:t>7. Некоторое ключевое слово или объект в документе, с которым связан указатель для перехода на другую страницу в «паутине»</a:t>
            </a:r>
          </a:p>
          <a:p>
            <a:pPr algn="just"/>
            <a:r>
              <a:rPr lang="ru-RU" sz="2400" b="1" dirty="0">
                <a:latin typeface="Monotype Corsiva" pitchFamily="66" charset="0"/>
              </a:rPr>
              <a:t>8. Вся информация, которая размещена на сайте</a:t>
            </a:r>
          </a:p>
          <a:p>
            <a:pPr algn="just"/>
            <a:r>
              <a:rPr lang="ru-RU" sz="2400" b="1" dirty="0">
                <a:latin typeface="Monotype Corsiva" pitchFamily="66" charset="0"/>
              </a:rPr>
              <a:t>9. Структурные составляющие </a:t>
            </a:r>
            <a:r>
              <a:rPr lang="en-US" sz="2400" b="1" dirty="0">
                <a:latin typeface="Monotype Corsiva" pitchFamily="66" charset="0"/>
              </a:rPr>
              <a:t>Web</a:t>
            </a:r>
            <a:r>
              <a:rPr lang="ru-RU" sz="2400" b="1" dirty="0">
                <a:latin typeface="Monotype Corsiva" pitchFamily="66" charset="0"/>
              </a:rPr>
              <a:t>-. сайта</a:t>
            </a:r>
          </a:p>
          <a:p>
            <a:pPr algn="just"/>
            <a:r>
              <a:rPr lang="ru-RU" sz="2400" b="1" dirty="0">
                <a:latin typeface="Monotype Corsiva" pitchFamily="66" charset="0"/>
              </a:rPr>
              <a:t>10. Множество </a:t>
            </a:r>
            <a:r>
              <a:rPr lang="en-US" sz="2400" b="1" dirty="0">
                <a:latin typeface="Monotype Corsiva" pitchFamily="66" charset="0"/>
              </a:rPr>
              <a:t>Web</a:t>
            </a:r>
            <a:r>
              <a:rPr lang="ru-RU" sz="2400" b="1" dirty="0">
                <a:latin typeface="Monotype Corsiva" pitchFamily="66" charset="0"/>
              </a:rPr>
              <a:t>-страниц, связанных гиперссылками</a:t>
            </a:r>
          </a:p>
        </p:txBody>
      </p:sp>
      <p:sp>
        <p:nvSpPr>
          <p:cNvPr id="14" name="Овал 13"/>
          <p:cNvSpPr/>
          <p:nvPr/>
        </p:nvSpPr>
        <p:spPr>
          <a:xfrm>
            <a:off x="347522" y="6091126"/>
            <a:ext cx="1438354" cy="575567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Тэг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5770" y="6102957"/>
            <a:ext cx="2198717" cy="645617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ysClr val="windowText" lastClr="000000"/>
                </a:solidFill>
                <a:latin typeface="Arial Black" pitchFamily="34" charset="0"/>
              </a:rPr>
              <a:t>Web</a:t>
            </a:r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 страница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-119930" y="6074672"/>
            <a:ext cx="2925559" cy="613428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Сайт, </a:t>
            </a:r>
            <a:r>
              <a:rPr lang="en-US" b="1" dirty="0">
                <a:solidFill>
                  <a:sysClr val="windowText" lastClr="000000"/>
                </a:solidFill>
                <a:latin typeface="Arial Black" pitchFamily="34" charset="0"/>
              </a:rPr>
              <a:t>web </a:t>
            </a:r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– сайт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B92D4462-E3B0-48CE-8731-A683002D58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93623" y="6300198"/>
            <a:ext cx="2743200" cy="365125"/>
          </a:xfrm>
        </p:spPr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4458621-3B50-4D47-8EA2-DC2F937CF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3942825-84F1-4A56-8AD8-A3394A5C3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11</a:t>
            </a:fld>
            <a:endParaRPr lang="ru-RU"/>
          </a:p>
        </p:txBody>
      </p:sp>
      <p:pic>
        <p:nvPicPr>
          <p:cNvPr id="19" name="Picture 2" descr="Картинки по запросу восклицательный знак png прозрачный фон">
            <a:extLst>
              <a:ext uri="{FF2B5EF4-FFF2-40B4-BE49-F238E27FC236}">
                <a16:creationId xmlns:a16="http://schemas.microsoft.com/office/drawing/2014/main" id="{F35A6589-2BC6-455E-8595-E5B3394D8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5" y="597286"/>
            <a:ext cx="3100810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>
            <a:off x="9395815" y="5145959"/>
            <a:ext cx="2901936" cy="46628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Гиперссылка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-130074" y="3019302"/>
            <a:ext cx="1666568" cy="7374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Звук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9932" y="5145959"/>
            <a:ext cx="1840426" cy="7374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Контент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29229" y="5996771"/>
            <a:ext cx="1666568" cy="7374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HTML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733653" y="6022987"/>
            <a:ext cx="2305472" cy="7374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Главная страница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194700" y="5995061"/>
            <a:ext cx="2074917" cy="7374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Браузер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9976747" y="5782584"/>
            <a:ext cx="1666568" cy="7374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Графика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395562" y="6119052"/>
            <a:ext cx="2560983" cy="71895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Структура </a:t>
            </a:r>
            <a:r>
              <a:rPr lang="en-US" b="1" dirty="0">
                <a:solidFill>
                  <a:sysClr val="windowText" lastClr="000000"/>
                </a:solidFill>
                <a:latin typeface="Arial Black" pitchFamily="34" charset="0"/>
              </a:rPr>
              <a:t>Web</a:t>
            </a:r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-сайта</a:t>
            </a:r>
            <a:r>
              <a:rPr lang="ru-RU" dirty="0">
                <a:solidFill>
                  <a:sysClr val="windowText" lastClr="000000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13" name="Овал 12"/>
          <p:cNvSpPr/>
          <p:nvPr/>
        </p:nvSpPr>
        <p:spPr>
          <a:xfrm>
            <a:off x="10229628" y="2049438"/>
            <a:ext cx="1666568" cy="7374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Видео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0111284" y="597286"/>
            <a:ext cx="2146517" cy="54721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Владелец сайта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D23092D1-27F3-48ED-8EAC-3800B91BB9C3}"/>
              </a:ext>
            </a:extLst>
          </p:cNvPr>
          <p:cNvSpPr/>
          <p:nvPr/>
        </p:nvSpPr>
        <p:spPr>
          <a:xfrm>
            <a:off x="47175" y="5211850"/>
            <a:ext cx="1666568" cy="7374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Фрейм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A2D50907-9964-4BA8-A47A-A9B98246AB1A}"/>
              </a:ext>
            </a:extLst>
          </p:cNvPr>
          <p:cNvSpPr/>
          <p:nvPr/>
        </p:nvSpPr>
        <p:spPr>
          <a:xfrm>
            <a:off x="106928" y="5965103"/>
            <a:ext cx="2616624" cy="7374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Посетитель сайта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D0ABB373-1241-471C-85A6-BF4E62D95FAB}"/>
              </a:ext>
            </a:extLst>
          </p:cNvPr>
          <p:cNvSpPr/>
          <p:nvPr/>
        </p:nvSpPr>
        <p:spPr>
          <a:xfrm>
            <a:off x="10499662" y="6120581"/>
            <a:ext cx="1666568" cy="7374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ysClr val="windowText" lastClr="000000"/>
                </a:solidFill>
                <a:latin typeface="Arial Black" pitchFamily="34" charset="0"/>
              </a:rPr>
              <a:t>Web</a:t>
            </a:r>
            <a:r>
              <a:rPr lang="ru-RU" b="1" dirty="0">
                <a:solidFill>
                  <a:sysClr val="windowText" lastClr="000000"/>
                </a:solidFill>
                <a:latin typeface="Arial Black" pitchFamily="34" charset="0"/>
              </a:rPr>
              <a:t> - окно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998684F6-C4D5-4020-85D6-64566E7401F5}"/>
              </a:ext>
            </a:extLst>
          </p:cNvPr>
          <p:cNvSpPr/>
          <p:nvPr/>
        </p:nvSpPr>
        <p:spPr>
          <a:xfrm rot="21197739">
            <a:off x="215538" y="6005825"/>
            <a:ext cx="1666568" cy="737419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ysClr val="windowText" lastClr="000000"/>
                </a:solidFill>
                <a:latin typeface="Arial Black" pitchFamily="34" charset="0"/>
              </a:rPr>
              <a:t>HMTL</a:t>
            </a:r>
            <a:endParaRPr lang="ru-RU" dirty="0">
              <a:solidFill>
                <a:sysClr val="windowText" lastClr="0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04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7.40741E-7 L 0.11094 -0.8722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-4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0.32057 -0.7701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9" y="-3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44444E-6 L 0.50403 -0.6592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95" y="-3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22222E-6 L 0.20234 -0.6129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17" y="-3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59259E-6 L 0.31484 -0.49028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2" y="-2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0.13672 0.00602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6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6 L -0.10091 0.13101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2" y="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7.40741E-7 L -0.82891 -0.40301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80" y="-2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7.40741E-7 L -0.29349 -0.13935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74" y="-6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0.09791 -0.10764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-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85185E-6 L -0.14662 0.62361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31" y="3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44444E-6 L 0.6125 -0.1625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25" y="-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07407E-6 L -0.02435 -0.08542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-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0" grpId="0" animBg="1"/>
      <p:bldP spid="12" grpId="0" animBg="1"/>
      <p:bldP spid="9" grpId="0" animBg="1"/>
      <p:bldP spid="18" grpId="0" animBg="1"/>
      <p:bldP spid="7" grpId="0" animBg="1"/>
      <p:bldP spid="15" grpId="0" animBg="1"/>
      <p:bldP spid="11" grpId="0" animBg="1"/>
      <p:bldP spid="6" grpId="0" animBg="1"/>
      <p:bldP spid="13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F2F0E08-B7C2-4B15-9E13-8E9E3ED79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0B854A0-83C5-42BE-86DC-788F708C4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45348"/>
            <a:ext cx="4114800" cy="365125"/>
          </a:xfrm>
        </p:spPr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8E38ED9-8952-4B4C-87B1-3F7166C48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12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79259D-BFD4-4590-97EB-4E4AC0A1FEC7}"/>
              </a:ext>
            </a:extLst>
          </p:cNvPr>
          <p:cNvSpPr txBox="1"/>
          <p:nvPr/>
        </p:nvSpPr>
        <p:spPr>
          <a:xfrm>
            <a:off x="3183686" y="1085481"/>
            <a:ext cx="731667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FF"/>
                </a:solidFill>
                <a:latin typeface="Monotype Corsiva" panose="03010101010201010101" pitchFamily="66" charset="0"/>
              </a:rPr>
              <a:t>Задание 2. «Этапы создания сайта </a:t>
            </a:r>
            <a:r>
              <a:rPr lang="ru-RU" sz="4400" b="1" dirty="0">
                <a:solidFill>
                  <a:srgbClr val="FF00FF"/>
                </a:solidFill>
                <a:latin typeface="Monotype Corsiva" panose="03010101010201010101" pitchFamily="66" charset="0"/>
              </a:rPr>
              <a:t>–</a:t>
            </a:r>
            <a:r>
              <a:rPr lang="ru-RU" sz="4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sz="32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время выполнения,1 минута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94A139-3C53-419F-AF0F-C30DE0ECB532}"/>
              </a:ext>
            </a:extLst>
          </p:cNvPr>
          <p:cNvSpPr txBox="1"/>
          <p:nvPr/>
        </p:nvSpPr>
        <p:spPr>
          <a:xfrm>
            <a:off x="3183685" y="50014"/>
            <a:ext cx="7132320" cy="101566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Повторение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81560" y="2283202"/>
            <a:ext cx="67105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3200" b="1" dirty="0">
                <a:latin typeface="Monotype Corsiva" pitchFamily="66" charset="0"/>
              </a:rPr>
              <a:t>У вас на столах лежат карточки «Этапы создания сайта». </a:t>
            </a:r>
          </a:p>
          <a:p>
            <a:pPr indent="457200" algn="just"/>
            <a:endParaRPr lang="ru-RU" sz="3200" b="1" dirty="0">
              <a:latin typeface="Monotype Corsiva" pitchFamily="66" charset="0"/>
            </a:endParaRPr>
          </a:p>
          <a:p>
            <a:pPr indent="457200" algn="just"/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Ваша задача: </a:t>
            </a:r>
            <a:r>
              <a:rPr lang="ru-RU" sz="3200" b="1" dirty="0">
                <a:latin typeface="Monotype Corsiva" pitchFamily="66" charset="0"/>
              </a:rPr>
              <a:t>расставить поочередность шагов создания сайта с помощью текстового процессора </a:t>
            </a:r>
            <a:r>
              <a:rPr lang="en-US" sz="3200" b="1" dirty="0">
                <a:latin typeface="Monotype Corsiva" pitchFamily="66" charset="0"/>
              </a:rPr>
              <a:t>Writer</a:t>
            </a:r>
            <a:r>
              <a:rPr lang="ru-RU" sz="3200" b="1" dirty="0">
                <a:latin typeface="Monotype Corsiva" pitchFamily="66" charset="0"/>
              </a:rPr>
              <a:t>.</a:t>
            </a:r>
          </a:p>
        </p:txBody>
      </p:sp>
      <p:pic>
        <p:nvPicPr>
          <p:cNvPr id="8" name="Picture 8" descr="Картинки по запросу восклицательный знак png прозрачный фон">
            <a:extLst>
              <a:ext uri="{FF2B5EF4-FFF2-40B4-BE49-F238E27FC236}">
                <a16:creationId xmlns:a16="http://schemas.microsoft.com/office/drawing/2014/main" id="{E523ED7A-F1F2-4DCD-B591-0834F0987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340" y="3396121"/>
            <a:ext cx="872120" cy="88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multiurok.ru/img/182813/image_58a807b17f3cc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985" y="50014"/>
            <a:ext cx="1599708" cy="1747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reningi-po-prodajam.ru/wp-content/uploads/2016/05/%D1%83%D1%85%D0%BE%D0%B4-%D0%BE%D1%82-%D0%B2%D0%BE%D0%BF%D1%80%D0%BE%D1%81%D0%BE%D0%B2-%D0%BA%D0%B0%D0%BA-%D0%BD%D0%B5-%D0%BE%D1%82%D0%B2%D0%B5%D1%87%D0%B0%D1%82%D1%8C-%D0%BD%D0%B0-%D0%B2%D0%BE%D0%BF%D1%80%D0%BE%D1%81%D1%8B-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69" y="761440"/>
            <a:ext cx="2367282" cy="3140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869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B15F00D-9C7F-42D1-A522-59F1757E49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67"/>
          <a:stretch/>
        </p:blipFill>
        <p:spPr>
          <a:xfrm>
            <a:off x="386999" y="153920"/>
            <a:ext cx="2063720" cy="5814236"/>
          </a:xfrm>
          <a:prstGeom prst="rect">
            <a:avLst/>
          </a:prstGeom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id="{582C7E30-DAD6-416A-B778-8541D3A2C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5CBE637-B62A-4E40-A900-E8166717D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B19E456-D33C-4F5F-8944-3F3404A40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13</a:t>
            </a:fld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27B8753-FD57-4F06-AD15-2991696CA072}"/>
              </a:ext>
            </a:extLst>
          </p:cNvPr>
          <p:cNvSpPr/>
          <p:nvPr/>
        </p:nvSpPr>
        <p:spPr>
          <a:xfrm>
            <a:off x="2448733" y="335845"/>
            <a:ext cx="940747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Создать общую папку</a:t>
            </a:r>
          </a:p>
          <a:p>
            <a:pPr marL="457200" lvl="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Открыть документ </a:t>
            </a:r>
            <a:r>
              <a:rPr lang="en-US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Writer</a:t>
            </a:r>
            <a:endParaRPr lang="ru-RU" sz="32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marL="457200" lvl="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Файл – Создать – Документ </a:t>
            </a:r>
            <a:r>
              <a:rPr lang="en-US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HTML</a:t>
            </a:r>
            <a:endParaRPr lang="ru-RU" sz="32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marL="457200" lvl="0" indent="-457200" algn="just">
              <a:spcAft>
                <a:spcPts val="0"/>
              </a:spcAft>
              <a:buFont typeface="+mj-lt"/>
              <a:buAutoNum type="arabicPeriod"/>
            </a:pPr>
            <a:r>
              <a:rPr lang="en-US" sz="3200" b="1" dirty="0" err="1">
                <a:latin typeface="Monotype Corsiva" panose="03010101010201010101" pitchFamily="66" charset="0"/>
                <a:ea typeface="Times New Roman" panose="02020603050405020304" pitchFamily="18" charset="0"/>
              </a:rPr>
              <a:t>Файл</a:t>
            </a:r>
            <a:r>
              <a:rPr lang="en-US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– </a:t>
            </a:r>
            <a:r>
              <a:rPr lang="en-US" sz="3200" b="1" dirty="0" err="1">
                <a:latin typeface="Monotype Corsiva" panose="03010101010201010101" pitchFamily="66" charset="0"/>
                <a:ea typeface="Times New Roman" panose="02020603050405020304" pitchFamily="18" charset="0"/>
              </a:rPr>
              <a:t>Сохранить</a:t>
            </a:r>
            <a:r>
              <a:rPr lang="en-US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как</a:t>
            </a:r>
          </a:p>
          <a:p>
            <a:pPr marL="457200" lvl="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Закрыть документ</a:t>
            </a:r>
          </a:p>
          <a:p>
            <a:pPr marL="457200" lvl="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Открыть документ: ПКМ – Открыть в программе </a:t>
            </a:r>
            <a:r>
              <a:rPr lang="en-US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LO Writer</a:t>
            </a:r>
            <a:endParaRPr lang="ru-RU" sz="32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marL="457200" lvl="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Вставить таблицу</a:t>
            </a:r>
          </a:p>
          <a:p>
            <a:pPr marL="457200" lvl="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Наполнение страницы сайта (таблицы) контентом в соответствии с темой проекта.</a:t>
            </a:r>
          </a:p>
          <a:p>
            <a:pPr marL="457200" lvl="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Вставить гиперссылки</a:t>
            </a:r>
          </a:p>
          <a:p>
            <a:pPr marL="457200" lvl="0" indent="-457200" algn="just">
              <a:spcAft>
                <a:spcPts val="0"/>
              </a:spcAft>
              <a:buFont typeface="+mj-lt"/>
              <a:buAutoNum type="arabicPeriod"/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Поставить знак копирайтинга: Вставка – Символы. </a:t>
            </a:r>
            <a:endParaRPr lang="ru-RU" sz="3200" b="1" dirty="0"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pic>
        <p:nvPicPr>
          <p:cNvPr id="6" name="Picture 4" descr="http://treningi-po-prodajam.ru/wp-content/uploads/2016/05/%D1%83%D1%85%D0%BE%D0%B4-%D0%BE%D1%82-%D0%B2%D0%BE%D0%BF%D1%80%D0%BE%D1%81%D0%BE%D0%B2-%D0%BA%D0%B0%D0%BA-%D0%BD%D0%B5-%D0%BE%D1%82%D0%B2%D0%B5%D1%87%D0%B0%D1%82%D1%8C-%D0%BD%D0%B0-%D0%B2%D0%BE%D0%BF%D1%80%D0%BE%D1%81%D1%8B-11.jpg">
            <a:extLst>
              <a:ext uri="{FF2B5EF4-FFF2-40B4-BE49-F238E27FC236}">
                <a16:creationId xmlns:a16="http://schemas.microsoft.com/office/drawing/2014/main" id="{0619EBEF-4100-447D-91FD-B1CB684B0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07" y="852870"/>
            <a:ext cx="1942118" cy="257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фон для школьной презентации по информатике скачать">
            <a:extLst>
              <a:ext uri="{FF2B5EF4-FFF2-40B4-BE49-F238E27FC236}">
                <a16:creationId xmlns:a16="http://schemas.microsoft.com/office/drawing/2014/main" id="{2AF84CBE-9E6D-4967-A673-7EEC959311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91"/>
          <a:stretch/>
        </p:blipFill>
        <p:spPr bwMode="auto">
          <a:xfrm rot="496210">
            <a:off x="8818694" y="355346"/>
            <a:ext cx="2957092" cy="216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32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EE604E4-A6B8-42BF-BB2F-453E9B94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E275595-FA1C-4EBA-BE93-8BAE844D1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BE9D62C-FAD1-4367-836D-35C3B4C65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14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56FE3D-5386-4364-AA9B-A12D55F70FB0}"/>
              </a:ext>
            </a:extLst>
          </p:cNvPr>
          <p:cNvSpPr txBox="1"/>
          <p:nvPr/>
        </p:nvSpPr>
        <p:spPr>
          <a:xfrm>
            <a:off x="3154680" y="0"/>
            <a:ext cx="8962935" cy="10464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Техника безопасности!</a:t>
            </a:r>
          </a:p>
          <a:p>
            <a:endParaRPr lang="ru-RU" dirty="0"/>
          </a:p>
        </p:txBody>
      </p:sp>
      <p:pic>
        <p:nvPicPr>
          <p:cNvPr id="1030" name="Picture 6" descr="Картинки по запросу техника безопасности при работе за компьютером">
            <a:extLst>
              <a:ext uri="{FF2B5EF4-FFF2-40B4-BE49-F238E27FC236}">
                <a16:creationId xmlns:a16="http://schemas.microsoft.com/office/drawing/2014/main" id="{B043018F-F908-416D-B686-37E8DA4FC3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9" t="23814" r="4802" b="9407"/>
          <a:stretch/>
        </p:blipFill>
        <p:spPr bwMode="auto">
          <a:xfrm>
            <a:off x="3022146" y="1046440"/>
            <a:ext cx="8937758" cy="5075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техника безопасности при работе за компьютером">
            <a:extLst>
              <a:ext uri="{FF2B5EF4-FFF2-40B4-BE49-F238E27FC236}">
                <a16:creationId xmlns:a16="http://schemas.microsoft.com/office/drawing/2014/main" id="{B0D0A09E-C2FE-4727-96F0-6900C80A2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96" y="811921"/>
            <a:ext cx="2713358" cy="3019354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331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776DC08-0FEB-4A20-9237-749D16627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A7212A4-77D7-471E-9E21-E190EE8AA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BDD3A04-12A9-47C0-A427-6854BA83B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15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12E88B-67C9-4797-A68F-CB63B58EAAE0}"/>
              </a:ext>
            </a:extLst>
          </p:cNvPr>
          <p:cNvSpPr txBox="1"/>
          <p:nvPr/>
        </p:nvSpPr>
        <p:spPr>
          <a:xfrm>
            <a:off x="3154680" y="0"/>
            <a:ext cx="8962935" cy="104644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92B3A"/>
                </a:solidFill>
                <a:latin typeface="Monotype Corsiva" panose="03010101010201010101" pitchFamily="66" charset="0"/>
              </a:rPr>
              <a:t>Работа в группах  - </a:t>
            </a:r>
            <a:r>
              <a:rPr lang="ru-RU" sz="4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20 мин.</a:t>
            </a:r>
          </a:p>
          <a:p>
            <a:endParaRPr lang="ru-RU" dirty="0"/>
          </a:p>
        </p:txBody>
      </p:sp>
      <p:pic>
        <p:nvPicPr>
          <p:cNvPr id="2050" name="Picture 2" descr="Картинки по запросу работа в группах картинки">
            <a:extLst>
              <a:ext uri="{FF2B5EF4-FFF2-40B4-BE49-F238E27FC236}">
                <a16:creationId xmlns:a16="http://schemas.microsoft.com/office/drawing/2014/main" id="{7ED4A7BC-4110-454C-993D-238A1FB09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7463" y="2810828"/>
            <a:ext cx="3330152" cy="300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анимашка компьютером   ">
            <a:extLst>
              <a:ext uri="{FF2B5EF4-FFF2-40B4-BE49-F238E27FC236}">
                <a16:creationId xmlns:a16="http://schemas.microsoft.com/office/drawing/2014/main" id="{D6C2A1AC-3EBA-42F5-A28A-03BAD6AB955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96" y="517181"/>
            <a:ext cx="2161638" cy="229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анимашка компьютером">
            <a:extLst>
              <a:ext uri="{FF2B5EF4-FFF2-40B4-BE49-F238E27FC236}">
                <a16:creationId xmlns:a16="http://schemas.microsoft.com/office/drawing/2014/main" id="{0BD19C32-A53D-42EF-AAED-BBE40D735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45" y="1908272"/>
            <a:ext cx="2044729" cy="18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21C8BC7-DCB2-4919-ACCC-DE949218F2EF}"/>
              </a:ext>
            </a:extLst>
          </p:cNvPr>
          <p:cNvSpPr/>
          <p:nvPr/>
        </p:nvSpPr>
        <p:spPr>
          <a:xfrm>
            <a:off x="3235746" y="1682059"/>
            <a:ext cx="53748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400"/>
              </a:spcBef>
              <a:spcAft>
                <a:spcPts val="0"/>
              </a:spcAft>
            </a:pPr>
            <a:r>
              <a:rPr lang="ru-RU" sz="2800" b="1" dirty="0">
                <a:solidFill>
                  <a:srgbClr val="FF00FF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Цель работы: </a:t>
            </a:r>
            <a:r>
              <a:rPr lang="ru-RU" sz="2800" b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создать сайт, используя готовые материалы. Защитить свою работу.</a:t>
            </a:r>
            <a:endParaRPr lang="ru-RU" sz="2800" b="1" dirty="0">
              <a:solidFill>
                <a:srgbClr val="00000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2347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EF79372-B64F-4297-8588-AC9B15990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8C334F0-A5B8-489E-8F86-82378100C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955EABA-8B77-424B-99BD-A04C9D6A0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16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D696C9-C823-40C6-9E4F-6F3D24D8CA89}"/>
              </a:ext>
            </a:extLst>
          </p:cNvPr>
          <p:cNvSpPr txBox="1"/>
          <p:nvPr/>
        </p:nvSpPr>
        <p:spPr>
          <a:xfrm>
            <a:off x="0" y="-21570"/>
            <a:ext cx="12117615" cy="104644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F92B3A"/>
                </a:solidFill>
                <a:latin typeface="Monotype Corsiva" panose="03010101010201010101" pitchFamily="66" charset="0"/>
              </a:rPr>
              <a:t>Защита проектов - </a:t>
            </a:r>
            <a:r>
              <a:rPr lang="ru-RU" sz="44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регламент времени - 2 мин.</a:t>
            </a:r>
          </a:p>
          <a:p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B3640A6-3F26-4E57-A9BD-884DF2FC6D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767235"/>
              </p:ext>
            </p:extLst>
          </p:nvPr>
        </p:nvGraphicFramePr>
        <p:xfrm>
          <a:off x="222723" y="700536"/>
          <a:ext cx="11746554" cy="6180157"/>
        </p:xfrm>
        <a:graphic>
          <a:graphicData uri="http://schemas.openxmlformats.org/drawingml/2006/table">
            <a:tbl>
              <a:tblPr firstRow="1" firstCol="1" bandRow="1">
                <a:tableStyleId>{0E3FDE45-AF77-4B5C-9715-49D594BDF05E}</a:tableStyleId>
              </a:tblPr>
              <a:tblGrid>
                <a:gridCol w="809693">
                  <a:extLst>
                    <a:ext uri="{9D8B030D-6E8A-4147-A177-3AD203B41FA5}">
                      <a16:colId xmlns:a16="http://schemas.microsoft.com/office/drawing/2014/main" val="1862395992"/>
                    </a:ext>
                  </a:extLst>
                </a:gridCol>
                <a:gridCol w="7731898">
                  <a:extLst>
                    <a:ext uri="{9D8B030D-6E8A-4147-A177-3AD203B41FA5}">
                      <a16:colId xmlns:a16="http://schemas.microsoft.com/office/drawing/2014/main" val="3200088125"/>
                    </a:ext>
                  </a:extLst>
                </a:gridCol>
                <a:gridCol w="471104">
                  <a:extLst>
                    <a:ext uri="{9D8B030D-6E8A-4147-A177-3AD203B41FA5}">
                      <a16:colId xmlns:a16="http://schemas.microsoft.com/office/drawing/2014/main" val="4293410139"/>
                    </a:ext>
                  </a:extLst>
                </a:gridCol>
                <a:gridCol w="777240">
                  <a:extLst>
                    <a:ext uri="{9D8B030D-6E8A-4147-A177-3AD203B41FA5}">
                      <a16:colId xmlns:a16="http://schemas.microsoft.com/office/drawing/2014/main" val="497497667"/>
                    </a:ext>
                  </a:extLst>
                </a:gridCol>
                <a:gridCol w="1209391">
                  <a:extLst>
                    <a:ext uri="{9D8B030D-6E8A-4147-A177-3AD203B41FA5}">
                      <a16:colId xmlns:a16="http://schemas.microsoft.com/office/drawing/2014/main" val="2328501540"/>
                    </a:ext>
                  </a:extLst>
                </a:gridCol>
                <a:gridCol w="747228">
                  <a:extLst>
                    <a:ext uri="{9D8B030D-6E8A-4147-A177-3AD203B41FA5}">
                      <a16:colId xmlns:a16="http://schemas.microsoft.com/office/drawing/2014/main" val="1211853131"/>
                    </a:ext>
                  </a:extLst>
                </a:gridCol>
              </a:tblGrid>
              <a:tr h="28075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Monotype Corsiva" panose="03010101010201010101" pitchFamily="66" charset="0"/>
                        </a:rPr>
                        <a:t>№ п/п</a:t>
                      </a:r>
                      <a:endParaRPr lang="ru-RU" sz="1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Monotype Corsiva" panose="03010101010201010101" pitchFamily="66" charset="0"/>
                        </a:rPr>
                        <a:t>Критерий оценки</a:t>
                      </a:r>
                      <a:endParaRPr lang="ru-RU" sz="1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Monotype Corsiva" panose="03010101010201010101" pitchFamily="66" charset="0"/>
                        </a:rPr>
                        <a:t>Баллы</a:t>
                      </a:r>
                      <a:endParaRPr lang="ru-RU" sz="1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220990"/>
                  </a:ext>
                </a:extLst>
              </a:tr>
              <a:tr h="305341"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 </a:t>
                      </a:r>
                      <a:endParaRPr lang="ru-RU" dirty="0"/>
                    </a:p>
                  </a:txBody>
                  <a:tcPr marL="62142" marR="6214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latin typeface="Monotype Corsiva" panose="03010101010201010101" pitchFamily="66" charset="0"/>
                        </a:rPr>
                        <a:t>Легион</a:t>
                      </a:r>
                    </a:p>
                  </a:txBody>
                  <a:tcPr marL="62142" marR="6214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Новаторы</a:t>
                      </a:r>
                      <a:endParaRPr lang="ru-RU" b="1" dirty="0"/>
                    </a:p>
                  </a:txBody>
                  <a:tcPr marL="62142" marR="6214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Гугл</a:t>
                      </a:r>
                    </a:p>
                  </a:txBody>
                  <a:tcPr marL="62142" marR="6214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1548019"/>
                  </a:ext>
                </a:extLst>
              </a:tr>
              <a:tr h="265514">
                <a:tc gridSpan="6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Monotype Corsiva" panose="03010101010201010101" pitchFamily="66" charset="0"/>
                        </a:rPr>
                        <a:t>САЙТ</a:t>
                      </a:r>
                      <a:endParaRPr lang="ru-RU" sz="18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470429"/>
                  </a:ext>
                </a:extLst>
              </a:tr>
              <a:tr h="50112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Monotype Corsiva" panose="03010101010201010101" pitchFamily="66" charset="0"/>
                        </a:rPr>
                        <a:t>На каждой странице содержится текстовая, графическая информация. Контент не «перегружен» не нужной информацией, количеством изображений</a:t>
                      </a:r>
                      <a:endParaRPr lang="ru-RU" sz="1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687658"/>
                  </a:ext>
                </a:extLst>
              </a:tr>
              <a:tr h="3392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2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На каждой странице доступные средства навигации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154802"/>
                  </a:ext>
                </a:extLst>
              </a:tr>
              <a:tr h="3392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3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Привлекательный, не сложный дизайн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158611"/>
                  </a:ext>
                </a:extLst>
              </a:tr>
              <a:tr h="3392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4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Знак копирайтинга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244822"/>
                  </a:ext>
                </a:extLst>
              </a:tr>
              <a:tr h="3392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5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Структура сайта выполнена в соответствии с принятыми нормами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0259859"/>
                  </a:ext>
                </a:extLst>
              </a:tr>
              <a:tr h="3392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6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Одинаковые названия разделов и ссылок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622467"/>
                  </a:ext>
                </a:extLst>
              </a:tr>
              <a:tr h="3392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7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Использовано не более двух шрифтов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344276"/>
                  </a:ext>
                </a:extLst>
              </a:tr>
              <a:tr h="265514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  <a:latin typeface="Monotype Corsiva" panose="03010101010201010101" pitchFamily="66" charset="0"/>
                        </a:rPr>
                        <a:t>ЗАЩИТА РАБОТЫ</a:t>
                      </a:r>
                      <a:endParaRPr lang="ru-RU" sz="1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603447"/>
                  </a:ext>
                </a:extLst>
              </a:tr>
              <a:tr h="3731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8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Актуальность создания сайта по выбранной теме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140159"/>
                  </a:ext>
                </a:extLst>
              </a:tr>
              <a:tr h="3731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9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Цель создания сайта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706115"/>
                  </a:ext>
                </a:extLst>
              </a:tr>
              <a:tr h="3731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10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Предполагаемый контингент посетителей сайта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018976"/>
                  </a:ext>
                </a:extLst>
              </a:tr>
              <a:tr h="3731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Речь выступающего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6090964"/>
                  </a:ext>
                </a:extLst>
              </a:tr>
              <a:tr h="40712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12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Соблюдение регламента времени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Monotype Corsiva" panose="03010101010201010101" pitchFamily="66" charset="0"/>
                        </a:rPr>
                        <a:t>1</a:t>
                      </a: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4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7903308"/>
                  </a:ext>
                </a:extLst>
              </a:tr>
              <a:tr h="407122">
                <a:tc gridSpan="3"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Monotype Corsiva" panose="03010101010201010101" pitchFamily="66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62142" marR="62142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142" marR="6214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476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4991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888A7ED-5956-4BB3-B358-B272C2FC0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93FF39E-72DA-4E13-8194-DC247C5EC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A331E6E-CF42-4215-A03D-D7ADEEC0A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17</a:t>
            </a:fld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61C4666-2EE3-45E2-9136-30791CBA3715}"/>
              </a:ext>
            </a:extLst>
          </p:cNvPr>
          <p:cNvSpPr/>
          <p:nvPr/>
        </p:nvSpPr>
        <p:spPr>
          <a:xfrm>
            <a:off x="3337560" y="769441"/>
            <a:ext cx="77266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Назовите, чем вы занимались на уроке?</a:t>
            </a:r>
            <a:endParaRPr lang="ru-RU" sz="28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Какие трудности испытывали на уроке?</a:t>
            </a:r>
            <a:endParaRPr lang="ru-RU" sz="28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Какие формы работы на уроке понравились больше всего?</a:t>
            </a:r>
          </a:p>
          <a:p>
            <a:pPr>
              <a:lnSpc>
                <a:spcPct val="150000"/>
              </a:lnSpc>
            </a:pPr>
            <a:endParaRPr lang="ru-RU" sz="28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ED3172-DCFE-4BFC-B513-C3479A995637}"/>
              </a:ext>
            </a:extLst>
          </p:cNvPr>
          <p:cNvSpPr txBox="1"/>
          <p:nvPr/>
        </p:nvSpPr>
        <p:spPr>
          <a:xfrm>
            <a:off x="3154680" y="0"/>
            <a:ext cx="8962935" cy="92333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F92B3A"/>
                </a:solidFill>
                <a:latin typeface="Monotype Corsiva" panose="03010101010201010101" pitchFamily="66" charset="0"/>
              </a:rPr>
              <a:t>Анализ урока студентами</a:t>
            </a:r>
            <a:endParaRPr lang="ru-RU" sz="2400" dirty="0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CECAA0B4-CE24-4E84-88A4-0A1085DB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634136"/>
              </p:ext>
            </p:extLst>
          </p:nvPr>
        </p:nvGraphicFramePr>
        <p:xfrm>
          <a:off x="3337560" y="3582709"/>
          <a:ext cx="8128000" cy="1889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24778800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99262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Monotype Corsiva" panose="03010101010201010101" pitchFamily="66" charset="0"/>
                        </a:rPr>
                        <a:t>Индивидуальная </a:t>
                      </a:r>
                    </a:p>
                    <a:p>
                      <a:endParaRPr lang="ru-RU" sz="2800" b="1" dirty="0"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Monotype Corsiva" panose="03010101010201010101" pitchFamily="66" charset="0"/>
                        </a:rPr>
                        <a:t>Работа у доски </a:t>
                      </a:r>
                    </a:p>
                    <a:p>
                      <a:endParaRPr lang="ru-RU" sz="2800" b="1" dirty="0"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1186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Monotype Corsiva" panose="03010101010201010101" pitchFamily="66" charset="0"/>
                        </a:rPr>
                        <a:t>Защита проектов</a:t>
                      </a:r>
                    </a:p>
                    <a:p>
                      <a:endParaRPr lang="ru-RU" sz="2800" b="1" dirty="0"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>
                          <a:latin typeface="Monotype Corsiva" panose="03010101010201010101" pitchFamily="66" charset="0"/>
                        </a:rPr>
                        <a:t>Работа в группах </a:t>
                      </a:r>
                    </a:p>
                    <a:p>
                      <a:endParaRPr lang="ru-RU" sz="2800" b="1" dirty="0"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057965"/>
                  </a:ext>
                </a:extLst>
              </a:tr>
            </a:tbl>
          </a:graphicData>
        </a:graphic>
      </p:graphicFrame>
      <p:pic>
        <p:nvPicPr>
          <p:cNvPr id="5122" name="Picture 2" descr="Картинки по запросу анализ урока">
            <a:extLst>
              <a:ext uri="{FF2B5EF4-FFF2-40B4-BE49-F238E27FC236}">
                <a16:creationId xmlns:a16="http://schemas.microsoft.com/office/drawing/2014/main" id="{DBA4168C-07B4-4118-85C3-3C0132D6E1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5" t="-1601" r="10105" b="3148"/>
          <a:stretch/>
        </p:blipFill>
        <p:spPr bwMode="auto">
          <a:xfrm>
            <a:off x="9976225" y="4143575"/>
            <a:ext cx="2215775" cy="25779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Картинки по запросу достижение цели картинки">
            <a:hlinkClick r:id="rId5" action="ppaction://hlinksldjump"/>
            <a:extLst>
              <a:ext uri="{FF2B5EF4-FFF2-40B4-BE49-F238E27FC236}">
                <a16:creationId xmlns:a16="http://schemas.microsoft.com/office/drawing/2014/main" id="{766E6332-7EB2-4F09-B18F-5F8A1F643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44" y="1142513"/>
            <a:ext cx="2440196" cy="244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439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080CB74-960F-4302-A206-CE19E3205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EE3F252-5592-4457-A628-E0BE177E9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8C9B7F0-5205-47B4-994C-6721C9DA1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18</a:t>
            </a:fld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9634ADE-614D-4F42-9043-D329704DC98F}"/>
              </a:ext>
            </a:extLst>
          </p:cNvPr>
          <p:cNvSpPr/>
          <p:nvPr/>
        </p:nvSpPr>
        <p:spPr>
          <a:xfrm>
            <a:off x="3169514" y="923330"/>
            <a:ext cx="6935381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3400" b="1" dirty="0">
                <a:solidFill>
                  <a:schemeClr val="accent2">
                    <a:lumMod val="50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Чемодан</a:t>
            </a:r>
            <a:r>
              <a:rPr lang="ru-RU" sz="3400" b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 – всё, что пригодится в дальнейшем.</a:t>
            </a:r>
            <a:endParaRPr lang="ru-RU" sz="34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indent="457200" algn="just"/>
            <a:r>
              <a:rPr lang="ru-RU" sz="34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Мясорубка</a:t>
            </a:r>
            <a:r>
              <a:rPr lang="ru-RU" sz="3400" b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 – информацию переработаю.</a:t>
            </a:r>
            <a:endParaRPr lang="ru-RU" sz="34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indent="457200" algn="just"/>
            <a:r>
              <a:rPr lang="ru-RU" sz="3400" b="1" dirty="0">
                <a:solidFill>
                  <a:srgbClr val="00206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Корзина</a:t>
            </a:r>
            <a:r>
              <a:rPr lang="ru-RU" sz="3400" b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 – всё выброшу.</a:t>
            </a:r>
            <a:endParaRPr lang="ru-RU" sz="34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indent="457200" algn="just"/>
            <a:r>
              <a:rPr lang="ru-RU" sz="3400" b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Вам предлагается выбрать (под рисунком поставить галочку), как вы поступите с информацией</a:t>
            </a:r>
            <a:r>
              <a:rPr lang="ru-RU" sz="3400" b="1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, полученной</a:t>
            </a:r>
          </a:p>
          <a:p>
            <a:pPr indent="457200" algn="just"/>
            <a:r>
              <a:rPr lang="ru-RU" sz="3400" b="1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      </a:t>
            </a:r>
            <a:r>
              <a:rPr lang="ru-RU" sz="3400" b="1" dirty="0">
                <a:solidFill>
                  <a:srgbClr val="00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на уроке.</a:t>
            </a:r>
            <a:endParaRPr lang="ru-RU" sz="34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F108BB0-E9CC-4E75-A4F6-9E30C7607D37}"/>
              </a:ext>
            </a:extLst>
          </p:cNvPr>
          <p:cNvSpPr txBox="1"/>
          <p:nvPr/>
        </p:nvSpPr>
        <p:spPr>
          <a:xfrm>
            <a:off x="3154680" y="0"/>
            <a:ext cx="8962935" cy="92333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F92B3A"/>
                </a:solidFill>
                <a:latin typeface="Monotype Corsiva" panose="03010101010201010101" pitchFamily="66" charset="0"/>
              </a:rPr>
              <a:t>Рефлексия</a:t>
            </a:r>
            <a:endParaRPr lang="ru-RU" sz="2400" dirty="0"/>
          </a:p>
        </p:txBody>
      </p:sp>
      <p:pic>
        <p:nvPicPr>
          <p:cNvPr id="7" name="Рисунок 6" descr="https://img03.rl0.ru/68ea67de96b998a7d29d9316f26fe5c5/c644x644/sovetexpert.ru/wp-content/uploads/2016/02/%D0%91%D0%B5%D0%B7%D1%8B%D0%BC%D1%8F%D0%BD%D0%BD%D1%8B%D0%B928.jpg">
            <a:extLst>
              <a:ext uri="{FF2B5EF4-FFF2-40B4-BE49-F238E27FC236}">
                <a16:creationId xmlns:a16="http://schemas.microsoft.com/office/drawing/2014/main" id="{4D9FA312-C223-4F35-8BEF-104C40C745E1}"/>
              </a:ext>
            </a:extLst>
          </p:cNvPr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26843" flipH="1">
            <a:off x="5959293" y="5296975"/>
            <a:ext cx="1935481" cy="1737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img01.rl0.ru/80e3588a68439dbcbd4edda2af139088/c480x480/www.repas96.ru/user_files/eshopimage/tovary/huge/97536713.png">
            <a:extLst>
              <a:ext uri="{FF2B5EF4-FFF2-40B4-BE49-F238E27FC236}">
                <a16:creationId xmlns:a16="http://schemas.microsoft.com/office/drawing/2014/main" id="{2B370C41-1941-42D8-9182-8147296D20D8}"/>
              </a:ext>
            </a:extLst>
          </p:cNvPr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666" y="4848861"/>
            <a:ext cx="2057400" cy="1789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img02.rl0.ru/be2064e1aef308f57261cf86f9278f74/c1300x1222/worldartsme.com/?module=images&amp;act=download&amp;url=vintage-suitcase-clipart-1.jpg">
            <a:extLst>
              <a:ext uri="{FF2B5EF4-FFF2-40B4-BE49-F238E27FC236}">
                <a16:creationId xmlns:a16="http://schemas.microsoft.com/office/drawing/2014/main" id="{57C2E6B2-2391-4002-9548-CA41CF19BC93}"/>
              </a:ext>
            </a:extLst>
          </p:cNvPr>
          <p:cNvPicPr/>
          <p:nvPr/>
        </p:nvPicPr>
        <p:blipFill>
          <a:blip r:embed="rId6" cstate="print">
            <a:clrChange>
              <a:clrFrom>
                <a:srgbClr val="F5EFEF"/>
              </a:clrFrom>
              <a:clrTo>
                <a:srgbClr val="F5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7957"/>
            <a:ext cx="2865120" cy="2440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0" name="Picture 4" descr="Картинки по запросу смайлики">
            <a:extLst>
              <a:ext uri="{FF2B5EF4-FFF2-40B4-BE49-F238E27FC236}">
                <a16:creationId xmlns:a16="http://schemas.microsoft.com/office/drawing/2014/main" id="{BC91FB15-317B-4079-B33B-7E819AD0B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4559">
            <a:off x="584985" y="527321"/>
            <a:ext cx="2069042" cy="173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смайлики">
            <a:extLst>
              <a:ext uri="{FF2B5EF4-FFF2-40B4-BE49-F238E27FC236}">
                <a16:creationId xmlns:a16="http://schemas.microsoft.com/office/drawing/2014/main" id="{D12757A5-9559-4626-B560-3A6AECD96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0476">
            <a:off x="385161" y="2431701"/>
            <a:ext cx="1262591" cy="128994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Картинки по запросу смайлики">
            <a:extLst>
              <a:ext uri="{FF2B5EF4-FFF2-40B4-BE49-F238E27FC236}">
                <a16:creationId xmlns:a16="http://schemas.microsoft.com/office/drawing/2014/main" id="{F812C714-8B60-4250-B4DD-7893A65448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0" t="6732"/>
          <a:stretch/>
        </p:blipFill>
        <p:spPr bwMode="auto">
          <a:xfrm>
            <a:off x="1643375" y="2135544"/>
            <a:ext cx="1220934" cy="150429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641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B2A62B3-4542-41DE-B8DB-A6D888962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9D625A8-E726-493E-8186-2ADFAB84C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D49B842-1576-41DA-9D21-79FBD8856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19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FD8BAF-3364-4C70-B17D-29A75B60D4CD}"/>
              </a:ext>
            </a:extLst>
          </p:cNvPr>
          <p:cNvSpPr txBox="1"/>
          <p:nvPr/>
        </p:nvSpPr>
        <p:spPr>
          <a:xfrm>
            <a:off x="3154680" y="0"/>
            <a:ext cx="8962935" cy="92333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F92B3A"/>
                </a:solidFill>
                <a:latin typeface="Monotype Corsiva" panose="03010101010201010101" pitchFamily="66" charset="0"/>
              </a:rPr>
              <a:t>Выставление оценок за урок</a:t>
            </a:r>
            <a:endParaRPr lang="ru-RU" sz="24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E9F61B3-977A-49B8-9088-9D673CBEB346}"/>
              </a:ext>
            </a:extLst>
          </p:cNvPr>
          <p:cNvSpPr/>
          <p:nvPr/>
        </p:nvSpPr>
        <p:spPr>
          <a:xfrm>
            <a:off x="3911917" y="799236"/>
            <a:ext cx="729996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539750">
              <a:lnSpc>
                <a:spcPct val="150000"/>
              </a:lnSpc>
              <a:spcAft>
                <a:spcPts val="0"/>
              </a:spcAft>
            </a:pPr>
            <a:r>
              <a:rPr lang="ru-RU" sz="48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       </a:t>
            </a:r>
            <a:r>
              <a:rPr lang="ru-RU" sz="4800" b="1" dirty="0">
                <a:solidFill>
                  <a:srgbClr val="FF3399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46 -40 баллов</a:t>
            </a:r>
          </a:p>
          <a:p>
            <a:pPr indent="-270510">
              <a:lnSpc>
                <a:spcPct val="150000"/>
              </a:lnSpc>
              <a:spcAft>
                <a:spcPts val="0"/>
              </a:spcAft>
            </a:pPr>
            <a:endParaRPr lang="ru-RU" sz="10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8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    </a:t>
            </a:r>
            <a:r>
              <a:rPr lang="ru-RU" sz="4800" b="1" dirty="0">
                <a:solidFill>
                  <a:srgbClr val="0070C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39 – 33 балла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sz="1600" b="1" dirty="0"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indent="-270510">
              <a:lnSpc>
                <a:spcPct val="150000"/>
              </a:lnSpc>
              <a:spcAft>
                <a:spcPts val="0"/>
              </a:spcAft>
            </a:pPr>
            <a:r>
              <a:rPr lang="ru-RU" sz="48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          </a:t>
            </a: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32 -26 баллов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Картинки по запросу оценка">
            <a:extLst>
              <a:ext uri="{FF2B5EF4-FFF2-40B4-BE49-F238E27FC236}">
                <a16:creationId xmlns:a16="http://schemas.microsoft.com/office/drawing/2014/main" id="{7A863A03-F197-436B-9CD8-681369A0C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38840" y="2516480"/>
            <a:ext cx="2394175" cy="23941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оценка">
            <a:extLst>
              <a:ext uri="{FF2B5EF4-FFF2-40B4-BE49-F238E27FC236}">
                <a16:creationId xmlns:a16="http://schemas.microsoft.com/office/drawing/2014/main" id="{AF7450B1-8E5B-44C6-8F3A-F4E5CF97C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DDB"/>
              </a:clrFrom>
              <a:clrTo>
                <a:srgbClr val="FFFDD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917" y="882867"/>
            <a:ext cx="119062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оценка">
            <a:extLst>
              <a:ext uri="{FF2B5EF4-FFF2-40B4-BE49-F238E27FC236}">
                <a16:creationId xmlns:a16="http://schemas.microsoft.com/office/drawing/2014/main" id="{1BED6A68-EE19-4697-92E1-4578D68D8D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5"/>
          <a:stretch/>
        </p:blipFill>
        <p:spPr bwMode="auto">
          <a:xfrm>
            <a:off x="4291101" y="3631827"/>
            <a:ext cx="1172982" cy="129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ртинки по запросу оценка">
            <a:extLst>
              <a:ext uri="{FF2B5EF4-FFF2-40B4-BE49-F238E27FC236}">
                <a16:creationId xmlns:a16="http://schemas.microsoft.com/office/drawing/2014/main" id="{F9455B5E-6D1D-4B17-9A37-610D75F1C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732" y="1906526"/>
            <a:ext cx="1347882" cy="177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Картинки по запросу смайлики">
            <a:extLst>
              <a:ext uri="{FF2B5EF4-FFF2-40B4-BE49-F238E27FC236}">
                <a16:creationId xmlns:a16="http://schemas.microsoft.com/office/drawing/2014/main" id="{8848C2BB-89D8-494F-B6CB-C6FFF257F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9059">
            <a:off x="8508121" y="989583"/>
            <a:ext cx="1210802" cy="98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2" descr="Картинки по запросу смайлики">
            <a:extLst>
              <a:ext uri="{FF2B5EF4-FFF2-40B4-BE49-F238E27FC236}">
                <a16:creationId xmlns:a16="http://schemas.microsoft.com/office/drawing/2014/main" id="{E2990264-FBFC-433D-83C5-F42AFE1EDD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6" name="Picture 14" descr="Картинки по запросу смайлики">
            <a:extLst>
              <a:ext uri="{FF2B5EF4-FFF2-40B4-BE49-F238E27FC236}">
                <a16:creationId xmlns:a16="http://schemas.microsoft.com/office/drawing/2014/main" id="{8A481221-A5B3-4847-ABE7-2B56DE9C7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2154" y="2302296"/>
            <a:ext cx="1471083" cy="105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Картинки по запросу смайлики">
            <a:extLst>
              <a:ext uri="{FF2B5EF4-FFF2-40B4-BE49-F238E27FC236}">
                <a16:creationId xmlns:a16="http://schemas.microsoft.com/office/drawing/2014/main" id="{114F70FD-A95D-4F25-959E-22D346D69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4084">
            <a:off x="8770619" y="3864115"/>
            <a:ext cx="1455263" cy="123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Картинки по запросу картинки выставление оценок">
            <a:extLst>
              <a:ext uri="{FF2B5EF4-FFF2-40B4-BE49-F238E27FC236}">
                <a16:creationId xmlns:a16="http://schemas.microsoft.com/office/drawing/2014/main" id="{F27E7BF3-B5D9-449D-9395-67517EB3FC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0" t="23339" r="20284" b="11747"/>
          <a:stretch/>
        </p:blipFill>
        <p:spPr bwMode="auto">
          <a:xfrm>
            <a:off x="333469" y="683649"/>
            <a:ext cx="2595917" cy="3423402"/>
          </a:xfrm>
          <a:prstGeom prst="flowChartConnector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298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AE5A74D-C725-4C35-B7DC-D3A1696D969C}"/>
              </a:ext>
            </a:extLst>
          </p:cNvPr>
          <p:cNvSpPr/>
          <p:nvPr/>
        </p:nvSpPr>
        <p:spPr>
          <a:xfrm>
            <a:off x="1739124" y="136525"/>
            <a:ext cx="7964920" cy="398600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Down">
              <a:avLst/>
            </a:prstTxWarp>
            <a:spAutoFit/>
          </a:bodyPr>
          <a:lstStyle/>
          <a:p>
            <a:pPr algn="ctr"/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Р</a:t>
            </a:r>
            <a:r>
              <a:rPr lang="ru-RU" sz="72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Е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Ф</a:t>
            </a:r>
            <a:r>
              <a:rPr lang="ru-RU" sz="88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Л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Е</a:t>
            </a:r>
            <a:r>
              <a:rPr lang="ru-RU" sz="88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К</a:t>
            </a:r>
            <a:r>
              <a:rPr lang="ru-RU" sz="138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С</a:t>
            </a:r>
            <a:r>
              <a:rPr lang="ru-RU" sz="88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И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Я</a:t>
            </a:r>
            <a:r>
              <a:rPr lang="ru-RU" sz="48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</a:p>
          <a:p>
            <a:pPr algn="ctr"/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«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4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и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н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е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5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г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р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blipFill>
                  <a:blip r:embed="rId6"/>
                  <a:tile tx="0" ty="0" sx="100000" sy="100000" flip="none" algn="tl"/>
                </a:blipFill>
                <a:effectLst>
                  <a:outerShdw dist="38100" dir="2640000" algn="bl" rotWithShape="0">
                    <a:schemeClr val="accent1"/>
                  </a:outerShdw>
                </a:effectLst>
              </a:rPr>
              <a:t>е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т</a:t>
            </a:r>
            <a:r>
              <a:rPr lang="ru-RU" sz="11500" b="1" cap="none" spc="0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»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2C018E5-6D4D-4616-BE12-1202F244A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Преподаватель </a:t>
            </a:r>
            <a:r>
              <a:rPr lang="ru-RU" dirty="0" err="1"/>
              <a:t>спецдисциплин</a:t>
            </a:r>
            <a:r>
              <a:rPr lang="ru-RU" dirty="0"/>
              <a:t> О. Г. </a:t>
            </a:r>
            <a:r>
              <a:rPr lang="ru-RU" dirty="0" err="1"/>
              <a:t>Парыгина</a:t>
            </a:r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D7D3A1-3E89-4714-ABBF-653AE31C2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C74CB0-A133-4781-B3B9-F99CAD416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2</a:t>
            </a:fld>
            <a:endParaRPr lang="ru-RU" dirty="0"/>
          </a:p>
        </p:txBody>
      </p:sp>
      <p:pic>
        <p:nvPicPr>
          <p:cNvPr id="2050" name="Picture 2" descr="Картинки по запросу фон для школьной презентации по информатике скачать">
            <a:extLst>
              <a:ext uri="{FF2B5EF4-FFF2-40B4-BE49-F238E27FC236}">
                <a16:creationId xmlns:a16="http://schemas.microsoft.com/office/drawing/2014/main" id="{2C3EDE49-2F0E-44A9-AA83-6A576C339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974" y="3521812"/>
            <a:ext cx="2407758" cy="319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дети за партой на прозрачном фоне">
            <a:extLst>
              <a:ext uri="{FF2B5EF4-FFF2-40B4-BE49-F238E27FC236}">
                <a16:creationId xmlns:a16="http://schemas.microsoft.com/office/drawing/2014/main" id="{C686BA8F-35E2-48ED-8E8A-A5A019C843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7" t="13842" r="7767" b="8188"/>
          <a:stretch/>
        </p:blipFill>
        <p:spPr bwMode="auto">
          <a:xfrm>
            <a:off x="3576668" y="4549860"/>
            <a:ext cx="2743201" cy="217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144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C03FCA4-192F-4164-89E0-BED9C9FFB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6C9A138-1E61-4599-9C89-5F6EC5121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C90A81A-50BF-4FD3-ABA7-25A6C2660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172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D1F49C0-4B99-4B36-8A08-06F1FFEB7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E403EAA-20F9-4CB6-A6DA-76A99BA06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827F15A-EF75-4D46-A9F9-913CC1BC2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3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682C93E-A770-483E-B060-84A3F0E0F3CC}"/>
              </a:ext>
            </a:extLst>
          </p:cNvPr>
          <p:cNvSpPr/>
          <p:nvPr/>
        </p:nvSpPr>
        <p:spPr>
          <a:xfrm>
            <a:off x="2097268" y="136525"/>
            <a:ext cx="6764055" cy="64940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7200" b="1" cap="none" spc="0" dirty="0">
                <a:ln w="9525">
                  <a:solidFill>
                    <a:srgbClr val="FF00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Эпиграф</a:t>
            </a:r>
          </a:p>
          <a:p>
            <a:pPr algn="ctr">
              <a:spcAft>
                <a:spcPts val="0"/>
              </a:spcAft>
            </a:pPr>
            <a:r>
              <a:rPr lang="ru-RU" sz="6600" b="1" cap="none" spc="0" dirty="0">
                <a:ln w="9525">
                  <a:solidFill>
                    <a:srgbClr val="FFFF00"/>
                  </a:solidFill>
                  <a:prstDash val="sysDot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«Просто знать - еще не все, знания нужно уметь </a:t>
            </a:r>
          </a:p>
          <a:p>
            <a:pPr algn="ctr">
              <a:spcAft>
                <a:spcPts val="0"/>
              </a:spcAft>
            </a:pPr>
            <a:r>
              <a:rPr lang="ru-RU" sz="6600" b="1" cap="none" spc="0" dirty="0">
                <a:ln w="9525">
                  <a:solidFill>
                    <a:srgbClr val="FFFF00"/>
                  </a:solidFill>
                  <a:prstDash val="sysDot"/>
                </a:ln>
                <a:solidFill>
                  <a:srgbClr val="00B0F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использовать»</a:t>
            </a:r>
          </a:p>
          <a:p>
            <a:pPr algn="ctr">
              <a:spcAft>
                <a:spcPts val="0"/>
              </a:spcAft>
              <a:tabLst>
                <a:tab pos="1017905" algn="l"/>
                <a:tab pos="1075055" algn="l"/>
              </a:tabLst>
            </a:pPr>
            <a:r>
              <a:rPr lang="ru-RU" sz="4000" b="1" cap="none" spc="0" dirty="0">
                <a:ln w="9525">
                  <a:solidFill>
                    <a:srgbClr val="66FFFF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  <a:ea typeface="Times New Roman" panose="02020603050405020304" pitchFamily="18" charset="0"/>
              </a:rPr>
              <a:t>                      И.В. Гете</a:t>
            </a:r>
            <a:r>
              <a:rPr lang="ru-RU" sz="4000" b="1" cap="none" spc="0" dirty="0">
                <a:ln w="9525">
                  <a:solidFill>
                    <a:srgbClr val="66FFFF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</a:rPr>
              <a:t> – </a:t>
            </a:r>
          </a:p>
          <a:p>
            <a:pPr algn="ctr">
              <a:spcAft>
                <a:spcPts val="0"/>
              </a:spcAft>
              <a:tabLst>
                <a:tab pos="1017905" algn="l"/>
                <a:tab pos="1075055" algn="l"/>
              </a:tabLst>
            </a:pPr>
            <a:r>
              <a:rPr lang="ru-RU" sz="4000" b="1" cap="none" spc="0" dirty="0">
                <a:ln w="9525">
                  <a:solidFill>
                    <a:srgbClr val="66FFFF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anose="03010101010201010101" pitchFamily="66" charset="0"/>
                <a:ea typeface="Calibri" panose="020F0502020204030204" pitchFamily="34" charset="0"/>
              </a:rPr>
              <a:t>                           немецкий поэт </a:t>
            </a:r>
            <a:endParaRPr lang="ru-RU" sz="4000" b="1" cap="none" spc="0" dirty="0">
              <a:ln w="9525">
                <a:solidFill>
                  <a:srgbClr val="66FFFF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098" name="Picture 2" descr="Картинки по запросу дети за партой на прозрачном фоне">
            <a:extLst>
              <a:ext uri="{FF2B5EF4-FFF2-40B4-BE49-F238E27FC236}">
                <a16:creationId xmlns:a16="http://schemas.microsoft.com/office/drawing/2014/main" id="{FDB9B321-2F3A-482A-B0CE-0CB10B714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770" y="3237433"/>
            <a:ext cx="2401912" cy="33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27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CAF8D2F-6EC9-407B-BA57-D7E7BB177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B2AE6A6-420F-44B5-963E-DBE757354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ACE057-7AA5-4713-894C-6D549553B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4</a:t>
            </a:fld>
            <a:endParaRPr lang="ru-RU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397FE663-4B21-47CF-8897-3DA6DABF42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701953"/>
              </p:ext>
            </p:extLst>
          </p:nvPr>
        </p:nvGraphicFramePr>
        <p:xfrm>
          <a:off x="89940" y="1027865"/>
          <a:ext cx="11872208" cy="569361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350648">
                  <a:extLst>
                    <a:ext uri="{9D8B030D-6E8A-4147-A177-3AD203B41FA5}">
                      <a16:colId xmlns:a16="http://schemas.microsoft.com/office/drawing/2014/main" val="3854077791"/>
                    </a:ext>
                  </a:extLst>
                </a:gridCol>
                <a:gridCol w="1260989">
                  <a:extLst>
                    <a:ext uri="{9D8B030D-6E8A-4147-A177-3AD203B41FA5}">
                      <a16:colId xmlns:a16="http://schemas.microsoft.com/office/drawing/2014/main" val="551459177"/>
                    </a:ext>
                  </a:extLst>
                </a:gridCol>
                <a:gridCol w="1843001">
                  <a:extLst>
                    <a:ext uri="{9D8B030D-6E8A-4147-A177-3AD203B41FA5}">
                      <a16:colId xmlns:a16="http://schemas.microsoft.com/office/drawing/2014/main" val="2063950655"/>
                    </a:ext>
                  </a:extLst>
                </a:gridCol>
                <a:gridCol w="1616379">
                  <a:extLst>
                    <a:ext uri="{9D8B030D-6E8A-4147-A177-3AD203B41FA5}">
                      <a16:colId xmlns:a16="http://schemas.microsoft.com/office/drawing/2014/main" val="4030649505"/>
                    </a:ext>
                  </a:extLst>
                </a:gridCol>
                <a:gridCol w="1678898">
                  <a:extLst>
                    <a:ext uri="{9D8B030D-6E8A-4147-A177-3AD203B41FA5}">
                      <a16:colId xmlns:a16="http://schemas.microsoft.com/office/drawing/2014/main" val="2915499275"/>
                    </a:ext>
                  </a:extLst>
                </a:gridCol>
                <a:gridCol w="1442633">
                  <a:extLst>
                    <a:ext uri="{9D8B030D-6E8A-4147-A177-3AD203B41FA5}">
                      <a16:colId xmlns:a16="http://schemas.microsoft.com/office/drawing/2014/main" val="3444297263"/>
                    </a:ext>
                  </a:extLst>
                </a:gridCol>
                <a:gridCol w="1512266">
                  <a:extLst>
                    <a:ext uri="{9D8B030D-6E8A-4147-A177-3AD203B41FA5}">
                      <a16:colId xmlns:a16="http://schemas.microsoft.com/office/drawing/2014/main" val="1311854195"/>
                    </a:ext>
                  </a:extLst>
                </a:gridCol>
                <a:gridCol w="1167394">
                  <a:extLst>
                    <a:ext uri="{9D8B030D-6E8A-4147-A177-3AD203B41FA5}">
                      <a16:colId xmlns:a16="http://schemas.microsoft.com/office/drawing/2014/main" val="695673470"/>
                    </a:ext>
                  </a:extLst>
                </a:gridCol>
              </a:tblGrid>
              <a:tr h="1473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Этап урока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Организация рабочего места, соблюдение ТБ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Постановка темы урока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Работа у доски «Кто быстрее»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  <a:ea typeface="Times New Roman" panose="02020603050405020304" pitchFamily="18" charset="0"/>
                        </a:rPr>
                        <a:t>(Задание 1)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Индивидуальная работа (Задание 2)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Работа в группе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Защита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 проекта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(сайт)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Общая оценка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318487"/>
                  </a:ext>
                </a:extLst>
              </a:tr>
              <a:tr h="713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Кол – во баллов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CC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От 1 до 5 баллов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CC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Monotype Corsiva" panose="03010101010201010101" pitchFamily="66" charset="0"/>
                          <a:ea typeface="Times New Roman" panose="02020603050405020304" pitchFamily="18" charset="0"/>
                        </a:rPr>
                        <a:t>От 1 до 4 баллов</a:t>
                      </a:r>
                    </a:p>
                  </a:txBody>
                  <a:tcPr marL="68580" marR="68580" marT="0" marB="0">
                    <a:solidFill>
                      <a:srgbClr val="FFCCC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От 1 до 10 баллов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CC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От 1 до 10 баллов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CC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От 1 до 5 баллов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CC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От 1 до 12</a:t>
                      </a:r>
                    </a:p>
                    <a:p>
                      <a:pPr marR="9525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 баллов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CC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CCC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699127"/>
                  </a:ext>
                </a:extLst>
              </a:tr>
              <a:tr h="14739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Кем </a:t>
                      </a:r>
                      <a:r>
                        <a:rPr lang="ru-RU" sz="2000" dirty="0" err="1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выставля</a:t>
                      </a:r>
                      <a:endParaRPr lang="ru-RU" sz="2000" dirty="0">
                        <a:solidFill>
                          <a:srgbClr val="0070C0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ется</a:t>
                      </a: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 балл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Monotype Corsiva" panose="03010101010201010101" pitchFamily="66" charset="0"/>
                        </a:rPr>
                        <a:t>Препо</a:t>
                      </a:r>
                      <a:endParaRPr lang="ru-RU" sz="2000" dirty="0">
                        <a:effectLst/>
                        <a:latin typeface="Monotype Corsiva" panose="03010101010201010101" pitchFamily="66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Monotype Corsiva" panose="03010101010201010101" pitchFamily="66" charset="0"/>
                        </a:rPr>
                        <a:t>Дава</a:t>
                      </a:r>
                      <a:endParaRPr lang="ru-RU" sz="2000" dirty="0">
                        <a:effectLst/>
                        <a:latin typeface="Monotype Corsiva" panose="03010101010201010101" pitchFamily="66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Monotype Corsiva" panose="03010101010201010101" pitchFamily="66" charset="0"/>
                        </a:rPr>
                        <a:t>телем</a:t>
                      </a: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 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Monotype Corsiva" panose="03010101010201010101" pitchFamily="66" charset="0"/>
                        </a:rPr>
                        <a:t>Самос</a:t>
                      </a:r>
                      <a:endParaRPr lang="ru-RU" sz="2000" dirty="0">
                        <a:effectLst/>
                        <a:latin typeface="Monotype Corsiva" panose="03010101010201010101" pitchFamily="66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Monotype Corsiva" panose="03010101010201010101" pitchFamily="66" charset="0"/>
                        </a:rPr>
                        <a:t>тоятельно</a:t>
                      </a: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, студен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том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Препода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Monotype Corsiva" panose="03010101010201010101" pitchFamily="66" charset="0"/>
                        </a:rPr>
                        <a:t>вателем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Самоконтроль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Monotype Corsiva" panose="03010101010201010101" pitchFamily="66" charset="0"/>
                        </a:rPr>
                        <a:t>Взамо</a:t>
                      </a: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контроль, само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контроль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Преподавателем, </a:t>
                      </a:r>
                      <a:r>
                        <a:rPr lang="ru-RU" sz="2000" dirty="0" err="1">
                          <a:effectLst/>
                          <a:latin typeface="Monotype Corsiva" panose="03010101010201010101" pitchFamily="66" charset="0"/>
                        </a:rPr>
                        <a:t>одногруп</a:t>
                      </a:r>
                      <a:endParaRPr lang="ru-RU" sz="2000" dirty="0">
                        <a:effectLst/>
                        <a:latin typeface="Monotype Corsiva" panose="03010101010201010101" pitchFamily="66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Monotype Corsiva" panose="03010101010201010101" pitchFamily="66" charset="0"/>
                        </a:rPr>
                        <a:t>пниками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Monotype Corsiva" panose="03010101010201010101" pitchFamily="66" charset="0"/>
                        </a:rPr>
                        <a:t>Самос</a:t>
                      </a:r>
                      <a:endParaRPr lang="ru-RU" sz="2000" dirty="0">
                        <a:effectLst/>
                        <a:latin typeface="Monotype Corsiva" panose="03010101010201010101" pitchFamily="66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Monotype Corsiva" panose="03010101010201010101" pitchFamily="66" charset="0"/>
                        </a:rPr>
                        <a:t>тоятель</a:t>
                      </a: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 но, студен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том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979182"/>
                  </a:ext>
                </a:extLst>
              </a:tr>
              <a:tr h="713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Monotype Corsiva" panose="03010101010201010101" pitchFamily="66" charset="0"/>
                        </a:rPr>
                        <a:t> </a:t>
                      </a: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6306606"/>
                  </a:ext>
                </a:extLst>
              </a:tr>
              <a:tr h="1179120">
                <a:tc gridSpan="8">
                  <a:txBody>
                    <a:bodyPr/>
                    <a:lstStyle/>
                    <a:p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Monotype Corsiva" panose="03010101010201010101" pitchFamily="66" charset="0"/>
                          <a:ea typeface="+mn-ea"/>
                          <a:cs typeface="+mn-cs"/>
                        </a:rPr>
                        <a:t>Максимальное количество баллов– 46 баллов </a:t>
                      </a:r>
                    </a:p>
                    <a:p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Monotype Corsiva" panose="03010101010201010101" pitchFamily="66" charset="0"/>
                          <a:ea typeface="+mn-ea"/>
                          <a:cs typeface="+mn-cs"/>
                        </a:rPr>
                        <a:t>Критерии оценки: </a:t>
                      </a:r>
                    </a:p>
                    <a:p>
                      <a:r>
                        <a:rPr lang="ru-RU" sz="2000" b="1" kern="1200" dirty="0">
                          <a:solidFill>
                            <a:schemeClr val="tx1"/>
                          </a:solidFill>
                          <a:effectLst/>
                          <a:latin typeface="Monotype Corsiva" panose="03010101010201010101" pitchFamily="66" charset="0"/>
                          <a:ea typeface="+mn-ea"/>
                          <a:cs typeface="+mn-cs"/>
                        </a:rPr>
                        <a:t>«5» - 46 -40 баллов; «4» - 39 – 33 балла ; «3» -  32 – 26  баллов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Monotype Corsiva" panose="03010101010201010101" pitchFamily="66" charset="0"/>
                      </a:endParaRPr>
                    </a:p>
                  </a:txBody>
                  <a:tcPr marL="68580" marR="68580" marT="0" marB="0" anchor="ctr"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2581762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B2F8D15C-A074-4935-907C-C97C12B9E1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805" y="276998"/>
            <a:ext cx="11148390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alt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Оценочный лист</a:t>
            </a:r>
            <a:endParaRPr kumimoji="0" lang="ru-RU" altLang="ru-RU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onotype Corsiva" panose="03010101010201010101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Студента(</a:t>
            </a:r>
            <a:r>
              <a:rPr kumimoji="0" lang="ru-RU" altLang="ru-RU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ки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) группы 35 Ф.И. _______</a:t>
            </a:r>
            <a:r>
              <a:rPr kumimoji="0" lang="ru-RU" altLang="ru-RU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Дата_______________Тема</a:t>
            </a: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</a:rPr>
              <a:t>_______________________</a:t>
            </a:r>
            <a:endParaRPr kumimoji="0" lang="ru-RU" altLang="ru-RU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onotype Corsiva" panose="03010101010201010101" pitchFamily="66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2A40D10-10E9-4FAB-9D84-949790356DD2}"/>
              </a:ext>
            </a:extLst>
          </p:cNvPr>
          <p:cNvGrpSpPr/>
          <p:nvPr/>
        </p:nvGrpSpPr>
        <p:grpSpPr>
          <a:xfrm>
            <a:off x="89940" y="2483967"/>
            <a:ext cx="1370956" cy="3021943"/>
            <a:chOff x="119921" y="3250854"/>
            <a:chExt cx="1319135" cy="3411828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08A35C9B-3EF0-4110-AF71-539154AF39C8}"/>
                </a:ext>
              </a:extLst>
            </p:cNvPr>
            <p:cNvSpPr/>
            <p:nvPr/>
          </p:nvSpPr>
          <p:spPr>
            <a:xfrm>
              <a:off x="119921" y="5791799"/>
              <a:ext cx="1319135" cy="870883"/>
            </a:xfrm>
            <a:prstGeom prst="rect">
              <a:avLst/>
            </a:prstGeom>
            <a:solidFill>
              <a:srgbClr val="FF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rgbClr val="0070C0"/>
                  </a:solidFill>
                  <a:latin typeface="Monotype Corsiva" panose="03010101010201010101" pitchFamily="66" charset="0"/>
                </a:rPr>
                <a:t>Баллы</a:t>
              </a:r>
            </a:p>
            <a:p>
              <a:pPr algn="ctr"/>
              <a:r>
                <a:rPr lang="ru-RU" dirty="0"/>
                <a:t> 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CDB5B28D-2471-4670-9C30-D34B04A63B74}"/>
                </a:ext>
              </a:extLst>
            </p:cNvPr>
            <p:cNvSpPr/>
            <p:nvPr/>
          </p:nvSpPr>
          <p:spPr>
            <a:xfrm>
              <a:off x="199871" y="3250854"/>
              <a:ext cx="1239185" cy="896981"/>
            </a:xfrm>
            <a:prstGeom prst="rect">
              <a:avLst/>
            </a:prstGeom>
            <a:solidFill>
              <a:srgbClr val="FF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endParaRPr lang="ru-RU" sz="2400" dirty="0">
                <a:solidFill>
                  <a:srgbClr val="0070C0"/>
                </a:solidFill>
                <a:latin typeface="Monotype Corsiva" panose="03010101010201010101" pitchFamily="66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2400" b="1" dirty="0">
                  <a:solidFill>
                    <a:srgbClr val="0070C0"/>
                  </a:solidFill>
                  <a:latin typeface="Monotype Corsiva" panose="03010101010201010101" pitchFamily="66" charset="0"/>
                </a:rPr>
                <a:t>Кол – во баллов</a:t>
              </a:r>
              <a:endParaRPr lang="ru-RU" sz="2400" b="1" dirty="0">
                <a:solidFill>
                  <a:srgbClr val="0070C0"/>
                </a:solidFill>
                <a:latin typeface="Monotype Corsiva" panose="03010101010201010101" pitchFamily="66" charset="0"/>
                <a:ea typeface="Times New Roman" panose="02020603050405020304" pitchFamily="18" charset="0"/>
              </a:endParaRPr>
            </a:p>
            <a:p>
              <a:pPr algn="ctr"/>
              <a:r>
                <a:rPr lang="ru-RU" dirty="0"/>
                <a:t> 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A06C6608-7338-4984-9387-5C853B7C51E6}"/>
              </a:ext>
            </a:extLst>
          </p:cNvPr>
          <p:cNvSpPr txBox="1"/>
          <p:nvPr/>
        </p:nvSpPr>
        <p:spPr>
          <a:xfrm>
            <a:off x="8610600" y="6321365"/>
            <a:ext cx="3312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anose="03010101010201010101" pitchFamily="66" charset="0"/>
              </a:rPr>
              <a:t>Самооценка за урок  ________</a:t>
            </a:r>
          </a:p>
        </p:txBody>
      </p:sp>
    </p:spTree>
    <p:extLst>
      <p:ext uri="{BB962C8B-B14F-4D97-AF65-F5344CB8AC3E}">
        <p14:creationId xmlns:p14="http://schemas.microsoft.com/office/powerpoint/2010/main" val="4102171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AA48289-974B-48D8-AAD7-1B5FC6114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9D58871-7C93-420E-9C92-0AC1D4D02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Преподаватель </a:t>
            </a:r>
            <a:r>
              <a:rPr lang="ru-RU" dirty="0" err="1"/>
              <a:t>спецдисциплин</a:t>
            </a:r>
            <a:r>
              <a:rPr lang="ru-RU" dirty="0"/>
              <a:t> О. Г. </a:t>
            </a:r>
            <a:r>
              <a:rPr lang="ru-RU" dirty="0" err="1"/>
              <a:t>Парыгина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26A364C-293D-42A8-B86C-A8B9C2B4C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5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D2F98B-A931-43E0-98BF-CD718222C99D}"/>
              </a:ext>
            </a:extLst>
          </p:cNvPr>
          <p:cNvSpPr txBox="1"/>
          <p:nvPr/>
        </p:nvSpPr>
        <p:spPr>
          <a:xfrm>
            <a:off x="3145815" y="0"/>
            <a:ext cx="7439526" cy="110799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92B3A"/>
                </a:solidFill>
                <a:latin typeface="Monotype Corsiva" panose="03010101010201010101" pitchFamily="66" charset="0"/>
              </a:rPr>
              <a:t>Постановка темы урока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24F078B-6945-4661-BCFA-ED8C76893A0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987" y="650361"/>
            <a:ext cx="3373625" cy="2530218"/>
          </a:xfrm>
          <a:prstGeom prst="rect">
            <a:avLst/>
          </a:prstGeom>
        </p:spPr>
      </p:pic>
      <p:pic>
        <p:nvPicPr>
          <p:cNvPr id="5124" name="Picture 4" descr="Картинки по запросу вопрос">
            <a:extLst>
              <a:ext uri="{FF2B5EF4-FFF2-40B4-BE49-F238E27FC236}">
                <a16:creationId xmlns:a16="http://schemas.microsoft.com/office/drawing/2014/main" id="{86D6966D-7151-45AF-BF3F-0B0441400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59" y="757544"/>
            <a:ext cx="2425632" cy="299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75D9B6E-82B2-4F19-B5D1-42D557A92463}"/>
              </a:ext>
            </a:extLst>
          </p:cNvPr>
          <p:cNvSpPr/>
          <p:nvPr/>
        </p:nvSpPr>
        <p:spPr>
          <a:xfrm>
            <a:off x="3145815" y="964877"/>
            <a:ext cx="7129561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spcAft>
                <a:spcPts val="0"/>
              </a:spcAft>
            </a:pPr>
            <a:r>
              <a:rPr lang="ru-RU" sz="3600" b="1" dirty="0">
                <a:solidFill>
                  <a:srgbClr val="FF00FF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Ваша задача</a:t>
            </a:r>
          </a:p>
          <a:p>
            <a:pPr algn="just">
              <a:spcAft>
                <a:spcPts val="0"/>
              </a:spcAft>
            </a:pPr>
            <a:r>
              <a:rPr lang="ru-RU" sz="36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</a:t>
            </a:r>
            <a:r>
              <a:rPr lang="ru-RU" sz="35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вытянуть карточку и объяснить значение термина, либо назвать синоним этого слова, затем карточку прикрепить к доске на магнит, когда все карточки будут на доске, попытайтесь назвать тему урока, не достающие слова нужно прописать     мелом.</a:t>
            </a:r>
            <a:endParaRPr lang="ru-RU" sz="3500" b="1" dirty="0"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pic>
        <p:nvPicPr>
          <p:cNvPr id="5128" name="Picture 8" descr="Картинки по запросу восклицательный знак png прозрачный фон">
            <a:extLst>
              <a:ext uri="{FF2B5EF4-FFF2-40B4-BE49-F238E27FC236}">
                <a16:creationId xmlns:a16="http://schemas.microsoft.com/office/drawing/2014/main" id="{78AB2ACD-6579-4B47-A9D4-9C23D46F5E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926" y="724520"/>
            <a:ext cx="1018074" cy="103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49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C63A205-33A9-4747-9636-72F327B15CBE}"/>
              </a:ext>
            </a:extLst>
          </p:cNvPr>
          <p:cNvSpPr/>
          <p:nvPr/>
        </p:nvSpPr>
        <p:spPr>
          <a:xfrm>
            <a:off x="2656699" y="1050799"/>
            <a:ext cx="7451129" cy="268651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Down">
              <a:avLst/>
            </a:prstTxWarp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rgbClr val="FF00FF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Создание </a:t>
            </a:r>
            <a:r>
              <a:rPr lang="en-US" sz="5400" b="1" cap="none" spc="0" dirty="0">
                <a:ln w="12700">
                  <a:solidFill>
                    <a:srgbClr val="FF00FF"/>
                  </a:solidFill>
                  <a:prstDash val="solid"/>
                </a:ln>
                <a:solidFill>
                  <a:srgbClr val="FF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web</a:t>
            </a:r>
            <a:r>
              <a:rPr lang="ru-RU" sz="5400" b="1" cap="none" spc="0" dirty="0">
                <a:ln w="12700">
                  <a:solidFill>
                    <a:srgbClr val="FF00FF"/>
                  </a:solidFill>
                  <a:prstDash val="solid"/>
                </a:ln>
                <a:solidFill>
                  <a:srgbClr val="FF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сайта </a:t>
            </a:r>
            <a:r>
              <a:rPr lang="ru-RU" sz="5400" b="1" cap="none" spc="0" dirty="0">
                <a:ln w="12700">
                  <a:solidFill>
                    <a:srgbClr val="FF00FF"/>
                  </a:solidFill>
                  <a:prstDash val="solid"/>
                </a:ln>
                <a:solidFill>
                  <a:srgbClr val="FF3399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 помощью текстового </a:t>
            </a:r>
            <a:r>
              <a:rPr lang="ru-RU" sz="5400" b="1" cap="none" spc="0" dirty="0">
                <a:ln w="12700">
                  <a:solidFill>
                    <a:srgbClr val="FF00FF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процессора </a:t>
            </a:r>
            <a:r>
              <a:rPr lang="ru-RU" sz="5400" b="1" cap="none" spc="0" dirty="0" err="1">
                <a:ln w="12700">
                  <a:solidFill>
                    <a:srgbClr val="FF00FF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Writer</a:t>
            </a:r>
            <a:endParaRPr lang="ru-RU" sz="5400" b="1" cap="none" spc="0" dirty="0">
              <a:ln w="12700">
                <a:solidFill>
                  <a:srgbClr val="FF00FF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95B2EE67-7A07-4A3C-9DDF-AC1C4E5C8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Преподаватель </a:t>
            </a:r>
            <a:r>
              <a:rPr lang="ru-RU" dirty="0" err="1"/>
              <a:t>спецдисциплин</a:t>
            </a:r>
            <a:r>
              <a:rPr lang="ru-RU" dirty="0"/>
              <a:t> О. Г. </a:t>
            </a:r>
            <a:r>
              <a:rPr lang="ru-RU" dirty="0" err="1"/>
              <a:t>Парыгина</a:t>
            </a:r>
            <a:endParaRPr lang="ru-RU" dirty="0"/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F4D24A3C-C733-4F99-B6F6-28F2D7F0F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49E6817-9C83-46F4-930B-7E266117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6</a:t>
            </a:fld>
            <a:endParaRPr lang="ru-RU"/>
          </a:p>
        </p:txBody>
      </p:sp>
      <p:pic>
        <p:nvPicPr>
          <p:cNvPr id="3074" name="Picture 2" descr="Картинки по запросу фон для школьной презентации по информатике скачать">
            <a:extLst>
              <a:ext uri="{FF2B5EF4-FFF2-40B4-BE49-F238E27FC236}">
                <a16:creationId xmlns:a16="http://schemas.microsoft.com/office/drawing/2014/main" id="{AA9027D1-21B3-4DAA-97DE-B4305C75E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04" y="3581400"/>
            <a:ext cx="3432073" cy="333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4" descr="Картинки по запросу дети за партой на прозрачном фоне">
            <a:extLst>
              <a:ext uri="{FF2B5EF4-FFF2-40B4-BE49-F238E27FC236}">
                <a16:creationId xmlns:a16="http://schemas.microsoft.com/office/drawing/2014/main" id="{31BB8453-1D75-4C5A-A6E5-8D7C93E8800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Картинки по запросу дети за партой на прозрачном фоне">
            <a:extLst>
              <a:ext uri="{FF2B5EF4-FFF2-40B4-BE49-F238E27FC236}">
                <a16:creationId xmlns:a16="http://schemas.microsoft.com/office/drawing/2014/main" id="{C952204A-F1D8-4433-B422-02B16E5E4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927" y="4104624"/>
            <a:ext cx="3432073" cy="281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Картинки по запросу ответ">
            <a:extLst>
              <a:ext uri="{FF2B5EF4-FFF2-40B4-BE49-F238E27FC236}">
                <a16:creationId xmlns:a16="http://schemas.microsoft.com/office/drawing/2014/main" id="{6AEAD410-577B-4AD6-AF40-0A2738AB7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34" y="136525"/>
            <a:ext cx="2158973" cy="215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Картинки по запросу школьный звонок картинки">
            <a:extLst>
              <a:ext uri="{FF2B5EF4-FFF2-40B4-BE49-F238E27FC236}">
                <a16:creationId xmlns:a16="http://schemas.microsoft.com/office/drawing/2014/main" id="{324A3B00-4953-4356-BF8C-CDEAAA71E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301" y="4069266"/>
            <a:ext cx="3697694" cy="268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7408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F50BFD8-A7DC-4B8D-8272-DED9A47FE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841481C-B088-443B-9178-500376F83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E2F54C-50F8-4DA2-AD2B-B18097D61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7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F90BA4-404D-4304-AF3C-31FA59BD10C7}"/>
              </a:ext>
            </a:extLst>
          </p:cNvPr>
          <p:cNvSpPr txBox="1"/>
          <p:nvPr/>
        </p:nvSpPr>
        <p:spPr>
          <a:xfrm>
            <a:off x="3116672" y="2930"/>
            <a:ext cx="8374288" cy="138499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solidFill>
                  <a:srgbClr val="F92B3A"/>
                </a:solidFill>
                <a:latin typeface="Monotype Corsiva" panose="03010101010201010101" pitchFamily="66" charset="0"/>
              </a:rPr>
              <a:t>Постановка цели урока</a:t>
            </a:r>
          </a:p>
          <a:p>
            <a:endParaRPr lang="ru-RU" dirty="0"/>
          </a:p>
        </p:txBody>
      </p:sp>
      <p:pic>
        <p:nvPicPr>
          <p:cNvPr id="6" name="Picture 4" descr="Картинки по запросу вопрос">
            <a:extLst>
              <a:ext uri="{FF2B5EF4-FFF2-40B4-BE49-F238E27FC236}">
                <a16:creationId xmlns:a16="http://schemas.microsoft.com/office/drawing/2014/main" id="{7937719B-CE2D-4FFA-8E04-FF86BD94F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59" y="757544"/>
            <a:ext cx="2425632" cy="299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8E20E19-9FA1-4E17-BA1C-BA0B9ADBC8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3297" y="827231"/>
            <a:ext cx="2138703" cy="1764430"/>
          </a:xfrm>
          <a:prstGeom prst="rect">
            <a:avLst/>
          </a:prstGeom>
        </p:spPr>
      </p:pic>
      <p:pic>
        <p:nvPicPr>
          <p:cNvPr id="6148" name="Picture 4" descr="Картинки по запросу цель">
            <a:extLst>
              <a:ext uri="{FF2B5EF4-FFF2-40B4-BE49-F238E27FC236}">
                <a16:creationId xmlns:a16="http://schemas.microsoft.com/office/drawing/2014/main" id="{4041F507-F61F-43B9-BCF9-2C47CE9DB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590" y="3791622"/>
            <a:ext cx="3629323" cy="292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A5AF1C0-02E4-473A-913F-10C2D199BA4E}"/>
              </a:ext>
            </a:extLst>
          </p:cNvPr>
          <p:cNvSpPr/>
          <p:nvPr/>
        </p:nvSpPr>
        <p:spPr>
          <a:xfrm>
            <a:off x="3889480" y="2174604"/>
            <a:ext cx="60927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4000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Ваша задача: </a:t>
            </a:r>
            <a:r>
              <a:rPr lang="ru-RU" sz="40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используя слова помощники и модель постановки цели, поставить цель урока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10" name="Picture 8" descr="Картинки по запросу восклицательный знак png прозрачный фон">
            <a:extLst>
              <a:ext uri="{FF2B5EF4-FFF2-40B4-BE49-F238E27FC236}">
                <a16:creationId xmlns:a16="http://schemas.microsoft.com/office/drawing/2014/main" id="{9F062EF4-D731-4E07-BEFD-859BC1937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799296"/>
            <a:ext cx="1018074" cy="103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414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CAF1DC4-04A1-4F15-BC78-290CA7479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C555EB2-A25D-4C24-AB48-274F1FC3F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39DBDDD-B714-404A-B939-70A5C6CED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8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1F5F345-2429-435D-9B0D-9BA92E478768}"/>
              </a:ext>
            </a:extLst>
          </p:cNvPr>
          <p:cNvSpPr/>
          <p:nvPr/>
        </p:nvSpPr>
        <p:spPr>
          <a:xfrm>
            <a:off x="624349" y="0"/>
            <a:ext cx="10943302" cy="65556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50215" indent="-450215" algn="ctr">
              <a:spcAft>
                <a:spcPts val="0"/>
              </a:spcAft>
            </a:pPr>
            <a:r>
              <a:rPr lang="ru-RU" sz="6600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Слова помощники</a:t>
            </a:r>
            <a:endParaRPr lang="ru-RU" sz="6000" b="1" dirty="0">
              <a:solidFill>
                <a:srgbClr val="FF0000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Закрепить, обобщить, выполнить, получить, </a:t>
            </a:r>
            <a:r>
              <a:rPr lang="en-US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Writer</a:t>
            </a: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, помощью, подвести, обобщить, </a:t>
            </a:r>
            <a:r>
              <a:rPr lang="en-US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web</a:t>
            </a: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- сайтов, навыки, буклет, созданию, выполнение, практическая, работа, создание, созданию, программа,</a:t>
            </a:r>
          </a:p>
          <a:p>
            <a:pPr indent="457200" algn="just">
              <a:spcAft>
                <a:spcPts val="0"/>
              </a:spcAft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          помощь, программе.</a:t>
            </a:r>
            <a:endParaRPr lang="ru-RU" sz="3200" b="1" dirty="0"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marL="450215" indent="-450215" algn="ctr">
              <a:spcAft>
                <a:spcPts val="0"/>
              </a:spcAft>
            </a:pPr>
            <a:r>
              <a:rPr lang="ru-RU" sz="6600" b="1" dirty="0">
                <a:solidFill>
                  <a:srgbClr val="FF00FF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Модель постановки цели</a:t>
            </a:r>
            <a:endParaRPr lang="ru-RU" sz="6600" dirty="0">
              <a:solidFill>
                <a:srgbClr val="FF00FF"/>
              </a:solidFill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Я хочу</a:t>
            </a:r>
            <a:r>
              <a:rPr lang="ru-RU" sz="32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</a:t>
            </a:r>
            <a:r>
              <a:rPr lang="ru-RU" sz="3200" b="1" i="1" u="sng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глагол</a:t>
            </a:r>
            <a:r>
              <a:rPr lang="ru-RU" sz="32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свои знания, </a:t>
            </a:r>
            <a:r>
              <a:rPr lang="ru-RU" sz="3200" b="1" i="1" u="sng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глагол</a:t>
            </a:r>
            <a:r>
              <a:rPr lang="ru-RU" sz="32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умения, навыки, по </a:t>
            </a:r>
            <a:r>
              <a:rPr lang="ru-RU" sz="3200" b="1" i="1" u="sng" dirty="0">
                <a:latin typeface="Monotype Corsiva" panose="03010101010201010101" pitchFamily="66" charset="0"/>
                <a:ea typeface="Times New Roman" panose="02020603050405020304" pitchFamily="18" charset="0"/>
              </a:rPr>
              <a:t>существительное</a:t>
            </a:r>
            <a:r>
              <a:rPr lang="ru-RU" sz="32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______ (чего?) ______ в (где?) ______ ______ ______ </a:t>
            </a:r>
            <a:r>
              <a:rPr lang="ru-RU" sz="32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через (что?) </a:t>
            </a:r>
            <a:r>
              <a:rPr lang="ru-RU" sz="32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______ с целью (своего саморазвития, применения в профессиональной деятельности, личной </a:t>
            </a:r>
          </a:p>
          <a:p>
            <a:pPr indent="457200" algn="just">
              <a:spcAft>
                <a:spcPts val="0"/>
              </a:spcAft>
            </a:pPr>
            <a:r>
              <a:rPr lang="ru-RU" sz="32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выгоды и т.п.).</a:t>
            </a:r>
            <a:endParaRPr lang="ru-RU" sz="3200" b="1" dirty="0">
              <a:effectLst/>
              <a:latin typeface="Monotype Corsiva" panose="03010101010201010101" pitchFamily="66" charset="0"/>
              <a:ea typeface="Times New Roman" panose="02020603050405020304" pitchFamily="18" charset="0"/>
            </a:endParaRPr>
          </a:p>
        </p:txBody>
      </p:sp>
      <p:pic>
        <p:nvPicPr>
          <p:cNvPr id="7170" name="Picture 2" descr="Картинки по запросу вопрос">
            <a:extLst>
              <a:ext uri="{FF2B5EF4-FFF2-40B4-BE49-F238E27FC236}">
                <a16:creationId xmlns:a16="http://schemas.microsoft.com/office/drawing/2014/main" id="{154B7743-2178-4880-B2CF-22286480C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2711">
            <a:off x="-5532" y="57570"/>
            <a:ext cx="1687461" cy="112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артинки по запросу школьный звонок картинки">
            <a:extLst>
              <a:ext uri="{FF2B5EF4-FFF2-40B4-BE49-F238E27FC236}">
                <a16:creationId xmlns:a16="http://schemas.microsoft.com/office/drawing/2014/main" id="{CA83F65A-C639-498F-8702-EF1EC5B53B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8"/>
          <a:stretch/>
        </p:blipFill>
        <p:spPr bwMode="auto">
          <a:xfrm>
            <a:off x="10342181" y="5427406"/>
            <a:ext cx="1849819" cy="143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артинки по запросу школьный звонок картинки">
            <a:extLst>
              <a:ext uri="{FF2B5EF4-FFF2-40B4-BE49-F238E27FC236}">
                <a16:creationId xmlns:a16="http://schemas.microsoft.com/office/drawing/2014/main" id="{4FF00133-3E33-4E3E-95E1-5244B5E57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43" y="2317799"/>
            <a:ext cx="1573161" cy="222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Картинки по запросу школьный звонок картинки">
            <a:extLst>
              <a:ext uri="{FF2B5EF4-FFF2-40B4-BE49-F238E27FC236}">
                <a16:creationId xmlns:a16="http://schemas.microsoft.com/office/drawing/2014/main" id="{C69B23E4-5FC0-4505-ACF7-2D2479956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45682" y="2501696"/>
            <a:ext cx="2103813" cy="143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74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2B3C5EF-D780-4DEC-BC63-61BE2497D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13.11.2017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8CF9400-65CE-47E7-B6C3-FAF39EC1D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Преподаватель спецдисциплин О. Г. Парыгина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C3E1CFA-87EF-4F37-94E7-778D03C68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1623C-9BEE-4CAB-8A59-5CCF4F8CA941}" type="slidenum">
              <a:rPr lang="ru-RU" smtClean="0"/>
              <a:t>9</a:t>
            </a:fld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C9F3DD8-9EC7-4E01-BF77-15C1F4621D00}"/>
              </a:ext>
            </a:extLst>
          </p:cNvPr>
          <p:cNvSpPr/>
          <p:nvPr/>
        </p:nvSpPr>
        <p:spPr>
          <a:xfrm>
            <a:off x="3328219" y="1402574"/>
            <a:ext cx="66539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36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Я хочу</a:t>
            </a:r>
            <a:r>
              <a:rPr lang="ru-RU" sz="36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обобщить свои знания, закрепить умения, навыки по созданию </a:t>
            </a:r>
            <a:r>
              <a:rPr lang="en-US" sz="36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web</a:t>
            </a:r>
            <a:r>
              <a:rPr lang="ru-RU" sz="36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- сайтов</a:t>
            </a:r>
            <a:r>
              <a:rPr lang="ru-RU" sz="36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в</a:t>
            </a:r>
            <a:r>
              <a:rPr lang="ru-RU" sz="36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текстовом процессоре</a:t>
            </a:r>
            <a:r>
              <a:rPr lang="ru-RU" sz="3600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 </a:t>
            </a:r>
            <a:r>
              <a:rPr lang="en-US" sz="36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Writer</a:t>
            </a:r>
            <a:r>
              <a:rPr lang="ru-RU" sz="36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, </a:t>
            </a:r>
            <a:r>
              <a:rPr lang="ru-RU" sz="36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через </a:t>
            </a:r>
            <a:r>
              <a:rPr lang="ru-RU" sz="36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выполнение практической работы </a:t>
            </a:r>
            <a:r>
              <a:rPr lang="ru-RU" sz="3600" b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с целью</a:t>
            </a:r>
            <a:r>
              <a:rPr lang="ru-RU" sz="3600" b="1" i="1" dirty="0">
                <a:latin typeface="Monotype Corsiva" panose="03010101010201010101" pitchFamily="66" charset="0"/>
                <a:ea typeface="Times New Roman" panose="02020603050405020304" pitchFamily="18" charset="0"/>
              </a:rPr>
              <a:t> своего саморазвития, применения в профессиональной деятельности.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61D0CC2-060C-4906-8CF5-9A8AB87F587E}"/>
              </a:ext>
            </a:extLst>
          </p:cNvPr>
          <p:cNvSpPr/>
          <p:nvPr/>
        </p:nvSpPr>
        <p:spPr>
          <a:xfrm>
            <a:off x="3109452" y="0"/>
            <a:ext cx="7147068" cy="110799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Цель</a:t>
            </a:r>
            <a:r>
              <a:rPr lang="ru-RU" b="1" dirty="0">
                <a:solidFill>
                  <a:srgbClr val="FF000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8194" name="Picture 2" descr="Картинки по запросу цель">
            <a:extLst>
              <a:ext uri="{FF2B5EF4-FFF2-40B4-BE49-F238E27FC236}">
                <a16:creationId xmlns:a16="http://schemas.microsoft.com/office/drawing/2014/main" id="{1C4BF041-BC27-4066-9A9D-0938CE2D3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4841" y="4582753"/>
            <a:ext cx="1956159" cy="1956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Картинки по запросу цель">
            <a:hlinkClick r:id="rId5" action="ppaction://hlinksldjump"/>
            <a:extLst>
              <a:ext uri="{FF2B5EF4-FFF2-40B4-BE49-F238E27FC236}">
                <a16:creationId xmlns:a16="http://schemas.microsoft.com/office/drawing/2014/main" id="{F9447CCB-2893-4E03-A4EE-650A6C581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96" y="841238"/>
            <a:ext cx="2875356" cy="287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1625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1136</Words>
  <Application>Microsoft Office PowerPoint</Application>
  <PresentationFormat>Широкоэкранный</PresentationFormat>
  <Paragraphs>279</Paragraphs>
  <Slides>20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Arial Black</vt:lpstr>
      <vt:lpstr>Calibri</vt:lpstr>
      <vt:lpstr>Calibri Light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Геннадьевна</dc:creator>
  <cp:lastModifiedBy>Ольга Геннадьевна</cp:lastModifiedBy>
  <cp:revision>49</cp:revision>
  <dcterms:created xsi:type="dcterms:W3CDTF">2017-11-08T09:35:49Z</dcterms:created>
  <dcterms:modified xsi:type="dcterms:W3CDTF">2017-11-12T12:05:53Z</dcterms:modified>
</cp:coreProperties>
</file>