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72" r:id="rId3"/>
    <p:sldId id="258" r:id="rId4"/>
    <p:sldId id="260" r:id="rId5"/>
    <p:sldId id="274" r:id="rId6"/>
    <p:sldId id="276" r:id="rId7"/>
    <p:sldId id="269" r:id="rId8"/>
    <p:sldId id="270" r:id="rId9"/>
    <p:sldId id="277" r:id="rId10"/>
    <p:sldId id="278" r:id="rId11"/>
    <p:sldId id="263" r:id="rId12"/>
    <p:sldId id="271" r:id="rId13"/>
    <p:sldId id="279" r:id="rId14"/>
    <p:sldId id="280" r:id="rId15"/>
    <p:sldId id="282" r:id="rId16"/>
    <p:sldId id="283" r:id="rId17"/>
    <p:sldId id="285" r:id="rId18"/>
    <p:sldId id="284" r:id="rId19"/>
    <p:sldId id="281" r:id="rId20"/>
    <p:sldId id="264" r:id="rId21"/>
    <p:sldId id="26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32" autoAdjust="0"/>
  </p:normalViewPr>
  <p:slideViewPr>
    <p:cSldViewPr>
      <p:cViewPr varScale="1">
        <p:scale>
          <a:sx n="84" d="100"/>
          <a:sy n="84" d="100"/>
        </p:scale>
        <p:origin x="14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2A150A-29C6-4F07-82C7-47247C20013F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F13EBA-2EF2-4B62-B4F4-7263DE12B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83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56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0D472-095E-491F-8B67-EC657070F581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0EE59-2CFE-407D-A0F9-62FBE7F2DD93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7729F-2244-4407-96CE-8064FCB230FB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F7396-B305-481A-9550-17E22338569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4492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32BF-C591-4FDA-B425-55192BD27D4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9954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82BF2-EBE6-472E-A2E5-9EBCAA32D9D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5058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EC8F-C453-46CD-952B-EFF59EAAE1D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4820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2F6C-7A64-4FFC-A0C2-53CAD94CA77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7096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B55BC-8C24-44B0-97A4-E033802D71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8538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F2459-AB03-4B64-896B-D95BDD18BAD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8180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D85F5-CCC1-45DC-8BD9-D44DDCC7CCE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44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23184-B12C-4A43-968B-E0A1FB90A1D6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D640-8143-4219-BFC3-85CF8827D89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2775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F426-A026-4C9C-9AEB-88C769DFEA3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7044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9E14C-6988-477F-8298-623C25D839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244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AEF3D-FCCA-4135-8C18-4360FA9A5D03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B4607-4528-4096-930E-C756C94A550D}" type="datetime1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7B1A5-ACC6-4E8E-AFD6-37973FDE620A}" type="datetime1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81646-B367-401D-B816-3398199BB214}" type="datetime1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8E2A0-7BFC-48EE-B54E-8E4BFB8DE078}" type="datetime1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FF5AE-0592-4377-B717-38EA8136D401}" type="datetime1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A23B1-71FF-4C88-AF17-1EBD22E75E72}" type="datetime1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A0EE6F-E92F-416B-A3DB-849F9B8BBDDF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7594D-03C6-458C-AD22-AC4D4D95E89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315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emf"/><Relationship Id="rId4" Type="http://schemas.openxmlformats.org/officeDocument/2006/relationships/image" Target="../media/image20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-171400"/>
            <a:ext cx="7772400" cy="424847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Салимгариева Ирина Константиновна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Моделирование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сверточной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нейронной сети для классификации изображений</a:t>
            </a:r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33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обучения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двухслойной нейронной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сети</a:t>
            </a:r>
            <a:endParaRPr lang="ru-RU" sz="1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tx1"/>
                </a:solidFill>
              </a:rPr>
              <a:t>10</a:t>
            </a:fld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099" name="Picture 3" descr="гр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56792"/>
            <a:ext cx="4824536" cy="324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062204"/>
              </p:ext>
            </p:extLst>
          </p:nvPr>
        </p:nvGraphicFramePr>
        <p:xfrm>
          <a:off x="2627784" y="4892803"/>
          <a:ext cx="4064000" cy="125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xmlns="" val="129817505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9850077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Двухслойная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24203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параметров для обучения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1.029.004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26529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результативность сети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78 %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26030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342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Трехслойная нейронная сеть</a:t>
            </a:r>
            <a:endParaRPr lang="ru-RU" sz="1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tx1"/>
                </a:solidFill>
              </a:rPr>
              <a:t>11</a:t>
            </a:fld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5616" y="4590906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трехслойной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</a:t>
            </a:r>
          </a:p>
          <a:p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722" y="1584174"/>
            <a:ext cx="4726955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03" y="1196752"/>
            <a:ext cx="4046161" cy="285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8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трехслойной нейронной сети</a:t>
            </a:r>
            <a:endParaRPr lang="ru-RU" sz="1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tx1"/>
                </a:solidFill>
              </a:rPr>
              <a:t>12</a:t>
            </a:fld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812360"/>
            <a:ext cx="756084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Epoch </a:t>
            </a:r>
            <a:r>
              <a:rPr lang="en-US" sz="800" dirty="0"/>
              <a:t>1/25</a:t>
            </a:r>
            <a:endParaRPr lang="ru-RU" sz="800" dirty="0"/>
          </a:p>
          <a:p>
            <a:r>
              <a:rPr lang="en-US" sz="800" dirty="0"/>
              <a:t>41/41 [==============================] - 2s 28ms/step - loss: 0.6183 - accuracy: 0.7891 - </a:t>
            </a:r>
            <a:r>
              <a:rPr lang="en-US" sz="800" dirty="0" err="1"/>
              <a:t>val_loss</a:t>
            </a:r>
            <a:r>
              <a:rPr lang="en-US" sz="800" dirty="0"/>
              <a:t>: 2.3451 - </a:t>
            </a:r>
            <a:r>
              <a:rPr lang="en-US" sz="800" dirty="0" err="1"/>
              <a:t>val_accuracy</a:t>
            </a:r>
            <a:r>
              <a:rPr lang="en-US" sz="800" dirty="0"/>
              <a:t>: 0.1059</a:t>
            </a:r>
            <a:endParaRPr lang="ru-RU" sz="800" dirty="0"/>
          </a:p>
          <a:p>
            <a:r>
              <a:rPr lang="en-US" sz="800" dirty="0"/>
              <a:t>Epoch 2/25</a:t>
            </a:r>
            <a:endParaRPr lang="ru-RU" sz="800" dirty="0"/>
          </a:p>
          <a:p>
            <a:r>
              <a:rPr lang="en-US" sz="800" dirty="0"/>
              <a:t>41/41 [==============================] - 1s 22ms/step - loss: 0.1526 - accuracy: 0.9507 - </a:t>
            </a:r>
            <a:r>
              <a:rPr lang="en-US" sz="800" dirty="0" err="1"/>
              <a:t>val_loss</a:t>
            </a:r>
            <a:r>
              <a:rPr lang="en-US" sz="800" dirty="0"/>
              <a:t>: 1.7669 - </a:t>
            </a:r>
            <a:r>
              <a:rPr lang="en-US" sz="800" dirty="0" err="1"/>
              <a:t>val_accuracy</a:t>
            </a:r>
            <a:r>
              <a:rPr lang="en-US" sz="800" dirty="0"/>
              <a:t>: 0.5639</a:t>
            </a:r>
            <a:endParaRPr lang="ru-RU" sz="800" dirty="0"/>
          </a:p>
          <a:p>
            <a:r>
              <a:rPr lang="en-US" sz="800" dirty="0"/>
              <a:t>Epoch 3/25</a:t>
            </a:r>
            <a:endParaRPr lang="ru-RU" sz="800" dirty="0"/>
          </a:p>
          <a:p>
            <a:r>
              <a:rPr lang="en-US" sz="800" dirty="0"/>
              <a:t>41/41 [==============================] - 1s 22ms/step - loss: 0.0608 - accuracy: 0.9850 - </a:t>
            </a:r>
            <a:r>
              <a:rPr lang="en-US" sz="800" dirty="0" err="1"/>
              <a:t>val_loss</a:t>
            </a:r>
            <a:r>
              <a:rPr lang="en-US" sz="800" dirty="0"/>
              <a:t>: 2.1697 - </a:t>
            </a:r>
            <a:r>
              <a:rPr lang="en-US" sz="800" dirty="0" err="1"/>
              <a:t>val_accuracy</a:t>
            </a:r>
            <a:r>
              <a:rPr lang="en-US" sz="800" dirty="0"/>
              <a:t>: 0.6340</a:t>
            </a:r>
            <a:endParaRPr lang="ru-RU" sz="800" dirty="0"/>
          </a:p>
          <a:p>
            <a:r>
              <a:rPr lang="en-US" sz="800" dirty="0"/>
              <a:t>Epoch 4/25</a:t>
            </a:r>
            <a:endParaRPr lang="ru-RU" sz="800" dirty="0"/>
          </a:p>
          <a:p>
            <a:r>
              <a:rPr lang="en-US" sz="800" dirty="0"/>
              <a:t>41/41 [==============================] - 1s 22ms/step - loss: 0.0238 - accuracy: 0.9971 - </a:t>
            </a:r>
            <a:r>
              <a:rPr lang="en-US" sz="800" dirty="0" err="1"/>
              <a:t>val_loss</a:t>
            </a:r>
            <a:r>
              <a:rPr lang="en-US" sz="800" dirty="0"/>
              <a:t>: 2.2205 - </a:t>
            </a:r>
            <a:r>
              <a:rPr lang="en-US" sz="800" dirty="0" err="1"/>
              <a:t>val_accuracy</a:t>
            </a:r>
            <a:r>
              <a:rPr lang="en-US" sz="800" dirty="0"/>
              <a:t>: 0.7368</a:t>
            </a:r>
            <a:endParaRPr lang="ru-RU" sz="800" dirty="0"/>
          </a:p>
          <a:p>
            <a:r>
              <a:rPr lang="en-US" sz="800" dirty="0"/>
              <a:t>Epoch 5/25</a:t>
            </a:r>
            <a:endParaRPr lang="ru-RU" sz="800" dirty="0"/>
          </a:p>
          <a:p>
            <a:r>
              <a:rPr lang="en-US" sz="800" dirty="0"/>
              <a:t>41/41 [==============================] - 1s 21ms/step - loss: 0.0096 - accuracy: 0.9996 - </a:t>
            </a:r>
            <a:r>
              <a:rPr lang="en-US" sz="800" dirty="0" err="1"/>
              <a:t>val_loss</a:t>
            </a:r>
            <a:r>
              <a:rPr lang="en-US" sz="800" dirty="0"/>
              <a:t>: 2.2473 - </a:t>
            </a:r>
            <a:r>
              <a:rPr lang="en-US" sz="800" dirty="0" err="1"/>
              <a:t>val_accuracy</a:t>
            </a:r>
            <a:r>
              <a:rPr lang="en-US" sz="800" dirty="0"/>
              <a:t>: 0.7819</a:t>
            </a:r>
            <a:endParaRPr lang="ru-RU" sz="800" dirty="0"/>
          </a:p>
          <a:p>
            <a:r>
              <a:rPr lang="en-US" sz="800" dirty="0"/>
              <a:t>Epoch 6/25</a:t>
            </a:r>
            <a:endParaRPr lang="ru-RU" sz="800" dirty="0"/>
          </a:p>
          <a:p>
            <a:r>
              <a:rPr lang="en-US" sz="800" dirty="0"/>
              <a:t>41/41 [==============================] - 1s 22ms/step - loss: 0.0047 - accuracy: 1.0000 - </a:t>
            </a:r>
            <a:r>
              <a:rPr lang="en-US" sz="800" dirty="0" err="1"/>
              <a:t>val_loss</a:t>
            </a:r>
            <a:r>
              <a:rPr lang="en-US" sz="800" dirty="0"/>
              <a:t>: 2.5156 - </a:t>
            </a:r>
            <a:r>
              <a:rPr lang="en-US" sz="800" dirty="0" err="1"/>
              <a:t>val_accuracy</a:t>
            </a:r>
            <a:r>
              <a:rPr lang="en-US" sz="800" dirty="0"/>
              <a:t>: 0.7679</a:t>
            </a:r>
            <a:endParaRPr lang="ru-RU" sz="800" dirty="0"/>
          </a:p>
          <a:p>
            <a:r>
              <a:rPr lang="en-US" sz="800" dirty="0"/>
              <a:t>Epoch 7/25</a:t>
            </a:r>
            <a:endParaRPr lang="ru-RU" sz="800" dirty="0"/>
          </a:p>
          <a:p>
            <a:r>
              <a:rPr lang="en-US" sz="800" dirty="0"/>
              <a:t>41/41 [==============================] - 1s 21ms/step - loss: 0.0028 - accuracy: 1.0000 - </a:t>
            </a:r>
            <a:r>
              <a:rPr lang="en-US" sz="800" dirty="0" err="1"/>
              <a:t>val_loss</a:t>
            </a:r>
            <a:r>
              <a:rPr lang="en-US" sz="800" dirty="0"/>
              <a:t>: 2.6460 - </a:t>
            </a:r>
            <a:r>
              <a:rPr lang="en-US" sz="800" dirty="0" err="1"/>
              <a:t>val_accuracy</a:t>
            </a:r>
            <a:r>
              <a:rPr lang="en-US" sz="800" dirty="0"/>
              <a:t>: 0.7695</a:t>
            </a:r>
            <a:endParaRPr lang="ru-RU" sz="800" dirty="0"/>
          </a:p>
          <a:p>
            <a:r>
              <a:rPr lang="en-US" sz="800" dirty="0"/>
              <a:t>Epoch 8/25</a:t>
            </a:r>
            <a:endParaRPr lang="ru-RU" sz="800" dirty="0"/>
          </a:p>
          <a:p>
            <a:r>
              <a:rPr lang="en-US" sz="800" dirty="0"/>
              <a:t>41/41 [==============================] - 1s 21ms/step - loss: 0.0020 - accuracy: 1.0000 - </a:t>
            </a:r>
            <a:r>
              <a:rPr lang="en-US" sz="800" dirty="0" err="1"/>
              <a:t>val_loss</a:t>
            </a:r>
            <a:r>
              <a:rPr lang="en-US" sz="800" dirty="0"/>
              <a:t>: 2.6414 - </a:t>
            </a:r>
            <a:r>
              <a:rPr lang="en-US" sz="800" dirty="0" err="1"/>
              <a:t>val_accuracy</a:t>
            </a:r>
            <a:r>
              <a:rPr lang="en-US" sz="800" dirty="0"/>
              <a:t>: 0.7850</a:t>
            </a:r>
            <a:endParaRPr lang="ru-RU" sz="800" dirty="0"/>
          </a:p>
          <a:p>
            <a:r>
              <a:rPr lang="en-US" sz="800" dirty="0"/>
              <a:t>Epoch 9/25</a:t>
            </a:r>
            <a:endParaRPr lang="ru-RU" sz="800" dirty="0"/>
          </a:p>
          <a:p>
            <a:r>
              <a:rPr lang="en-US" sz="800" dirty="0"/>
              <a:t>41/41 [==============================] - 1s 21ms/step - loss: 0.0014 - accuracy: 1.0000 - </a:t>
            </a:r>
            <a:r>
              <a:rPr lang="en-US" sz="800" dirty="0" err="1"/>
              <a:t>val_loss</a:t>
            </a:r>
            <a:r>
              <a:rPr lang="en-US" sz="800" dirty="0"/>
              <a:t>: 2.7205 - </a:t>
            </a:r>
            <a:r>
              <a:rPr lang="en-US" sz="800" dirty="0" err="1"/>
              <a:t>val_accuracy</a:t>
            </a:r>
            <a:r>
              <a:rPr lang="en-US" sz="800" dirty="0"/>
              <a:t>: 0.7858</a:t>
            </a:r>
            <a:endParaRPr lang="ru-RU" sz="800" dirty="0"/>
          </a:p>
          <a:p>
            <a:r>
              <a:rPr lang="en-US" sz="800" dirty="0"/>
              <a:t>Epoch 10/25</a:t>
            </a:r>
            <a:endParaRPr lang="ru-RU" sz="800" dirty="0"/>
          </a:p>
          <a:p>
            <a:r>
              <a:rPr lang="en-US" sz="800" dirty="0"/>
              <a:t>41/41 [==============================] - 1s 22ms/step - loss: 0.0011 - accuracy: 1.0000 - </a:t>
            </a:r>
            <a:r>
              <a:rPr lang="en-US" sz="800" dirty="0" err="1"/>
              <a:t>val_loss</a:t>
            </a:r>
            <a:r>
              <a:rPr lang="en-US" sz="800" dirty="0"/>
              <a:t>: 2.7972 - </a:t>
            </a:r>
            <a:r>
              <a:rPr lang="en-US" sz="800" dirty="0" err="1"/>
              <a:t>val_accuracy</a:t>
            </a:r>
            <a:r>
              <a:rPr lang="en-US" sz="800" dirty="0"/>
              <a:t>: 0.7843</a:t>
            </a:r>
            <a:endParaRPr lang="ru-RU" sz="800" dirty="0"/>
          </a:p>
          <a:p>
            <a:r>
              <a:rPr lang="en-US" sz="800" dirty="0"/>
              <a:t>Epoch 11/25</a:t>
            </a:r>
            <a:endParaRPr lang="ru-RU" sz="800" dirty="0"/>
          </a:p>
          <a:p>
            <a:r>
              <a:rPr lang="en-US" sz="800" dirty="0"/>
              <a:t>41/41 [==============================] - 1s 21ms/step - loss: 8.9066e-04 - accuracy: 1.0000 - </a:t>
            </a:r>
            <a:r>
              <a:rPr lang="en-US" sz="800" dirty="0" err="1"/>
              <a:t>val_loss</a:t>
            </a:r>
            <a:r>
              <a:rPr lang="en-US" sz="800" dirty="0"/>
              <a:t>: 2.8138 - </a:t>
            </a:r>
            <a:r>
              <a:rPr lang="en-US" sz="800" dirty="0" err="1"/>
              <a:t>val_accuracy</a:t>
            </a:r>
            <a:r>
              <a:rPr lang="en-US" sz="800" dirty="0"/>
              <a:t>: 0.7866</a:t>
            </a:r>
            <a:endParaRPr lang="ru-RU" sz="800" dirty="0"/>
          </a:p>
          <a:p>
            <a:r>
              <a:rPr lang="en-US" sz="800" dirty="0"/>
              <a:t>Epoch 12/25</a:t>
            </a:r>
            <a:endParaRPr lang="ru-RU" sz="800" dirty="0"/>
          </a:p>
          <a:p>
            <a:r>
              <a:rPr lang="en-US" sz="800" dirty="0"/>
              <a:t>41/41 [==============================] - 1s 21ms/step - loss: 7.2885e-04 - accuracy: 1.0000 - </a:t>
            </a:r>
            <a:r>
              <a:rPr lang="en-US" sz="800" dirty="0" err="1"/>
              <a:t>val_loss</a:t>
            </a:r>
            <a:r>
              <a:rPr lang="en-US" sz="800" dirty="0"/>
              <a:t>: 2.8976 - </a:t>
            </a:r>
            <a:r>
              <a:rPr lang="en-US" sz="800" dirty="0" err="1"/>
              <a:t>val_accuracy</a:t>
            </a:r>
            <a:r>
              <a:rPr lang="en-US" sz="800" dirty="0"/>
              <a:t>: 0.7843</a:t>
            </a:r>
            <a:endParaRPr lang="ru-RU" sz="800" dirty="0"/>
          </a:p>
          <a:p>
            <a:r>
              <a:rPr lang="en-US" sz="800" dirty="0"/>
              <a:t>Epoch 13/25</a:t>
            </a:r>
            <a:endParaRPr lang="ru-RU" sz="800" dirty="0"/>
          </a:p>
          <a:p>
            <a:r>
              <a:rPr lang="en-US" sz="800" dirty="0"/>
              <a:t>41/41 [==============================] - 1s 21ms/step - loss: 6.1166e-04 - accuracy: 1.0000 - </a:t>
            </a:r>
            <a:r>
              <a:rPr lang="en-US" sz="800" dirty="0" err="1"/>
              <a:t>val_loss</a:t>
            </a:r>
            <a:r>
              <a:rPr lang="en-US" sz="800" dirty="0"/>
              <a:t>: 2.9100 - </a:t>
            </a:r>
            <a:r>
              <a:rPr lang="en-US" sz="800" dirty="0" err="1"/>
              <a:t>val_accuracy</a:t>
            </a:r>
            <a:r>
              <a:rPr lang="en-US" sz="800" dirty="0"/>
              <a:t>: 0.7882</a:t>
            </a:r>
            <a:endParaRPr lang="ru-RU" sz="800" dirty="0"/>
          </a:p>
          <a:p>
            <a:r>
              <a:rPr lang="en-US" sz="800" dirty="0"/>
              <a:t>Epoch 14/25</a:t>
            </a:r>
            <a:endParaRPr lang="ru-RU" sz="800" dirty="0"/>
          </a:p>
          <a:p>
            <a:r>
              <a:rPr lang="en-US" sz="800" dirty="0"/>
              <a:t>41/41 [==============================] - 1s 20ms/step - loss: 5.2688e-04 - accuracy: 1.0000 - </a:t>
            </a:r>
            <a:r>
              <a:rPr lang="en-US" sz="800" dirty="0" err="1"/>
              <a:t>val_loss</a:t>
            </a:r>
            <a:r>
              <a:rPr lang="en-US" sz="800" dirty="0"/>
              <a:t>: 2.9732 - </a:t>
            </a:r>
            <a:r>
              <a:rPr lang="en-US" sz="800" dirty="0" err="1"/>
              <a:t>val_accuracy</a:t>
            </a:r>
            <a:r>
              <a:rPr lang="en-US" sz="800" dirty="0"/>
              <a:t>: 0.7850</a:t>
            </a:r>
            <a:endParaRPr lang="ru-RU" sz="800" dirty="0"/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24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трехслойной нейронной сети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tx1"/>
                </a:solidFill>
              </a:rPr>
              <a:t>13</a:t>
            </a:fld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146" name="Picture 2" descr="гр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17638"/>
            <a:ext cx="4896544" cy="3333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618196"/>
              </p:ext>
            </p:extLst>
          </p:nvPr>
        </p:nvGraphicFramePr>
        <p:xfrm>
          <a:off x="1520908" y="4840029"/>
          <a:ext cx="6096000" cy="125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xmlns="" val="129817505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98500779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10754610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Двухслойная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Трехслойная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24203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параметров для обучения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1.029.004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1.073.244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26529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результативность сети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78 %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79 %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26030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25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Сверточная нейронная сеть</a:t>
            </a:r>
            <a:endParaRPr lang="ru-RU" sz="1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tx1"/>
                </a:solidFill>
              </a:rPr>
              <a:t>14</a:t>
            </a:fld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765" y="2808601"/>
            <a:ext cx="4357464" cy="3307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37697" y="6116107"/>
            <a:ext cx="8229600" cy="6920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сверточной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нейронной сети</a:t>
            </a:r>
            <a:endParaRPr lang="ru-RU" sz="1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497" y="1196758"/>
            <a:ext cx="45720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87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сверточной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нейронной сети</a:t>
            </a:r>
            <a:endParaRPr lang="ru-RU" sz="1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tx1"/>
                </a:solidFill>
              </a:rPr>
              <a:t>15</a:t>
            </a:fld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331641" y="1268760"/>
            <a:ext cx="7330542" cy="50875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en-US" sz="900" dirty="0"/>
              <a:t>Epoch 1/25</a:t>
            </a:r>
            <a:endParaRPr lang="ru-RU" sz="900" dirty="0"/>
          </a:p>
          <a:p>
            <a:pPr algn="l"/>
            <a:r>
              <a:rPr lang="en-US" sz="900" dirty="0"/>
              <a:t>41/41 [==============================] - 1s 23ms/step - loss: 1.1067 - accuracy: 0.5395 - </a:t>
            </a:r>
            <a:r>
              <a:rPr lang="en-US" sz="900" dirty="0" err="1"/>
              <a:t>val_loss</a:t>
            </a:r>
            <a:r>
              <a:rPr lang="en-US" sz="900" dirty="0"/>
              <a:t>: 2.6563 - </a:t>
            </a:r>
            <a:r>
              <a:rPr lang="en-US" sz="900" dirty="0" err="1"/>
              <a:t>val_accuracy</a:t>
            </a:r>
            <a:r>
              <a:rPr lang="en-US" sz="900" dirty="0"/>
              <a:t>: 0.0000e+00</a:t>
            </a:r>
            <a:endParaRPr lang="ru-RU" sz="900" dirty="0"/>
          </a:p>
          <a:p>
            <a:pPr algn="l"/>
            <a:r>
              <a:rPr lang="en-US" sz="900" dirty="0"/>
              <a:t>Epoch 2/25</a:t>
            </a:r>
            <a:endParaRPr lang="ru-RU" sz="900" dirty="0"/>
          </a:p>
          <a:p>
            <a:pPr algn="l"/>
            <a:r>
              <a:rPr lang="en-US" sz="900" dirty="0"/>
              <a:t>41/41 [==============================] - 1s 18ms/step - loss: 0.6037 - accuracy: 0.7901 - </a:t>
            </a:r>
            <a:r>
              <a:rPr lang="en-US" sz="900" dirty="0" err="1"/>
              <a:t>val_loss</a:t>
            </a:r>
            <a:r>
              <a:rPr lang="en-US" sz="900" dirty="0"/>
              <a:t>: 2.0318 - </a:t>
            </a:r>
            <a:r>
              <a:rPr lang="en-US" sz="900" dirty="0" err="1"/>
              <a:t>val_accuracy</a:t>
            </a:r>
            <a:r>
              <a:rPr lang="en-US" sz="900" dirty="0"/>
              <a:t>: 0.0000e+00</a:t>
            </a:r>
            <a:endParaRPr lang="ru-RU" sz="900" dirty="0"/>
          </a:p>
          <a:p>
            <a:pPr algn="l"/>
            <a:r>
              <a:rPr lang="en-US" sz="900" dirty="0"/>
              <a:t>Epoch 3/25</a:t>
            </a:r>
            <a:endParaRPr lang="ru-RU" sz="900" dirty="0"/>
          </a:p>
          <a:p>
            <a:pPr algn="l"/>
            <a:r>
              <a:rPr lang="en-US" sz="900" dirty="0"/>
              <a:t>41/41 [==============================] - 1s 18ms/step - loss: 0.3223 - accuracy: 0.8894 - </a:t>
            </a:r>
            <a:r>
              <a:rPr lang="en-US" sz="900" dirty="0" err="1"/>
              <a:t>val_loss</a:t>
            </a:r>
            <a:r>
              <a:rPr lang="en-US" sz="900" dirty="0"/>
              <a:t>: 1.9183 - </a:t>
            </a:r>
            <a:r>
              <a:rPr lang="en-US" sz="900" dirty="0" err="1"/>
              <a:t>val_accuracy</a:t>
            </a:r>
            <a:r>
              <a:rPr lang="en-US" sz="900" dirty="0"/>
              <a:t>: 0.0000e+00</a:t>
            </a:r>
            <a:endParaRPr lang="ru-RU" sz="900" dirty="0"/>
          </a:p>
          <a:p>
            <a:pPr algn="l"/>
            <a:r>
              <a:rPr lang="en-US" sz="900" dirty="0"/>
              <a:t>Epoch 4/25</a:t>
            </a:r>
            <a:endParaRPr lang="ru-RU" sz="900" dirty="0"/>
          </a:p>
          <a:p>
            <a:pPr algn="l"/>
            <a:r>
              <a:rPr lang="en-US" sz="900" dirty="0"/>
              <a:t>41/41 [==============================] - 1s 18ms/step - loss: 0.2106 - accuracy: 0.9254 - </a:t>
            </a:r>
            <a:r>
              <a:rPr lang="en-US" sz="900" dirty="0" err="1"/>
              <a:t>val_loss</a:t>
            </a:r>
            <a:r>
              <a:rPr lang="en-US" sz="900" dirty="0"/>
              <a:t>: 1.5333 - </a:t>
            </a:r>
            <a:r>
              <a:rPr lang="en-US" sz="900" dirty="0" err="1"/>
              <a:t>val_accuracy</a:t>
            </a:r>
            <a:r>
              <a:rPr lang="en-US" sz="900" dirty="0"/>
              <a:t>: 0.1667</a:t>
            </a:r>
            <a:endParaRPr lang="ru-RU" sz="900" dirty="0"/>
          </a:p>
          <a:p>
            <a:pPr algn="l"/>
            <a:r>
              <a:rPr lang="en-US" sz="900" dirty="0"/>
              <a:t>Epoch 5/25</a:t>
            </a:r>
            <a:endParaRPr lang="ru-RU" sz="900" dirty="0"/>
          </a:p>
          <a:p>
            <a:pPr algn="l"/>
            <a:r>
              <a:rPr lang="en-US" sz="900" dirty="0"/>
              <a:t>41/41 [==============================] - 1s 17ms/step - loss: 0.1467 - accuracy: 0.9535 - </a:t>
            </a:r>
            <a:r>
              <a:rPr lang="en-US" sz="900" dirty="0" err="1"/>
              <a:t>val_loss</a:t>
            </a:r>
            <a:r>
              <a:rPr lang="en-US" sz="900" dirty="0"/>
              <a:t>: 1.0861 - </a:t>
            </a:r>
            <a:r>
              <a:rPr lang="en-US" sz="900" dirty="0" err="1"/>
              <a:t>val_accuracy</a:t>
            </a:r>
            <a:r>
              <a:rPr lang="en-US" sz="900" dirty="0"/>
              <a:t>: 0.5717</a:t>
            </a:r>
            <a:endParaRPr lang="ru-RU" sz="900" dirty="0"/>
          </a:p>
          <a:p>
            <a:pPr algn="l"/>
            <a:r>
              <a:rPr lang="en-US" sz="900" dirty="0"/>
              <a:t>Epoch 6/25</a:t>
            </a:r>
            <a:endParaRPr lang="ru-RU" sz="900" dirty="0"/>
          </a:p>
          <a:p>
            <a:pPr algn="l"/>
            <a:r>
              <a:rPr lang="en-US" sz="900" dirty="0"/>
              <a:t>41/41 [==============================] - 1s 17ms/step - loss: 0.1067 - accuracy: 0.9696 - </a:t>
            </a:r>
            <a:r>
              <a:rPr lang="en-US" sz="900" dirty="0" err="1"/>
              <a:t>val_loss</a:t>
            </a:r>
            <a:r>
              <a:rPr lang="en-US" sz="900" dirty="0"/>
              <a:t>: 1.1785 - </a:t>
            </a:r>
            <a:r>
              <a:rPr lang="en-US" sz="900" dirty="0" err="1"/>
              <a:t>val_accuracy</a:t>
            </a:r>
            <a:r>
              <a:rPr lang="en-US" sz="900" dirty="0"/>
              <a:t>: 0.6036</a:t>
            </a:r>
            <a:endParaRPr lang="ru-RU" sz="900" dirty="0"/>
          </a:p>
          <a:p>
            <a:pPr algn="l"/>
            <a:r>
              <a:rPr lang="en-US" sz="900" dirty="0"/>
              <a:t>Epoch 7/25</a:t>
            </a:r>
            <a:endParaRPr lang="ru-RU" sz="900" dirty="0"/>
          </a:p>
          <a:p>
            <a:pPr algn="l"/>
            <a:r>
              <a:rPr lang="en-US" sz="900" dirty="0"/>
              <a:t>41/41 [==============================] - 1s 18ms/step - loss: 0.0762 - accuracy: 0.9774 - </a:t>
            </a:r>
            <a:r>
              <a:rPr lang="en-US" sz="900" dirty="0" err="1"/>
              <a:t>val_loss</a:t>
            </a:r>
            <a:r>
              <a:rPr lang="en-US" sz="900" dirty="0"/>
              <a:t>: 0.9092 - </a:t>
            </a:r>
            <a:r>
              <a:rPr lang="en-US" sz="900" dirty="0" err="1"/>
              <a:t>val_accuracy</a:t>
            </a:r>
            <a:r>
              <a:rPr lang="en-US" sz="900" dirty="0"/>
              <a:t>: 0.7586</a:t>
            </a:r>
            <a:endParaRPr lang="ru-RU" sz="900" dirty="0"/>
          </a:p>
          <a:p>
            <a:pPr algn="l"/>
            <a:r>
              <a:rPr lang="en-US" sz="900" dirty="0"/>
              <a:t>Epoch 8/25</a:t>
            </a:r>
            <a:endParaRPr lang="ru-RU" sz="900" dirty="0"/>
          </a:p>
          <a:p>
            <a:pPr algn="l"/>
            <a:r>
              <a:rPr lang="en-US" sz="900" dirty="0"/>
              <a:t>41/41 [==============================] - 1s 18ms/step - loss: 0.0753 - accuracy: 0.9776 - </a:t>
            </a:r>
            <a:r>
              <a:rPr lang="en-US" sz="900" dirty="0" err="1"/>
              <a:t>val_loss</a:t>
            </a:r>
            <a:r>
              <a:rPr lang="en-US" sz="900" dirty="0"/>
              <a:t>: 1.0166 - </a:t>
            </a:r>
            <a:r>
              <a:rPr lang="en-US" sz="900" dirty="0" err="1"/>
              <a:t>val_accuracy</a:t>
            </a:r>
            <a:r>
              <a:rPr lang="en-US" sz="900" dirty="0"/>
              <a:t>: 0.7679</a:t>
            </a:r>
            <a:endParaRPr lang="ru-RU" sz="900" dirty="0"/>
          </a:p>
          <a:p>
            <a:pPr algn="l"/>
            <a:r>
              <a:rPr lang="en-US" sz="900" dirty="0"/>
              <a:t>Epoch 9/25</a:t>
            </a:r>
            <a:endParaRPr lang="ru-RU" sz="900" dirty="0"/>
          </a:p>
          <a:p>
            <a:pPr algn="l"/>
            <a:r>
              <a:rPr lang="en-US" sz="900" dirty="0"/>
              <a:t>41/41 [==============================] - 1s 17ms/step - loss: 0.0398 - accuracy: 0.9912 - </a:t>
            </a:r>
            <a:r>
              <a:rPr lang="en-US" sz="900" dirty="0" err="1"/>
              <a:t>val_loss</a:t>
            </a:r>
            <a:r>
              <a:rPr lang="en-US" sz="900" dirty="0"/>
              <a:t>: 1.1691 - </a:t>
            </a:r>
            <a:r>
              <a:rPr lang="en-US" sz="900" dirty="0" err="1"/>
              <a:t>val_accuracy</a:t>
            </a:r>
            <a:r>
              <a:rPr lang="en-US" sz="900" dirty="0"/>
              <a:t>: 0.7664</a:t>
            </a:r>
            <a:endParaRPr lang="ru-RU" sz="900" dirty="0"/>
          </a:p>
          <a:p>
            <a:pPr algn="l"/>
            <a:r>
              <a:rPr lang="en-US" sz="900" dirty="0"/>
              <a:t>Epoch 10/25</a:t>
            </a:r>
            <a:endParaRPr lang="ru-RU" sz="900" dirty="0"/>
          </a:p>
          <a:p>
            <a:pPr algn="l"/>
            <a:r>
              <a:rPr lang="en-US" sz="900" dirty="0"/>
              <a:t>41/41 [==============================] - 1s 18ms/step - loss: 0.0323 - accuracy: 0.9932 - </a:t>
            </a:r>
            <a:r>
              <a:rPr lang="en-US" sz="900" dirty="0" err="1"/>
              <a:t>val_loss</a:t>
            </a:r>
            <a:r>
              <a:rPr lang="en-US" sz="900" dirty="0"/>
              <a:t>: 1.0213 - </a:t>
            </a:r>
            <a:r>
              <a:rPr lang="en-US" sz="900" dirty="0" err="1"/>
              <a:t>val_accuracy</a:t>
            </a:r>
            <a:r>
              <a:rPr lang="en-US" sz="900" dirty="0"/>
              <a:t>: 0.8193</a:t>
            </a:r>
            <a:endParaRPr lang="ru-RU" sz="900" dirty="0"/>
          </a:p>
          <a:p>
            <a:pPr algn="l"/>
            <a:r>
              <a:rPr lang="en-US" sz="900" dirty="0"/>
              <a:t>Epoch 11/25</a:t>
            </a:r>
            <a:endParaRPr lang="ru-RU" sz="900" dirty="0"/>
          </a:p>
          <a:p>
            <a:pPr algn="l"/>
            <a:r>
              <a:rPr lang="en-US" sz="900" dirty="0"/>
              <a:t>41/41 [==============================] - 1s 18ms/step - loss: 0.0229 - accuracy: 0.9957 - </a:t>
            </a:r>
            <a:r>
              <a:rPr lang="en-US" sz="900" dirty="0" err="1"/>
              <a:t>val_loss</a:t>
            </a:r>
            <a:r>
              <a:rPr lang="en-US" sz="900" dirty="0"/>
              <a:t>: 1.2169 - </a:t>
            </a:r>
            <a:r>
              <a:rPr lang="en-US" sz="900" dirty="0" err="1"/>
              <a:t>val_accuracy</a:t>
            </a:r>
            <a:r>
              <a:rPr lang="en-US" sz="900" dirty="0"/>
              <a:t>: 0.8076</a:t>
            </a:r>
            <a:endParaRPr lang="ru-RU" sz="900" dirty="0"/>
          </a:p>
          <a:p>
            <a:pPr algn="l"/>
            <a:r>
              <a:rPr lang="en-US" sz="900" dirty="0"/>
              <a:t>Epoch 12/25</a:t>
            </a:r>
            <a:endParaRPr lang="ru-RU" sz="900" dirty="0"/>
          </a:p>
          <a:p>
            <a:pPr algn="l"/>
            <a:r>
              <a:rPr lang="en-US" sz="900" dirty="0"/>
              <a:t>41/41 [==============================] - 1s 18ms/step - loss: 0.0180 - accuracy: 0.9967 - </a:t>
            </a:r>
            <a:r>
              <a:rPr lang="en-US" sz="900" dirty="0" err="1"/>
              <a:t>val_loss</a:t>
            </a:r>
            <a:r>
              <a:rPr lang="en-US" sz="900" dirty="0"/>
              <a:t>: 1.0928 - </a:t>
            </a:r>
            <a:r>
              <a:rPr lang="en-US" sz="900" dirty="0" err="1"/>
              <a:t>val_accuracy</a:t>
            </a:r>
            <a:r>
              <a:rPr lang="en-US" sz="900" dirty="0"/>
              <a:t>: 0.8357</a:t>
            </a:r>
            <a:endParaRPr lang="ru-RU" sz="900" dirty="0"/>
          </a:p>
          <a:p>
            <a:pPr algn="l"/>
            <a:r>
              <a:rPr lang="en-US" sz="900" dirty="0"/>
              <a:t>Epoch 13/25</a:t>
            </a:r>
            <a:endParaRPr lang="ru-RU" sz="900" dirty="0"/>
          </a:p>
          <a:p>
            <a:pPr algn="l"/>
            <a:r>
              <a:rPr lang="en-US" sz="900" dirty="0"/>
              <a:t>41/41 [==============================] - 1s 17ms/step - loss: 0.0125 - accuracy: 0.9981 - </a:t>
            </a:r>
            <a:r>
              <a:rPr lang="en-US" sz="900" dirty="0" err="1"/>
              <a:t>val_loss</a:t>
            </a:r>
            <a:r>
              <a:rPr lang="en-US" sz="900" dirty="0"/>
              <a:t>: 1.3038 - </a:t>
            </a:r>
            <a:r>
              <a:rPr lang="en-US" sz="900" dirty="0" err="1"/>
              <a:t>val_accuracy</a:t>
            </a:r>
            <a:r>
              <a:rPr lang="en-US" sz="900" dirty="0"/>
              <a:t>: 0.8193</a:t>
            </a:r>
            <a:endParaRPr lang="ru-RU" sz="900" dirty="0"/>
          </a:p>
          <a:p>
            <a:pPr algn="l"/>
            <a:endParaRPr lang="ru-RU" sz="1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79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сверточной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нейронной сети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tx1"/>
                </a:solidFill>
              </a:rPr>
              <a:t>16</a:t>
            </a:fld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96752"/>
            <a:ext cx="4608511" cy="311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643551"/>
              </p:ext>
            </p:extLst>
          </p:nvPr>
        </p:nvGraphicFramePr>
        <p:xfrm>
          <a:off x="719572" y="4355726"/>
          <a:ext cx="7704856" cy="195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6214">
                  <a:extLst>
                    <a:ext uri="{9D8B030D-6E8A-4147-A177-3AD203B41FA5}">
                      <a16:colId xmlns:a16="http://schemas.microsoft.com/office/drawing/2014/main" xmlns="" val="1843694372"/>
                    </a:ext>
                  </a:extLst>
                </a:gridCol>
                <a:gridCol w="1926214">
                  <a:extLst>
                    <a:ext uri="{9D8B030D-6E8A-4147-A177-3AD203B41FA5}">
                      <a16:colId xmlns:a16="http://schemas.microsoft.com/office/drawing/2014/main" xmlns="" val="3925490810"/>
                    </a:ext>
                  </a:extLst>
                </a:gridCol>
                <a:gridCol w="1926214">
                  <a:extLst>
                    <a:ext uri="{9D8B030D-6E8A-4147-A177-3AD203B41FA5}">
                      <a16:colId xmlns:a16="http://schemas.microsoft.com/office/drawing/2014/main" xmlns="" val="1782085227"/>
                    </a:ext>
                  </a:extLst>
                </a:gridCol>
                <a:gridCol w="1926214">
                  <a:extLst>
                    <a:ext uri="{9D8B030D-6E8A-4147-A177-3AD203B41FA5}">
                      <a16:colId xmlns:a16="http://schemas.microsoft.com/office/drawing/2014/main" xmlns="" val="4059325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Двухслойная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Трехслойная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Сверточная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894689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параметров для обучения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1.029.004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1.073.244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54.700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464063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результативность сети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78 %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79 %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87 %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12309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43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985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Распознавание и предсказание нейронной сети</a:t>
            </a:r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tx1"/>
                </a:solidFill>
              </a:rPr>
              <a:t>17</a:t>
            </a:fld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41710"/>
            <a:ext cx="22098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356" y="1405313"/>
            <a:ext cx="211455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411" y="4005064"/>
            <a:ext cx="1920875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179" y="4008239"/>
            <a:ext cx="2143125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383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3216"/>
            <a:ext cx="7772400" cy="96216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Подсчет вероятности</a:t>
            </a:r>
            <a:endParaRPr lang="ru-RU" sz="1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095" y="1254202"/>
            <a:ext cx="666750" cy="514350"/>
          </a:xfrm>
          <a:prstGeom prst="rect">
            <a:avLst/>
          </a:prstGeom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36178" y="1010879"/>
            <a:ext cx="6512768" cy="5429968"/>
          </a:xfrm>
        </p:spPr>
        <p:txBody>
          <a:bodyPr>
            <a:normAutofit/>
          </a:bodyPr>
          <a:lstStyle/>
          <a:p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[[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1.0000000e+00 1.1261666e-24 4.4539533e-14 8.7029448e-16]]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triangle</a:t>
            </a: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[[9.9961889e-01 3.0797475e-04 5.8483889e-09 7.3172458e-05]] triangle</a:t>
            </a:r>
            <a:endPara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[[6.3784857e-25 1.0000000e+00 0.0000000e+00 0.0000000e+00]]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circle</a:t>
            </a: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[[5.7480765e-06 1.5028354e-06 9.9999273e-01 2.9913525e-09]] rhombus</a:t>
            </a:r>
            <a:endParaRPr lang="ru-RU" sz="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tx1"/>
                </a:solidFill>
              </a:rPr>
              <a:t>18</a:t>
            </a:fld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095" y="2847976"/>
            <a:ext cx="661810" cy="5183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4556" y="4074746"/>
            <a:ext cx="534887" cy="5092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7193" y="5279636"/>
            <a:ext cx="570738" cy="67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11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Основные выводы и результаты: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tx1"/>
                </a:solidFill>
              </a:rPr>
              <a:t>19</a:t>
            </a:fld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556792"/>
            <a:ext cx="8352928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6088" algn="just">
              <a:spcBef>
                <a:spcPts val="1000"/>
              </a:spcBef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    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изучены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нейронных сетей и их архитектура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;</a:t>
            </a:r>
            <a:endParaRPr lang="ru-RU" sz="2200" dirty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indent="446088" algn="just">
              <a:spcBef>
                <a:spcPts val="1000"/>
              </a:spcBef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–     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изучено строение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сверточной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нейронной сети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;</a:t>
            </a:r>
            <a:endParaRPr lang="ru-RU" sz="2200" dirty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just">
              <a:spcBef>
                <a:spcPts val="1000"/>
              </a:spcBef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– 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разработаны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двухслойная, трехслойная 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сверточная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нейронные сети с помощью библиотек машинного обучения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Tensorflow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Keras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;</a:t>
            </a:r>
            <a:endParaRPr lang="ru-RU" sz="2200" dirty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just">
              <a:spcBef>
                <a:spcPts val="1000"/>
              </a:spcBef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–  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двухслойная, трехслойная и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сверточные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нейронные сети были обучены с помощью подготовленной выборки (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датасета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; </a:t>
            </a:r>
          </a:p>
          <a:p>
            <a:pPr lvl="0" algn="just">
              <a:spcBef>
                <a:spcPts val="1000"/>
              </a:spcBef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–      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данных по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параметрам;</a:t>
            </a:r>
            <a:endParaRPr lang="ru-RU" sz="2200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just">
              <a:spcBef>
                <a:spcPts val="1000"/>
              </a:spcBef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выполнено распознавание и предсказание разработанных нейронных сетей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200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indent="446088" algn="just">
              <a:spcBef>
                <a:spcPts val="1000"/>
              </a:spcBef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–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произведена оценка точности полученных моделей нейронных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сетей.</a:t>
            </a:r>
            <a:endParaRPr lang="ru-RU" sz="2200" dirty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94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435280" cy="5589240"/>
          </a:xfrm>
        </p:spPr>
        <p:txBody>
          <a:bodyPr>
            <a:noAutofit/>
          </a:bodyPr>
          <a:lstStyle/>
          <a:p>
            <a:pPr algn="l"/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3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задачи классификации изображений с помощью сверточных нейронных сетей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300" b="1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3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latin typeface="Times New Roman" panose="02020603050405020304" pitchFamily="18" charset="0"/>
                <a:cs typeface="Times New Roman" pitchFamily="18" charset="0"/>
              </a:rPr>
              <a:t>      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исследовать методы классификации, основанные на нейронных сетях; </a:t>
            </a:r>
            <a:b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-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спроектировать архитектуру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сверточной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нейронной сети; </a:t>
            </a:r>
            <a:b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- 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обучающую выборку (датасет); </a:t>
            </a:r>
            <a:b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-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сверточную нейронную сеть с использованием библиотеки для машинного обучения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Tensorflow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b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-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произвести обучение нейронной сети с помощью подготовленной выборки; </a:t>
            </a:r>
            <a:b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-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оценить точность разработанных моделей нейронных сетей для задачи классификации изображений и произвести их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</a:t>
            </a:r>
            <a:r>
              <a:rPr lang="ru-RU" dirty="0"/>
              <a:t/>
            </a:r>
            <a:br>
              <a:rPr lang="ru-RU" dirty="0"/>
            </a:b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tx1"/>
                </a:solidFill>
              </a:rPr>
              <a:t>2</a:t>
            </a:fld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2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tx1"/>
                </a:solidFill>
              </a:rPr>
              <a:t>20</a:t>
            </a:fld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98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Нейронные сети. Архитектура нейронных сетей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76256" y="6384043"/>
            <a:ext cx="2133600" cy="365125"/>
          </a:xfrm>
        </p:spPr>
        <p:txBody>
          <a:bodyPr/>
          <a:lstStyle/>
          <a:p>
            <a:r>
              <a:rPr lang="ru-RU" sz="1600" b="1" dirty="0" smtClean="0">
                <a:solidFill>
                  <a:schemeClr val="tx1"/>
                </a:solidFill>
              </a:rPr>
              <a:t>3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20608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18100" y="3550396"/>
            <a:ext cx="8079641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Нейрон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это вычислительная единица, которая получает информацию, производит над ней простые вычисления и передает ее дальше. Они делятся на три основных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типа: входной, скрытый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выходной.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Нейронная сеть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это последовательность нейронов, соединенных между собой синапсами. Структура нейронной сети пришла в мир программирования прямиком из биологии.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такой структуре, машина обретает способность анализировать и даже запоминать различную информацию. Нейронные сети также способны не только анализировать входящую информацию, но и воспроизводить ее из своей памяти. </a:t>
            </a:r>
          </a:p>
          <a:p>
            <a:pPr algn="just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Рисунок 72" descr="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770" y="1515632"/>
            <a:ext cx="1638300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012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сверточной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нейронной сети с использованием библиотеки для машинного обучения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Tensorflow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tx1"/>
                </a:solidFill>
              </a:rPr>
              <a:t>4</a:t>
            </a:fld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380649"/>
            <a:ext cx="849694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TensorFlow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библиотека программного обеспечения с открытым исходным кодом, созданная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Google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используется для внедрения систем машинного обучения и глубокого обучения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ключевых особенностей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TensorFlow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эффективно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 с математическими выражениями, включающими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многомерные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массивы;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хорошая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глубоких нейронных сетей и концепций машинного обучения;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использование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GPU / CPU, где один и тот же код может быть выполнен на обеих архитектурах;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высокая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масштабируемость вычислений на машинах и огромные массивы данных.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548" y="4270728"/>
            <a:ext cx="2764904" cy="230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8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данных по параметрам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tx1"/>
                </a:solidFill>
              </a:rPr>
              <a:t>5</a:t>
            </a:fld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3038" y="414102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53038" y="1361530"/>
            <a:ext cx="8405173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Датасет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Загрузка библиотек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> 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import </a:t>
            </a:r>
            <a:r>
              <a:rPr lang="en-US" sz="1200" dirty="0" err="1">
                <a:latin typeface="Consolas" panose="020B0609020204030204" pitchFamily="49" charset="0"/>
              </a:rPr>
              <a:t>numpy</a:t>
            </a:r>
            <a:r>
              <a:rPr lang="en-US" sz="1200" dirty="0">
                <a:latin typeface="Consolas" panose="020B0609020204030204" pitchFamily="49" charset="0"/>
              </a:rPr>
              <a:t> as np</a:t>
            </a:r>
            <a:endParaRPr lang="ru-RU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import </a:t>
            </a:r>
            <a:r>
              <a:rPr lang="en-US" sz="1200" dirty="0" err="1">
                <a:latin typeface="Consolas" panose="020B0609020204030204" pitchFamily="49" charset="0"/>
              </a:rPr>
              <a:t>matplotlib.pyplot</a:t>
            </a:r>
            <a:r>
              <a:rPr lang="en-US" sz="1200" dirty="0">
                <a:latin typeface="Consolas" panose="020B0609020204030204" pitchFamily="49" charset="0"/>
              </a:rPr>
              <a:t> as </a:t>
            </a:r>
            <a:r>
              <a:rPr lang="en-US" sz="1200" dirty="0" err="1">
                <a:latin typeface="Consolas" panose="020B0609020204030204" pitchFamily="49" charset="0"/>
              </a:rPr>
              <a:t>plt</a:t>
            </a:r>
            <a:endParaRPr lang="ru-RU" sz="1200" dirty="0">
              <a:latin typeface="Consolas" panose="020B0609020204030204" pitchFamily="49" charset="0"/>
            </a:endParaRPr>
          </a:p>
          <a:p>
            <a:r>
              <a:rPr lang="ru-RU" sz="1200" dirty="0" err="1">
                <a:latin typeface="Consolas" panose="020B0609020204030204" pitchFamily="49" charset="0"/>
              </a:rPr>
              <a:t>from</a:t>
            </a:r>
            <a:r>
              <a:rPr lang="ru-RU" sz="1200" dirty="0">
                <a:latin typeface="Consolas" panose="020B0609020204030204" pitchFamily="49" charset="0"/>
              </a:rPr>
              <a:t> </a:t>
            </a:r>
            <a:r>
              <a:rPr lang="ru-RU" sz="1200" dirty="0" err="1">
                <a:latin typeface="Consolas" panose="020B0609020204030204" pitchFamily="49" charset="0"/>
              </a:rPr>
              <a:t>matplotlib</a:t>
            </a:r>
            <a:r>
              <a:rPr lang="ru-RU" sz="1200" dirty="0">
                <a:latin typeface="Consolas" panose="020B0609020204030204" pitchFamily="49" charset="0"/>
              </a:rPr>
              <a:t> </a:t>
            </a:r>
            <a:r>
              <a:rPr lang="ru-RU" sz="1200" dirty="0" err="1">
                <a:latin typeface="Consolas" panose="020B0609020204030204" pitchFamily="49" charset="0"/>
              </a:rPr>
              <a:t>import</a:t>
            </a:r>
            <a:r>
              <a:rPr lang="ru-RU" sz="1200" dirty="0">
                <a:latin typeface="Consolas" panose="020B0609020204030204" pitchFamily="49" charset="0"/>
              </a:rPr>
              <a:t> </a:t>
            </a:r>
            <a:r>
              <a:rPr lang="ru-RU" sz="1200" dirty="0" err="1">
                <a:latin typeface="Consolas" panose="020B0609020204030204" pitchFamily="49" charset="0"/>
              </a:rPr>
              <a:t>figur</a:t>
            </a:r>
            <a:r>
              <a:rPr lang="en-US" sz="1200" dirty="0">
                <a:latin typeface="Consolas" panose="020B0609020204030204" pitchFamily="49" charset="0"/>
              </a:rPr>
              <a:t>e</a:t>
            </a:r>
            <a:endParaRPr lang="ru-RU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from </a:t>
            </a:r>
            <a:r>
              <a:rPr lang="en-US" sz="1200" dirty="0" err="1">
                <a:latin typeface="Consolas" panose="020B0609020204030204" pitchFamily="49" charset="0"/>
              </a:rPr>
              <a:t>tensorflow.keras.models</a:t>
            </a:r>
            <a:r>
              <a:rPr lang="en-US" sz="1200" dirty="0">
                <a:latin typeface="Consolas" panose="020B0609020204030204" pitchFamily="49" charset="0"/>
              </a:rPr>
              <a:t> import Sequential</a:t>
            </a:r>
            <a:endParaRPr lang="ru-RU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from </a:t>
            </a:r>
            <a:r>
              <a:rPr lang="en-US" sz="1200" dirty="0" err="1">
                <a:latin typeface="Consolas" panose="020B0609020204030204" pitchFamily="49" charset="0"/>
              </a:rPr>
              <a:t>tensorflow.keras.layers</a:t>
            </a:r>
            <a:r>
              <a:rPr lang="en-US" sz="1200" dirty="0">
                <a:latin typeface="Consolas" panose="020B0609020204030204" pitchFamily="49" charset="0"/>
              </a:rPr>
              <a:t> import Dense, Flatten</a:t>
            </a:r>
            <a:endParaRPr lang="ru-RU" sz="1200" dirty="0">
              <a:latin typeface="Consolas" panose="020B0609020204030204" pitchFamily="49" charset="0"/>
            </a:endParaRPr>
          </a:p>
          <a:p>
            <a:pPr algn="ctr"/>
            <a:endParaRPr lang="ru-RU" sz="2000" b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как нейронная сеть создается на сервисе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Google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Colab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датасет 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находится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Google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диске, необходимо подключить диск к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сети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</a:p>
          <a:p>
            <a:pPr algn="ctr"/>
            <a:r>
              <a:rPr lang="en-US" sz="1600" dirty="0">
                <a:latin typeface="Consolas" panose="020B0609020204030204" pitchFamily="49" charset="0"/>
              </a:rPr>
              <a:t>from </a:t>
            </a:r>
            <a:r>
              <a:rPr lang="en-US" sz="1600" dirty="0" err="1">
                <a:latin typeface="Consolas" panose="020B0609020204030204" pitchFamily="49" charset="0"/>
              </a:rPr>
              <a:t>google.colab</a:t>
            </a:r>
            <a:r>
              <a:rPr lang="en-US" sz="1600" dirty="0">
                <a:latin typeface="Consolas" panose="020B0609020204030204" pitchFamily="49" charset="0"/>
              </a:rPr>
              <a:t> import drive </a:t>
            </a:r>
            <a:endParaRPr lang="ru-RU" sz="1600" dirty="0">
              <a:latin typeface="Consolas" panose="020B0609020204030204" pitchFamily="49" charset="0"/>
            </a:endParaRPr>
          </a:p>
          <a:p>
            <a:pPr algn="ctr"/>
            <a:r>
              <a:rPr lang="en-US" sz="1600" dirty="0" err="1">
                <a:latin typeface="Consolas" panose="020B0609020204030204" pitchFamily="49" charset="0"/>
              </a:rPr>
              <a:t>drive.mount</a:t>
            </a:r>
            <a:r>
              <a:rPr lang="en-US" sz="1600" dirty="0">
                <a:latin typeface="Consolas" panose="020B0609020204030204" pitchFamily="49" charset="0"/>
              </a:rPr>
              <a:t>('/content/drive</a:t>
            </a:r>
            <a:r>
              <a:rPr lang="en-US" sz="1600" dirty="0" smtClean="0">
                <a:latin typeface="Consolas" panose="020B0609020204030204" pitchFamily="49" charset="0"/>
              </a:rPr>
              <a:t>/')</a:t>
            </a:r>
            <a:endParaRPr lang="ru-RU" sz="1600" dirty="0" smtClean="0">
              <a:latin typeface="Consolas" panose="020B0609020204030204" pitchFamily="49" charset="0"/>
            </a:endParaRPr>
          </a:p>
          <a:p>
            <a:pPr algn="ctr"/>
            <a:endParaRPr lang="ru-RU" sz="1600" dirty="0" smtClean="0">
              <a:latin typeface="Consolas" panose="020B0609020204030204" pitchFamily="49" charset="0"/>
            </a:endParaRPr>
          </a:p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успешного подключения к диску появляется всплывающее окно, 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говорящее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успешном подключении к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нему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> </a:t>
            </a:r>
          </a:p>
          <a:p>
            <a:endParaRPr lang="ru-RU" sz="2000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962" y="1863739"/>
            <a:ext cx="666750" cy="5143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090" y="1913893"/>
            <a:ext cx="534887" cy="5092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8942" y="1832490"/>
            <a:ext cx="570738" cy="672056"/>
          </a:xfrm>
          <a:prstGeom prst="rect">
            <a:avLst/>
          </a:prstGeom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5" t="45527" r="32965" b="21603"/>
          <a:stretch/>
        </p:blipFill>
        <p:spPr bwMode="auto">
          <a:xfrm>
            <a:off x="1725035" y="1760873"/>
            <a:ext cx="864096" cy="72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" t="17801" r="35038" b="19200"/>
          <a:stretch/>
        </p:blipFill>
        <p:spPr>
          <a:xfrm>
            <a:off x="4630815" y="1453894"/>
            <a:ext cx="3937911" cy="221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3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7021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оценка точности нейронной сети с помощью подготовленной выборки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tx1"/>
                </a:solidFill>
              </a:rPr>
              <a:t>6</a:t>
            </a:fld>
            <a:endParaRPr lang="ru-RU" sz="16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611560" y="1380549"/>
                <a:ext cx="8280920" cy="53727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Загружаем библиотеки </m:t>
                      </m:r>
                      <m:r>
                        <m:rPr>
                          <m:nor/>
                        </m:rPr>
                        <a:rPr lang="en-US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display</m:t>
                      </m:r>
                      <m:r>
                        <m:rPr>
                          <m:nor/>
                        </m:rPr>
                        <a:rPr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и </m:t>
                      </m:r>
                      <m:r>
                        <m:rPr>
                          <m:nor/>
                        </m:rPr>
                        <a:rPr lang="en-US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image</m:t>
                      </m:r>
                      <m:r>
                        <m:rPr>
                          <m:nor/>
                        </m:rPr>
                        <a:rPr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для отображения геометрических фигур в блоке кода.</m:t>
                      </m:r>
                    </m:oMath>
                  </m:oMathPara>
                </a14:m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from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IPython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display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import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Image</m:t>
                      </m:r>
                    </m:oMath>
                  </m:oMathPara>
                </a14:m>
                <a:endParaRPr lang="ru-RU" sz="1400" dirty="0">
                  <a:latin typeface="Consolas" panose="020B0609020204030204" pitchFamily="49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from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tensorflow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keras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preprocessing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import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image</m:t>
                      </m:r>
                    </m:oMath>
                  </m:oMathPara>
                </a14:m>
                <a:endParaRPr lang="ru-RU" sz="1400" dirty="0">
                  <a:latin typeface="Consolas" panose="020B0609020204030204" pitchFamily="49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/>
                        <m:t> </m:t>
                      </m:r>
                    </m:oMath>
                  </m:oMathPara>
                </a14:m>
                <a:endParaRPr lang="ru-RU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Далее вводится функция </m:t>
                      </m:r>
                      <m:r>
                        <m:rPr>
                          <m:nor/>
                        </m:rPr>
                        <a:rPr lang="ru-RU"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read</m:t>
                      </m:r>
                      <m:r>
                        <m:rPr>
                          <m:nor/>
                        </m:rPr>
                        <a:rPr lang="ru-RU"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_</m:t>
                      </m:r>
                      <m:r>
                        <m:rPr>
                          <m:nor/>
                        </m:rPr>
                        <a:rPr lang="ru-RU"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image</m:t>
                      </m:r>
                      <m:r>
                        <m:rPr>
                          <m:nor/>
                        </m:rPr>
                        <a:rPr lang="ru-RU"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, с помощью которой удобно загрузить картинку по названию файла и перевести ее в массив. Выполняется перевод тестового изображения в массив. На примере отдельно взятого изображения рассматривается данное действие.</m:t>
                      </m:r>
                    </m:oMath>
                  </m:oMathPara>
                </a14:m>
                <a:endPara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sz="1400"/>
                        <m:t> </m:t>
                      </m:r>
                    </m:oMath>
                  </m:oMathPara>
                </a14:m>
                <a:endParaRPr lang="ru-RU" sz="16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display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Image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PATH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+′/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test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_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demo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png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′, 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width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=32, 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height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   </m:t>
                      </m:r>
                    </m:oMath>
                  </m:oMathPara>
                </a14:m>
                <a:endParaRPr lang="ru-RU" sz="1400" dirty="0">
                  <a:latin typeface="Consolas" panose="020B0609020204030204" pitchFamily="49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         =32))</m:t>
                      </m:r>
                    </m:oMath>
                  </m:oMathPara>
                </a14:m>
                <a:endParaRPr lang="ru-RU" sz="1400" dirty="0">
                  <a:latin typeface="Consolas" panose="020B0609020204030204" pitchFamily="49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img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image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load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_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img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PATH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+′/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test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png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′, 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color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_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mode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="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gr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 </m:t>
                      </m:r>
                    </m:oMath>
                  </m:oMathPara>
                </a14:m>
                <a:endParaRPr lang="ru-RU" sz="1400" dirty="0">
                  <a:latin typeface="Consolas" panose="020B0609020204030204" pitchFamily="49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sz="1400">
                          <a:latin typeface="Consolas" panose="020B0609020204030204" pitchFamily="49" charset="0"/>
                        </a:rPr>
                        <m:t>      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ayscale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", 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target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_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size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=( 3, 3 ))</m:t>
                      </m:r>
                    </m:oMath>
                  </m:oMathPara>
                </a14:m>
                <a:endParaRPr lang="ru-RU" sz="1400" dirty="0">
                  <a:latin typeface="Consolas" panose="020B0609020204030204" pitchFamily="49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img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image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img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_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to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_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array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img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)</m:t>
                      </m:r>
                    </m:oMath>
                  </m:oMathPara>
                </a14:m>
                <a:endParaRPr lang="ru-RU" sz="1400" dirty="0">
                  <a:latin typeface="Consolas" panose="020B0609020204030204" pitchFamily="49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img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img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reshape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(3 ∗ 3)    </m:t>
                      </m:r>
                    </m:oMath>
                  </m:oMathPara>
                </a14:m>
                <a:endParaRPr lang="ru-RU" sz="1400" dirty="0">
                  <a:latin typeface="Consolas" panose="020B0609020204030204" pitchFamily="49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print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img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)</m:t>
                      </m:r>
                    </m:oMath>
                  </m:oMathPara>
                </a14:m>
                <a:endParaRPr lang="ru-RU" sz="1400" dirty="0">
                  <a:latin typeface="Consolas" panose="020B0609020204030204" pitchFamily="49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img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 = 255. − 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img</m:t>
                      </m:r>
                    </m:oMath>
                  </m:oMathPara>
                </a14:m>
                <a:endParaRPr lang="ru-RU" sz="1400" dirty="0">
                  <a:latin typeface="Consolas" panose="020B0609020204030204" pitchFamily="49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img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img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 / 255</m:t>
                      </m:r>
                    </m:oMath>
                  </m:oMathPara>
                </a14:m>
                <a:endParaRPr lang="ru-RU" sz="1400" dirty="0">
                  <a:latin typeface="Consolas" panose="020B0609020204030204" pitchFamily="49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print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img</m:t>
                      </m:r>
                      <m:r>
                        <m:rPr>
                          <m:nor/>
                        </m:rPr>
                        <a:rPr lang="en-US" sz="1400">
                          <a:latin typeface="Consolas" panose="020B0609020204030204" pitchFamily="49" charset="0"/>
                        </a:rPr>
                        <m:t>)</m:t>
                      </m:r>
                    </m:oMath>
                  </m:oMathPara>
                </a14:m>
                <a:endParaRPr lang="ru-RU" sz="1400" dirty="0">
                  <a:latin typeface="Consolas" panose="020B0609020204030204" pitchFamily="49" charset="0"/>
                </a:endParaRPr>
              </a:p>
              <a:p>
                <a:endParaRPr lang="ru-RU" sz="23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380549"/>
                <a:ext cx="8280920" cy="537275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675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тестовым изображением</a:t>
            </a:r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470848" y="6492875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tx1"/>
                </a:solidFill>
              </a:rPr>
              <a:t>7</a:t>
            </a:fld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0438" y="2780928"/>
            <a:ext cx="77031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latin typeface="Consolas" panose="020B0609020204030204" pitchFamily="49" charset="0"/>
            </a:endParaRPr>
          </a:p>
          <a:p>
            <a:pPr algn="ctr"/>
            <a:endParaRPr lang="ru-RU" dirty="0">
              <a:latin typeface="Consolas" panose="020B0609020204030204" pitchFamily="49" charset="0"/>
            </a:endParaRPr>
          </a:p>
          <a:p>
            <a:pPr algn="ctr"/>
            <a:endParaRPr lang="ru-RU" dirty="0" smtClean="0">
              <a:latin typeface="Consolas" panose="020B0609020204030204" pitchFamily="49" charset="0"/>
            </a:endParaRPr>
          </a:p>
          <a:p>
            <a:pPr algn="ctr"/>
            <a:r>
              <a:rPr lang="ru-RU" dirty="0" smtClean="0">
                <a:latin typeface="Consolas" panose="020B0609020204030204" pitchFamily="49" charset="0"/>
              </a:rPr>
              <a:t>[</a:t>
            </a:r>
            <a:r>
              <a:rPr lang="ru-RU" dirty="0">
                <a:latin typeface="Consolas" panose="020B0609020204030204" pitchFamily="49" charset="0"/>
              </a:rPr>
              <a:t>255.   0.   0.   0. 255.   0. 255.   0. 255.]</a:t>
            </a:r>
          </a:p>
          <a:p>
            <a:pPr algn="ctr"/>
            <a:r>
              <a:rPr lang="ru-RU" dirty="0">
                <a:latin typeface="Consolas" panose="020B0609020204030204" pitchFamily="49" charset="0"/>
              </a:rPr>
              <a:t>[0. 1. 1. 1. 0. 1. 0. 1. 0</a:t>
            </a:r>
            <a:r>
              <a:rPr lang="ru-RU" dirty="0" smtClean="0">
                <a:latin typeface="Consolas" panose="020B0609020204030204" pitchFamily="49" charset="0"/>
              </a:rPr>
              <a:t>.]</a:t>
            </a:r>
          </a:p>
          <a:p>
            <a:pPr algn="ctr"/>
            <a:endParaRPr lang="ru-RU" dirty="0">
              <a:latin typeface="Consolas" panose="020B0609020204030204" pitchFamily="49" charset="0"/>
            </a:endParaRPr>
          </a:p>
          <a:p>
            <a:pPr algn="ctr"/>
            <a:endParaRPr lang="ru-RU" dirty="0">
              <a:latin typeface="Consolas" panose="020B0609020204030204" pitchFamily="49" charset="0"/>
            </a:endParaRPr>
          </a:p>
          <a:p>
            <a:pPr algn="ctr"/>
            <a:r>
              <a:rPr lang="ru-RU" dirty="0" smtClean="0">
                <a:latin typeface="Consolas" panose="020B0609020204030204" pitchFamily="49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dirty="0">
              <a:latin typeface="Consolas" panose="020B0609020204030204" pitchFamily="49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test_dem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563" y="1264687"/>
            <a:ext cx="1228209" cy="122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77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3236"/>
            <a:ext cx="7772400" cy="721508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двухслойной модели</a:t>
            </a:r>
            <a:endParaRPr lang="ru-RU" sz="1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043608" y="4700589"/>
            <a:ext cx="6858000" cy="1655762"/>
          </a:xfrm>
        </p:spPr>
        <p:txBody>
          <a:bodyPr>
            <a:normAutofit/>
          </a:bodyPr>
          <a:lstStyle/>
          <a:p>
            <a:pPr algn="l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данных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характеристике двухслойной модели видно, чтобы обучить необходимо 1.029.004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tx1"/>
                </a:solidFill>
              </a:rPr>
              <a:t>8</a:t>
            </a:fld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533827"/>
            <a:ext cx="4790614" cy="201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43424"/>
            <a:ext cx="3859215" cy="289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33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двухслойной нейронной сети</a:t>
            </a:r>
            <a:endParaRPr lang="ru-RU" sz="1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tx1"/>
                </a:solidFill>
              </a:rPr>
              <a:t>9</a:t>
            </a:fld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1272001"/>
            <a:ext cx="65527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Epoch 1/25</a:t>
            </a:r>
            <a:endParaRPr lang="ru-RU" sz="1000" dirty="0"/>
          </a:p>
          <a:p>
            <a:r>
              <a:rPr lang="en-US" sz="1000" dirty="0"/>
              <a:t>41/41 [==============================] - 1s 24ms/step - loss: 0.7201 - accuracy: 0.7397 - </a:t>
            </a:r>
            <a:r>
              <a:rPr lang="en-US" sz="1000" dirty="0" err="1"/>
              <a:t>val_loss</a:t>
            </a:r>
            <a:r>
              <a:rPr lang="en-US" sz="1000" dirty="0"/>
              <a:t>: 2.6157 - </a:t>
            </a:r>
            <a:r>
              <a:rPr lang="en-US" sz="1000" dirty="0" err="1"/>
              <a:t>val_accuracy</a:t>
            </a:r>
            <a:r>
              <a:rPr lang="en-US" sz="1000" dirty="0"/>
              <a:t>: 0.0958</a:t>
            </a:r>
            <a:endParaRPr lang="ru-RU" sz="1000" dirty="0"/>
          </a:p>
          <a:p>
            <a:r>
              <a:rPr lang="en-US" sz="1000" dirty="0"/>
              <a:t>Epoch 2/25</a:t>
            </a:r>
            <a:endParaRPr lang="ru-RU" sz="1000" dirty="0"/>
          </a:p>
          <a:p>
            <a:r>
              <a:rPr lang="en-US" sz="1000" dirty="0"/>
              <a:t>41/41 [==============================] - 1s 20ms/step - loss: 0.2474 - accuracy: 0.9377 - </a:t>
            </a:r>
            <a:r>
              <a:rPr lang="en-US" sz="1000" dirty="0" err="1"/>
              <a:t>val_loss</a:t>
            </a:r>
            <a:r>
              <a:rPr lang="en-US" sz="1000" dirty="0"/>
              <a:t>: 2.3415 - </a:t>
            </a:r>
            <a:r>
              <a:rPr lang="en-US" sz="1000" dirty="0" err="1"/>
              <a:t>val_accuracy</a:t>
            </a:r>
            <a:r>
              <a:rPr lang="en-US" sz="1000" dirty="0"/>
              <a:t>: 0.2212</a:t>
            </a:r>
            <a:endParaRPr lang="ru-RU" sz="1000" dirty="0"/>
          </a:p>
          <a:p>
            <a:r>
              <a:rPr lang="en-US" sz="1000" dirty="0"/>
              <a:t>Epoch 3/25</a:t>
            </a:r>
            <a:endParaRPr lang="ru-RU" sz="1000" dirty="0"/>
          </a:p>
          <a:p>
            <a:r>
              <a:rPr lang="en-US" sz="1000" dirty="0"/>
              <a:t>41/41 [==============================] - 1s 20ms/step - loss: 0.1194 - accuracy: 0.9659 - </a:t>
            </a:r>
            <a:r>
              <a:rPr lang="en-US" sz="1000" dirty="0" err="1"/>
              <a:t>val_loss</a:t>
            </a:r>
            <a:r>
              <a:rPr lang="en-US" sz="1000" dirty="0"/>
              <a:t>: 1.9908 - </a:t>
            </a:r>
            <a:r>
              <a:rPr lang="en-US" sz="1000" dirty="0" err="1"/>
              <a:t>val_accuracy</a:t>
            </a:r>
            <a:r>
              <a:rPr lang="en-US" sz="1000" dirty="0"/>
              <a:t>: 0.5179</a:t>
            </a:r>
            <a:endParaRPr lang="ru-RU" sz="1000" dirty="0"/>
          </a:p>
          <a:p>
            <a:r>
              <a:rPr lang="en-US" sz="1000" dirty="0"/>
              <a:t>Epoch 4/25</a:t>
            </a:r>
            <a:endParaRPr lang="ru-RU" sz="1000" dirty="0"/>
          </a:p>
          <a:p>
            <a:r>
              <a:rPr lang="en-US" sz="1000" dirty="0"/>
              <a:t>41/41 [==============================] - 1s 19ms/step - loss: 0.0666 - accuracy: 0.9848 - </a:t>
            </a:r>
            <a:r>
              <a:rPr lang="en-US" sz="1000" dirty="0" err="1"/>
              <a:t>val_loss</a:t>
            </a:r>
            <a:r>
              <a:rPr lang="en-US" sz="1000" dirty="0"/>
              <a:t>: 1.9842 - </a:t>
            </a:r>
            <a:r>
              <a:rPr lang="en-US" sz="1000" dirty="0" err="1"/>
              <a:t>val_accuracy</a:t>
            </a:r>
            <a:r>
              <a:rPr lang="en-US" sz="1000" dirty="0"/>
              <a:t>: 0.6433</a:t>
            </a:r>
            <a:endParaRPr lang="ru-RU" sz="1000" dirty="0"/>
          </a:p>
          <a:p>
            <a:r>
              <a:rPr lang="en-US" sz="1000" dirty="0"/>
              <a:t>Epoch 5/25</a:t>
            </a:r>
            <a:endParaRPr lang="ru-RU" sz="1000" dirty="0"/>
          </a:p>
          <a:p>
            <a:r>
              <a:rPr lang="en-US" sz="1000" dirty="0"/>
              <a:t>41/41 [==============================] - 1s 19ms/step - loss: 0.0381 - accuracy: 0.9949 - </a:t>
            </a:r>
            <a:r>
              <a:rPr lang="en-US" sz="1000" dirty="0" err="1"/>
              <a:t>val_loss</a:t>
            </a:r>
            <a:r>
              <a:rPr lang="en-US" sz="1000" dirty="0"/>
              <a:t>: 2.1506 - </a:t>
            </a:r>
            <a:r>
              <a:rPr lang="en-US" sz="1000" dirty="0" err="1"/>
              <a:t>val_accuracy</a:t>
            </a:r>
            <a:r>
              <a:rPr lang="en-US" sz="1000" dirty="0"/>
              <a:t>: 0.7087</a:t>
            </a:r>
            <a:endParaRPr lang="ru-RU" sz="1000" dirty="0"/>
          </a:p>
          <a:p>
            <a:r>
              <a:rPr lang="en-US" sz="1000" dirty="0"/>
              <a:t>Epoch 6/25</a:t>
            </a:r>
            <a:endParaRPr lang="ru-RU" sz="1000" dirty="0"/>
          </a:p>
          <a:p>
            <a:r>
              <a:rPr lang="en-US" sz="1000" dirty="0"/>
              <a:t>41/41 [==============================] - 1s 20ms/step - loss: 0.0243 - accuracy: 0.9986 - </a:t>
            </a:r>
            <a:r>
              <a:rPr lang="en-US" sz="1000" dirty="0" err="1"/>
              <a:t>val_loss</a:t>
            </a:r>
            <a:r>
              <a:rPr lang="en-US" sz="1000" dirty="0"/>
              <a:t>: 2.2238 - </a:t>
            </a:r>
            <a:r>
              <a:rPr lang="en-US" sz="1000" dirty="0" err="1"/>
              <a:t>val_accuracy</a:t>
            </a:r>
            <a:r>
              <a:rPr lang="en-US" sz="1000" dirty="0"/>
              <a:t>: 0.7368</a:t>
            </a:r>
            <a:endParaRPr lang="ru-RU" sz="1000" dirty="0"/>
          </a:p>
          <a:p>
            <a:r>
              <a:rPr lang="en-US" sz="1000" dirty="0"/>
              <a:t>Epoch 7/25</a:t>
            </a:r>
            <a:endParaRPr lang="ru-RU" sz="1000" dirty="0"/>
          </a:p>
          <a:p>
            <a:r>
              <a:rPr lang="en-US" sz="1000" dirty="0"/>
              <a:t>41/41 [==============================] - 1s 20ms/step - loss: 0.0148 - accuracy: 1.0000 - </a:t>
            </a:r>
            <a:r>
              <a:rPr lang="en-US" sz="1000" dirty="0" err="1"/>
              <a:t>val_loss</a:t>
            </a:r>
            <a:r>
              <a:rPr lang="en-US" sz="1000" dirty="0"/>
              <a:t>: 2.2117 - </a:t>
            </a:r>
            <a:r>
              <a:rPr lang="en-US" sz="1000" dirty="0" err="1"/>
              <a:t>val_accuracy</a:t>
            </a:r>
            <a:r>
              <a:rPr lang="en-US" sz="1000" dirty="0"/>
              <a:t>: 0.7749</a:t>
            </a:r>
            <a:endParaRPr lang="ru-RU" sz="1000" dirty="0"/>
          </a:p>
          <a:p>
            <a:r>
              <a:rPr lang="en-US" sz="1000" dirty="0"/>
              <a:t>Epoch 8/25</a:t>
            </a:r>
            <a:endParaRPr lang="ru-RU" sz="1000" dirty="0"/>
          </a:p>
          <a:p>
            <a:r>
              <a:rPr lang="en-US" sz="1000" dirty="0"/>
              <a:t>41/41 [==============================] - 1s 20ms/step - loss: 0.0104 - accuracy: 1.0000 - </a:t>
            </a:r>
            <a:r>
              <a:rPr lang="en-US" sz="1000" dirty="0" err="1"/>
              <a:t>val_loss</a:t>
            </a:r>
            <a:r>
              <a:rPr lang="en-US" sz="1000" dirty="0"/>
              <a:t>: 2.4197 - </a:t>
            </a:r>
            <a:r>
              <a:rPr lang="en-US" sz="1000" dirty="0" err="1"/>
              <a:t>val_accuracy</a:t>
            </a:r>
            <a:r>
              <a:rPr lang="en-US" sz="1000" dirty="0"/>
              <a:t>: 0.7601</a:t>
            </a:r>
            <a:endParaRPr lang="ru-RU" sz="1000" dirty="0"/>
          </a:p>
          <a:p>
            <a:r>
              <a:rPr lang="en-US" sz="1000" dirty="0"/>
              <a:t>Epoch 9/25</a:t>
            </a:r>
            <a:endParaRPr lang="ru-RU" sz="1000" dirty="0"/>
          </a:p>
          <a:p>
            <a:r>
              <a:rPr lang="en-US" sz="1000" dirty="0"/>
              <a:t>41/41 [==============================] - 1s 20ms/step - loss: 0.0077 - accuracy: 1.0000 - </a:t>
            </a:r>
            <a:r>
              <a:rPr lang="en-US" sz="1000" dirty="0" err="1"/>
              <a:t>val_loss</a:t>
            </a:r>
            <a:r>
              <a:rPr lang="en-US" sz="1000" dirty="0"/>
              <a:t>: 2.4889 - </a:t>
            </a:r>
            <a:r>
              <a:rPr lang="en-US" sz="1000" dirty="0" err="1"/>
              <a:t>val_accuracy</a:t>
            </a:r>
            <a:r>
              <a:rPr lang="en-US" sz="1000" dirty="0"/>
              <a:t>: 0.7625</a:t>
            </a:r>
            <a:endParaRPr lang="ru-RU" sz="1000" dirty="0"/>
          </a:p>
          <a:p>
            <a:r>
              <a:rPr lang="en-US" sz="1000" dirty="0"/>
              <a:t>Epoch 10/25</a:t>
            </a:r>
            <a:endParaRPr lang="ru-RU" sz="1000" dirty="0"/>
          </a:p>
          <a:p>
            <a:r>
              <a:rPr lang="en-US" sz="1000" dirty="0"/>
              <a:t>41/41 [==============================] - 1s 20ms/step - loss: 0.0061 - accuracy: 1.0000 - </a:t>
            </a:r>
            <a:r>
              <a:rPr lang="en-US" sz="1000" dirty="0" err="1"/>
              <a:t>val_loss</a:t>
            </a:r>
            <a:r>
              <a:rPr lang="en-US" sz="1000" dirty="0"/>
              <a:t>: 2.4732 - </a:t>
            </a:r>
            <a:r>
              <a:rPr lang="en-US" sz="1000" dirty="0" err="1"/>
              <a:t>val_accuracy</a:t>
            </a:r>
            <a:r>
              <a:rPr lang="en-US" sz="1000" dirty="0"/>
              <a:t>: 0.7765</a:t>
            </a:r>
            <a:endParaRPr lang="ru-RU" sz="1000" dirty="0"/>
          </a:p>
          <a:p>
            <a:r>
              <a:rPr lang="en-US" sz="1000" dirty="0"/>
              <a:t>Epoch 11/25</a:t>
            </a:r>
            <a:endParaRPr lang="ru-RU" sz="1000" dirty="0"/>
          </a:p>
          <a:p>
            <a:r>
              <a:rPr lang="en-US" sz="1000" dirty="0"/>
              <a:t>41/41 [==============================] - 1s 21ms/step - loss: 0.0048 - accuracy: 1.0000 - </a:t>
            </a:r>
            <a:r>
              <a:rPr lang="en-US" sz="1000" dirty="0" err="1"/>
              <a:t>val_loss</a:t>
            </a:r>
            <a:r>
              <a:rPr lang="en-US" sz="1000" dirty="0"/>
              <a:t>: 2.5304 - </a:t>
            </a:r>
            <a:r>
              <a:rPr lang="en-US" sz="1000" dirty="0" err="1"/>
              <a:t>val_accuracy</a:t>
            </a:r>
            <a:r>
              <a:rPr lang="en-US" sz="1000" dirty="0"/>
              <a:t>: 0.7812</a:t>
            </a:r>
            <a:endParaRPr lang="ru-RU" sz="1000" dirty="0"/>
          </a:p>
          <a:p>
            <a:r>
              <a:rPr lang="en-US" sz="1000" dirty="0"/>
              <a:t>Epoch 12/25</a:t>
            </a:r>
            <a:endParaRPr lang="ru-RU" sz="1000" dirty="0"/>
          </a:p>
          <a:p>
            <a:r>
              <a:rPr lang="en-US" sz="1000" dirty="0"/>
              <a:t>41/41 [==============================] - 1s 20ms/step - loss: 0.0039 - accuracy: 1.0000 - </a:t>
            </a:r>
            <a:r>
              <a:rPr lang="en-US" sz="1000" dirty="0" err="1"/>
              <a:t>val_loss</a:t>
            </a:r>
            <a:r>
              <a:rPr lang="en-US" sz="1000" dirty="0"/>
              <a:t>: 2.6342 - </a:t>
            </a:r>
            <a:r>
              <a:rPr lang="en-US" sz="1000" dirty="0" err="1"/>
              <a:t>val_accuracy</a:t>
            </a:r>
            <a:r>
              <a:rPr lang="en-US" sz="1000" dirty="0"/>
              <a:t>: </a:t>
            </a:r>
            <a:r>
              <a:rPr lang="en-US" sz="1000" dirty="0" smtClean="0"/>
              <a:t>0.7718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74115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1024</TotalTime>
  <Words>1509</Words>
  <Application>Microsoft Office PowerPoint</Application>
  <PresentationFormat>Экран (4:3)</PresentationFormat>
  <Paragraphs>227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Consolas</vt:lpstr>
      <vt:lpstr>Times New Roman</vt:lpstr>
      <vt:lpstr>Тема Office</vt:lpstr>
      <vt:lpstr>Office Theme</vt:lpstr>
      <vt:lpstr>Салимгариева Ирина Константиновна    «Моделирование сверточной нейронной сети для классификации изображений»</vt:lpstr>
      <vt:lpstr>Цель:  решение задачи классификации изображений с помощью сверточных нейронных сетей  Задачи:        - исследовать методы классификации, основанные на нейронных сетях;         - спроектировать архитектуру сверточной нейронной сети;         -  сформировать обучающую выборку (датасет);         - разработать сверточную нейронную сеть с использованием библиотеки для машинного обучения Tensorflow;         - произвести обучение нейронной сети с помощью подготовленной выборки;         - оценить точность разработанных моделей нейронных сетей для задачи классификации изображений и произвести их сравнение    </vt:lpstr>
      <vt:lpstr>Нейронные сети. Архитектура нейронных сетей</vt:lpstr>
      <vt:lpstr>Разработка сверточной нейронной сети с использованием библиотеки для машинного обучения Tensorflow</vt:lpstr>
      <vt:lpstr>Классификация данных по параметрам</vt:lpstr>
      <vt:lpstr> Обучение, оценка точности нейронной сети с помощью подготовленной выборки </vt:lpstr>
      <vt:lpstr>Работа с тестовым изображением</vt:lpstr>
      <vt:lpstr>Характеристики двухслойной модели</vt:lpstr>
      <vt:lpstr>Ход обучения двухслойной нейронной сети</vt:lpstr>
      <vt:lpstr>График обучения двухслойной нейронной сети</vt:lpstr>
      <vt:lpstr>Трехслойная нейронная сеть</vt:lpstr>
      <vt:lpstr>Ход обучения трехслойной нейронной сети</vt:lpstr>
      <vt:lpstr>График обучения трехслойной нейронной сети</vt:lpstr>
      <vt:lpstr>Сверточная нейронная сеть</vt:lpstr>
      <vt:lpstr>Ход обучения сверточной нейронной сети</vt:lpstr>
      <vt:lpstr>График обучения сверточной нейронной сети</vt:lpstr>
      <vt:lpstr>Распознавание и предсказание нейронной сети</vt:lpstr>
      <vt:lpstr>Подсчет вероятности</vt:lpstr>
      <vt:lpstr>Основные выводы и результаты: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И ПРОГРАММНАЯ РЕАЛИЗАЦИЯ МЕТОДА СУММ ПРИ КРАТКОСРОЧНОМ СТРАХОВАНИИ ЖИЗНИ</dc:title>
  <dc:creator>admin</dc:creator>
  <cp:lastModifiedBy>Учетная запись Майкрософт</cp:lastModifiedBy>
  <cp:revision>85</cp:revision>
  <dcterms:modified xsi:type="dcterms:W3CDTF">2022-03-09T10:55:53Z</dcterms:modified>
</cp:coreProperties>
</file>