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2" r:id="rId4"/>
    <p:sldId id="276" r:id="rId5"/>
    <p:sldId id="258" r:id="rId6"/>
    <p:sldId id="260" r:id="rId7"/>
    <p:sldId id="263" r:id="rId8"/>
    <p:sldId id="264" r:id="rId9"/>
    <p:sldId id="261" r:id="rId10"/>
    <p:sldId id="265" r:id="rId11"/>
    <p:sldId id="267" r:id="rId12"/>
    <p:sldId id="273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BF15C-054E-41B9-9A1F-751D849CF325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83895-33E4-4D1D-AE68-6543987FE6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177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83895-33E4-4D1D-AE68-6543987FE6B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05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2000" y="914400"/>
            <a:ext cx="7414209" cy="1687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Методический </a:t>
            </a:r>
          </a:p>
          <a:p>
            <a:pPr algn="ctr">
              <a:lnSpc>
                <a:spcPct val="150000"/>
              </a:lnSpc>
            </a:pP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семинар-практикум </a:t>
            </a:r>
          </a:p>
          <a:p>
            <a:pPr algn="ctr">
              <a:lnSpc>
                <a:spcPct val="150000"/>
              </a:lnSpc>
            </a:pP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«Интерактивно об интерактивном»</a:t>
            </a:r>
            <a:endParaRPr lang="ru-RU" sz="24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pic>
        <p:nvPicPr>
          <p:cNvPr id="16386" name="Picture 2" descr="http://www.wiki.vladimir.i-edu.ru/images/e/e7/26576179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895600"/>
            <a:ext cx="6248400" cy="742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66800" y="762000"/>
            <a:ext cx="700063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Задачи интерактивной модели обучения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1" y="1371601"/>
            <a:ext cx="7543800" cy="3124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 пробуждение у учащихся интереса; 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 эффективное усвоение учебного материала; 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solidFill>
                  <a:srgbClr val="00B050"/>
                </a:solidFill>
                <a:latin typeface="Georgia" pitchFamily="18" charset="0"/>
              </a:rPr>
              <a:t> самостоятельный поиск учащимися путей и вариантов решения 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  <a:latin typeface="Georgia" pitchFamily="18" charset="0"/>
              </a:rPr>
              <a:t>     поставленной учебной задачи (выбор одного из предложенных </a:t>
            </a:r>
          </a:p>
          <a:p>
            <a:pPr lvl="0"/>
            <a:r>
              <a:rPr lang="ru-RU" dirty="0" smtClean="0">
                <a:solidFill>
                  <a:srgbClr val="00B050"/>
                </a:solidFill>
                <a:latin typeface="Georgia" pitchFamily="18" charset="0"/>
              </a:rPr>
              <a:t>     вариантов или нахождение собственного варианта и обоснование     решения); 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 установление взаимодействия между учащимися, 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    обучение работать в команде, проявлять терпимость к любой   точке      зрения, уважать право каждого на свободу слова, уважать его   достоинства; 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формирование у учащихся собственного мнения и отношения.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9851" y="609600"/>
            <a:ext cx="8108310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>
                <a:solidFill>
                  <a:srgbClr val="C00000"/>
                </a:solidFill>
                <a:latin typeface="Georgia" pitchFamily="18" charset="0"/>
              </a:rPr>
              <a:t>Основные формы и методы интерактивного обучения</a:t>
            </a:r>
            <a:endParaRPr lang="ru-RU" sz="21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4206" y="985671"/>
            <a:ext cx="4419600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Круглый стол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Дебаты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Мозговой штурм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Мастер–класс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Работа в малых группах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«Броуновское движение»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Интерактивная экскурсия</a:t>
            </a: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Видеоконференция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Социально-психологический тренинг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Метод проектов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Метод «Займи позицию»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Метод «Дерево решений»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Метод «Карусель»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Деловая и ролевая игра 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85750" lvl="0" indent="-285750" algn="ctr">
              <a:buFont typeface="Courier New" panose="02070309020205020404" pitchFamily="49" charset="0"/>
              <a:buChar char="o"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Метод «</a:t>
            </a:r>
            <a:r>
              <a:rPr lang="ru-RU" sz="1600" b="1" i="1" dirty="0" err="1" smtClean="0">
                <a:solidFill>
                  <a:srgbClr val="002060"/>
                </a:solidFill>
                <a:latin typeface="Georgia" pitchFamily="18" charset="0"/>
              </a:rPr>
              <a:t>Попс-формула</a:t>
            </a: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» и д.р. 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2530" name="Picture 2" descr="http://detsad.krimedu.com/uploads/editor/956/69950/sitepage_1/images/razdelitel_4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1600200" y="5867400"/>
            <a:ext cx="6629399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5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9788">
            <a:off x="1278421" y="2996614"/>
            <a:ext cx="800100" cy="1428750"/>
          </a:xfrm>
          <a:prstGeom prst="rect">
            <a:avLst/>
          </a:prstGeom>
          <a:noFill/>
        </p:spPr>
      </p:pic>
      <p:pic>
        <p:nvPicPr>
          <p:cNvPr id="7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0319">
            <a:off x="6985888" y="640262"/>
            <a:ext cx="800100" cy="14287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80135" y="762000"/>
            <a:ext cx="2276585" cy="4154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>
                <a:solidFill>
                  <a:srgbClr val="C00000"/>
                </a:solidFill>
                <a:latin typeface="Georgia" pitchFamily="18" charset="0"/>
              </a:rPr>
              <a:t>Мастер - класс</a:t>
            </a:r>
            <a:endParaRPr lang="ru-RU" sz="21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pic>
        <p:nvPicPr>
          <p:cNvPr id="30722" name="Picture 2" descr="http://i035.radikal.ru/0711/45/d92767b3ab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4770" y="1333500"/>
            <a:ext cx="3314700" cy="3095625"/>
          </a:xfrm>
          <a:prstGeom prst="rect">
            <a:avLst/>
          </a:prstGeom>
          <a:noFill/>
        </p:spPr>
      </p:pic>
      <p:pic>
        <p:nvPicPr>
          <p:cNvPr id="30724" name="Picture 4" descr="http://srv2.jpg.co.il/6/514d71510771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1708" y="992888"/>
            <a:ext cx="561814" cy="1151034"/>
          </a:xfrm>
          <a:prstGeom prst="rect">
            <a:avLst/>
          </a:prstGeom>
          <a:noFill/>
        </p:spPr>
      </p:pic>
      <p:pic>
        <p:nvPicPr>
          <p:cNvPr id="30726" name="Picture 6" descr="http://img22.dreamies.de/img/248/b/tsov8blu9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9124" y="3048000"/>
            <a:ext cx="1219200" cy="1905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liveinternet.ru/images/attach/c/8/99/651/99651463_large_71781665_22_Lyubov_i_udac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4724400" cy="484663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</a:t>
            </a:r>
            <a:b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 </a:t>
            </a:r>
            <a:b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ВНИМАНИЕ!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1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" y="1447800"/>
            <a:ext cx="8044190" cy="2677656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Счастливый случай нас собрал</a:t>
            </a:r>
            <a:endParaRPr lang="ru-RU" sz="2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Вот в эти стены, в этот зал.</a:t>
            </a:r>
            <a:endParaRPr lang="ru-RU" sz="2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Интерактивные технологии обучения</a:t>
            </a:r>
            <a:endParaRPr lang="ru-RU" sz="2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Не дадут скучать и унывать,</a:t>
            </a:r>
            <a:endParaRPr lang="ru-RU" sz="2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Затеют спор веселый, шумный,</a:t>
            </a:r>
            <a:endParaRPr lang="ru-RU" sz="2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Georgia" pitchFamily="18" charset="0"/>
              </a:rPr>
              <a:t>Помогут новое узнать.</a:t>
            </a:r>
            <a:endParaRPr lang="ru-RU" sz="28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19200" y="960878"/>
            <a:ext cx="609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Признаки систем обучения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47800" y="1828800"/>
          <a:ext cx="6077585" cy="10668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038475"/>
                <a:gridCol w="3039110"/>
              </a:tblGrid>
              <a:tr h="497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Традиционное  обучение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Интерактивное обучение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65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9788">
            <a:off x="1475095" y="3226936"/>
            <a:ext cx="800100" cy="1428750"/>
          </a:xfrm>
          <a:prstGeom prst="rect">
            <a:avLst/>
          </a:prstGeom>
          <a:noFill/>
        </p:spPr>
      </p:pic>
      <p:pic>
        <p:nvPicPr>
          <p:cNvPr id="7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0319">
            <a:off x="6629400" y="3200400"/>
            <a:ext cx="800100" cy="1428750"/>
          </a:xfrm>
          <a:prstGeom prst="rect">
            <a:avLst/>
          </a:prstGeom>
          <a:noFill/>
        </p:spPr>
      </p:pic>
      <p:pic>
        <p:nvPicPr>
          <p:cNvPr id="14338" name="Picture 2" descr="http://loustaoutou.loc.free.fr/E%20-%20Images%20site%20AV/Animations/Anim%20Voir%20Look%20Lunettes%20etc/Anim%20Look%2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5700" y="3352800"/>
            <a:ext cx="1681550" cy="99842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19200" y="960878"/>
            <a:ext cx="609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Признаки систем обучения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47800" y="1828800"/>
          <a:ext cx="6077585" cy="10668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038475"/>
                <a:gridCol w="3039110"/>
              </a:tblGrid>
              <a:tr h="497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Традиционное  обучение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Times New Roman"/>
                          <a:cs typeface="Times New Roman"/>
                        </a:rPr>
                        <a:t>Интерактивное обучение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3, 6, 8, 9, 12, 13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1, 2, 4, 5, 7, 10, 11, 14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65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9788">
            <a:off x="1447800" y="3124200"/>
            <a:ext cx="800100" cy="1428750"/>
          </a:xfrm>
          <a:prstGeom prst="rect">
            <a:avLst/>
          </a:prstGeom>
          <a:noFill/>
        </p:spPr>
      </p:pic>
      <p:pic>
        <p:nvPicPr>
          <p:cNvPr id="7" name="Picture 5" descr="http://im6-tub-ru.yandex.net/i?id=209003642-01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0319">
            <a:off x="6629400" y="3200400"/>
            <a:ext cx="8001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25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65263" y="990600"/>
            <a:ext cx="7310014" cy="37240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Интерактивный – </a:t>
            </a:r>
            <a:r>
              <a:rPr lang="en-US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inter </a:t>
            </a:r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(взаимный), </a:t>
            </a:r>
          </a:p>
          <a:p>
            <a:pPr algn="ctr"/>
            <a:r>
              <a:rPr lang="en-US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act </a:t>
            </a:r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(действовать) – означает способность</a:t>
            </a:r>
          </a:p>
          <a:p>
            <a:pPr algn="ctr"/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взаимодействовать </a:t>
            </a:r>
          </a:p>
          <a:p>
            <a:pPr algn="ctr"/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или находиться в режиме диалога.</a:t>
            </a:r>
          </a:p>
          <a:p>
            <a:pPr algn="ctr"/>
            <a:endParaRPr lang="ru-RU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Интерактивное обучение – это, прежде всего, </a:t>
            </a:r>
          </a:p>
          <a:p>
            <a:pPr algn="ctr"/>
            <a:r>
              <a:rPr lang="ru-RU" sz="2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диалоговое обучение, в ходе которого </a:t>
            </a:r>
          </a:p>
          <a:p>
            <a:pPr algn="ctr"/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осуществляется взаимодействие </a:t>
            </a:r>
          </a:p>
          <a:p>
            <a:pPr algn="ctr"/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педагога и учащегося, учащихся друг с другом.</a:t>
            </a:r>
            <a:endParaRPr lang="ru-RU" sz="2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http://im6-tub-ru.yandex.net/i?id=193133756-49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1600200"/>
            <a:ext cx="981075" cy="14287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71800" y="685800"/>
            <a:ext cx="4540025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Основные модели обучения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1746" y="1219200"/>
            <a:ext cx="20393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Пассивная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10000" y="1219200"/>
            <a:ext cx="1600200" cy="914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724400" y="2438400"/>
            <a:ext cx="1600200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038600" y="3657600"/>
            <a:ext cx="1600200" cy="990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429000" y="20574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429000" y="28956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429000" y="3200400"/>
            <a:ext cx="6858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1524000" y="2438400"/>
            <a:ext cx="18288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Педагог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9000" y="685800"/>
            <a:ext cx="184537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Активная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114800" y="1295400"/>
            <a:ext cx="1828800" cy="10668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181600" y="2438400"/>
            <a:ext cx="1752600" cy="11430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191000" y="3657600"/>
            <a:ext cx="1905000" cy="10668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76600" y="21336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429000" y="3048000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276600" y="3352800"/>
            <a:ext cx="9906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600200" y="2362200"/>
            <a:ext cx="1600200" cy="1066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Педагог</a:t>
            </a:r>
            <a:endParaRPr lang="ru-RU" sz="2000" dirty="0">
              <a:latin typeface="Georgia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3200400" y="1981200"/>
            <a:ext cx="9144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352800" y="2895600"/>
            <a:ext cx="1752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124200" y="3429000"/>
            <a:ext cx="10668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6626" name="Picture 2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295400"/>
            <a:ext cx="828675" cy="733426"/>
          </a:xfrm>
          <a:prstGeom prst="rect">
            <a:avLst/>
          </a:prstGeom>
          <a:noFill/>
        </p:spPr>
      </p:pic>
      <p:pic>
        <p:nvPicPr>
          <p:cNvPr id="26628" name="Picture 4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038600"/>
            <a:ext cx="828675" cy="733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2" grpId="0" animBg="1"/>
      <p:bldP spid="12" grpId="1" animBg="1"/>
      <p:bldP spid="12" grpId="2" animBg="1"/>
      <p:bldP spid="12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4439" y="685800"/>
            <a:ext cx="28745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Интерактивная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131896" y="1197164"/>
            <a:ext cx="1828800" cy="10668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829300" y="2514600"/>
            <a:ext cx="1752600" cy="11430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038600" y="3886200"/>
            <a:ext cx="1905000" cy="10668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Ученик</a:t>
            </a:r>
            <a:endParaRPr lang="ru-RU" sz="2000" dirty="0">
              <a:latin typeface="Georgia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76600" y="21336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848100" y="3049706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276600" y="3352800"/>
            <a:ext cx="9906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524000" y="2362200"/>
            <a:ext cx="1600200" cy="1066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Педагог</a:t>
            </a:r>
            <a:endParaRPr lang="ru-RU" sz="2000" dirty="0">
              <a:latin typeface="Georgia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3200400" y="1981200"/>
            <a:ext cx="9144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771900" y="2895600"/>
            <a:ext cx="1752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124200" y="3429000"/>
            <a:ext cx="10668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6019800" y="1981200"/>
            <a:ext cx="4572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43600" y="2133600"/>
            <a:ext cx="3048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943600" y="3657600"/>
            <a:ext cx="4572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867400" y="3657600"/>
            <a:ext cx="3810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5602" name="Picture 2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725" y="1400174"/>
            <a:ext cx="828675" cy="733426"/>
          </a:xfrm>
          <a:prstGeom prst="rect">
            <a:avLst/>
          </a:prstGeom>
          <a:noFill/>
        </p:spPr>
      </p:pic>
      <p:pic>
        <p:nvPicPr>
          <p:cNvPr id="25604" name="Picture 4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3444" y="1318358"/>
            <a:ext cx="828675" cy="733426"/>
          </a:xfrm>
          <a:prstGeom prst="rect">
            <a:avLst/>
          </a:prstGeom>
          <a:noFill/>
        </p:spPr>
      </p:pic>
      <p:pic>
        <p:nvPicPr>
          <p:cNvPr id="25606" name="Picture 6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191000"/>
            <a:ext cx="828675" cy="733426"/>
          </a:xfrm>
          <a:prstGeom prst="rect">
            <a:avLst/>
          </a:prstGeom>
          <a:noFill/>
        </p:spPr>
      </p:pic>
      <p:pic>
        <p:nvPicPr>
          <p:cNvPr id="25608" name="Picture 8" descr="http://www.familycorner.com/forums/images/smilies/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9375" y="4129087"/>
            <a:ext cx="828675" cy="733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14400" y="914400"/>
            <a:ext cx="71433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Основная цель </a:t>
            </a:r>
          </a:p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интерактивной модели обучения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3925" y="2209800"/>
            <a:ext cx="7507183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Организация  комфортных </a:t>
            </a:r>
          </a:p>
          <a:p>
            <a:pPr algn="ctr"/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условий обучения, </a:t>
            </a:r>
          </a:p>
          <a:p>
            <a:pPr algn="ctr"/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при которых все учащиеся</a:t>
            </a:r>
          </a:p>
          <a:p>
            <a:pPr algn="ctr"/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активно взаимодействуют между собой.</a:t>
            </a:r>
            <a:endParaRPr lang="ru-RU" sz="2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9218" name="Picture 2" descr="http://sosh28.0222.by/upload/predmet-2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114800"/>
            <a:ext cx="894902" cy="11811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302</Words>
  <Application>Microsoft Office PowerPoint</Application>
  <PresentationFormat>Экран (4:3)</PresentationFormat>
  <Paragraphs>77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New</dc:creator>
  <cp:lastModifiedBy>Komp_3</cp:lastModifiedBy>
  <cp:revision>36</cp:revision>
  <dcterms:created xsi:type="dcterms:W3CDTF">2014-02-17T15:50:43Z</dcterms:created>
  <dcterms:modified xsi:type="dcterms:W3CDTF">2019-12-23T17:04:43Z</dcterms:modified>
</cp:coreProperties>
</file>