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0"/>
  </p:notesMasterIdLst>
  <p:sldIdLst>
    <p:sldId id="256" r:id="rId2"/>
    <p:sldId id="257" r:id="rId3"/>
    <p:sldId id="258" r:id="rId4"/>
    <p:sldId id="259" r:id="rId5"/>
    <p:sldId id="260" r:id="rId6"/>
    <p:sldId id="261" r:id="rId7"/>
    <p:sldId id="263" r:id="rId8"/>
    <p:sldId id="262"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58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D365FF-E2A6-40A8-AA3C-47FF225BAF07}" type="datetimeFigureOut">
              <a:rPr lang="ru-RU" smtClean="0"/>
              <a:pPr/>
              <a:t>25.02.2019</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BD0CD5-CC9E-43DD-AA50-982CF191324D}" type="slidenum">
              <a:rPr lang="ru-RU" smtClean="0"/>
              <a:pPr/>
              <a:t>‹#›</a:t>
            </a:fld>
            <a:endParaRPr lang="ru-RU" dirty="0"/>
          </a:p>
        </p:txBody>
      </p:sp>
    </p:spTree>
    <p:extLst>
      <p:ext uri="{BB962C8B-B14F-4D97-AF65-F5344CB8AC3E}">
        <p14:creationId xmlns:p14="http://schemas.microsoft.com/office/powerpoint/2010/main" val="23660731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BBD0CD5-CC9E-43DD-AA50-982CF191324D}" type="slidenum">
              <a:rPr lang="ru-RU" smtClean="0"/>
              <a:pPr/>
              <a:t>6</a:t>
            </a:fld>
            <a:endParaRPr lang="ru-RU" dirty="0"/>
          </a:p>
        </p:txBody>
      </p:sp>
    </p:spTree>
    <p:extLst>
      <p:ext uri="{BB962C8B-B14F-4D97-AF65-F5344CB8AC3E}">
        <p14:creationId xmlns:p14="http://schemas.microsoft.com/office/powerpoint/2010/main" val="3628045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8D8406FB-3FF2-4F41-90D7-28CC86242E35}" type="datetimeFigureOut">
              <a:rPr lang="ru-RU" smtClean="0"/>
              <a:pPr/>
              <a:t>25.02.2019</a:t>
            </a:fld>
            <a:endParaRPr lang="ru-RU" dirty="0"/>
          </a:p>
        </p:txBody>
      </p:sp>
      <p:sp>
        <p:nvSpPr>
          <p:cNvPr id="17" name="Нижний колонтитул 16"/>
          <p:cNvSpPr>
            <a:spLocks noGrp="1"/>
          </p:cNvSpPr>
          <p:nvPr>
            <p:ph type="ftr" sz="quarter" idx="11"/>
          </p:nvPr>
        </p:nvSpPr>
        <p:spPr/>
        <p:txBody>
          <a:bodyPr/>
          <a:lstStyle/>
          <a:p>
            <a:endParaRPr lang="ru-RU" dirty="0"/>
          </a:p>
        </p:txBody>
      </p:sp>
      <p:sp>
        <p:nvSpPr>
          <p:cNvPr id="29" name="Номер слайда 28"/>
          <p:cNvSpPr>
            <a:spLocks noGrp="1"/>
          </p:cNvSpPr>
          <p:nvPr>
            <p:ph type="sldNum" sz="quarter" idx="12"/>
          </p:nvPr>
        </p:nvSpPr>
        <p:spPr/>
        <p:txBody>
          <a:bodyPr/>
          <a:lstStyle/>
          <a:p>
            <a:fld id="{CC617B63-BDF0-49E5-98E6-281026DB68DA}" type="slidenum">
              <a:rPr lang="ru-RU" smtClean="0"/>
              <a:pPr/>
              <a:t>‹#›</a:t>
            </a:fld>
            <a:endParaRPr lang="ru-RU" dirty="0"/>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D8406FB-3FF2-4F41-90D7-28CC86242E35}" type="datetimeFigureOut">
              <a:rPr lang="ru-RU" smtClean="0"/>
              <a:pPr/>
              <a:t>25.02.2019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CC617B63-BDF0-49E5-98E6-281026DB68DA}"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D8406FB-3FF2-4F41-90D7-28CC86242E35}" type="datetimeFigureOut">
              <a:rPr lang="ru-RU" smtClean="0"/>
              <a:pPr/>
              <a:t>25.02.2019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CC617B63-BDF0-49E5-98E6-281026DB68DA}"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D8406FB-3FF2-4F41-90D7-28CC86242E35}" type="datetimeFigureOut">
              <a:rPr lang="ru-RU" smtClean="0"/>
              <a:pPr/>
              <a:t>25.02.2019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CC617B63-BDF0-49E5-98E6-281026DB68DA}"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8D8406FB-3FF2-4F41-90D7-28CC86242E35}" type="datetimeFigureOut">
              <a:rPr lang="ru-RU" smtClean="0"/>
              <a:pPr/>
              <a:t>25.02.2019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a:xfrm>
            <a:off x="7924800" y="6416675"/>
            <a:ext cx="762000" cy="365125"/>
          </a:xfrm>
        </p:spPr>
        <p:txBody>
          <a:bodyPr/>
          <a:lstStyle/>
          <a:p>
            <a:fld id="{CC617B63-BDF0-49E5-98E6-281026DB68DA}"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D8406FB-3FF2-4F41-90D7-28CC86242E35}" type="datetimeFigureOut">
              <a:rPr lang="ru-RU" smtClean="0"/>
              <a:pPr/>
              <a:t>25.02.2019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CC617B63-BDF0-49E5-98E6-281026DB68DA}"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8D8406FB-3FF2-4F41-90D7-28CC86242E35}" type="datetimeFigureOut">
              <a:rPr lang="ru-RU" smtClean="0"/>
              <a:pPr/>
              <a:t>25.02.2019</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CC617B63-BDF0-49E5-98E6-281026DB68DA}"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8D8406FB-3FF2-4F41-90D7-28CC86242E35}" type="datetimeFigureOut">
              <a:rPr lang="ru-RU" smtClean="0"/>
              <a:pPr/>
              <a:t>25.02.2019</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CC617B63-BDF0-49E5-98E6-281026DB68DA}"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D8406FB-3FF2-4F41-90D7-28CC86242E35}" type="datetimeFigureOut">
              <a:rPr lang="ru-RU" smtClean="0"/>
              <a:pPr/>
              <a:t>25.02.2019</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CC617B63-BDF0-49E5-98E6-281026DB68DA}"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D8406FB-3FF2-4F41-90D7-28CC86242E35}" type="datetimeFigureOut">
              <a:rPr lang="ru-RU" smtClean="0"/>
              <a:pPr/>
              <a:t>25.02.2019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CC617B63-BDF0-49E5-98E6-281026DB68DA}"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dirty="0"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8D8406FB-3FF2-4F41-90D7-28CC86242E35}" type="datetimeFigureOut">
              <a:rPr lang="ru-RU" smtClean="0"/>
              <a:pPr/>
              <a:t>25.02.2019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CC617B63-BDF0-49E5-98E6-281026DB68DA}"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D8406FB-3FF2-4F41-90D7-28CC86242E35}" type="datetimeFigureOut">
              <a:rPr lang="ru-RU" smtClean="0"/>
              <a:pPr/>
              <a:t>25.02.2019</a:t>
            </a:fld>
            <a:endParaRPr lang="ru-RU" dirty="0"/>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dirty="0"/>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C617B63-BDF0-49E5-98E6-281026DB68DA}"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7" y="2708476"/>
            <a:ext cx="7291144" cy="1702160"/>
          </a:xfrm>
        </p:spPr>
        <p:txBody>
          <a:bodyPr>
            <a:normAutofit fontScale="90000"/>
          </a:bodyPr>
          <a:lstStyle/>
          <a:p>
            <a:r>
              <a:rPr lang="en-US" sz="4900" b="1" dirty="0" smtClean="0">
                <a:solidFill>
                  <a:schemeClr val="accent5">
                    <a:lumMod val="50000"/>
                  </a:schemeClr>
                </a:solidFill>
              </a:rPr>
              <a:t>Argumentative Essay</a:t>
            </a:r>
            <a:r>
              <a:rPr lang="en-US" dirty="0" smtClean="0"/>
              <a:t/>
            </a:r>
            <a:br>
              <a:rPr lang="en-US" dirty="0" smtClean="0"/>
            </a:br>
            <a:r>
              <a:rPr lang="en-US" sz="2800" i="1" dirty="0" smtClean="0">
                <a:solidFill>
                  <a:schemeClr val="tx2">
                    <a:lumMod val="60000"/>
                    <a:lumOff val="40000"/>
                  </a:schemeClr>
                </a:solidFill>
              </a:rPr>
              <a:t>Express an opinion and give reasons</a:t>
            </a:r>
            <a:endParaRPr lang="ru-RU" sz="2800" i="1" dirty="0">
              <a:solidFill>
                <a:schemeClr val="tx2">
                  <a:lumMod val="60000"/>
                  <a:lumOff val="40000"/>
                </a:schemeClr>
              </a:solidFill>
            </a:endParaRPr>
          </a:p>
        </p:txBody>
      </p:sp>
      <p:sp>
        <p:nvSpPr>
          <p:cNvPr id="3" name="Подзаголовок 2"/>
          <p:cNvSpPr>
            <a:spLocks noGrp="1"/>
          </p:cNvSpPr>
          <p:nvPr>
            <p:ph type="subTitle" idx="1"/>
          </p:nvPr>
        </p:nvSpPr>
        <p:spPr>
          <a:xfrm>
            <a:off x="1371600" y="4869160"/>
            <a:ext cx="6400800" cy="769640"/>
          </a:xfrm>
        </p:spPr>
        <p:txBody>
          <a:bodyPr>
            <a:normAutofit fontScale="62500" lnSpcReduction="20000"/>
          </a:bodyPr>
          <a:lstStyle/>
          <a:p>
            <a:pPr algn="r"/>
            <a:r>
              <a:rPr lang="ru-RU" sz="2400" b="1" i="1" dirty="0" smtClean="0">
                <a:solidFill>
                  <a:schemeClr val="accent2"/>
                </a:solidFill>
              </a:rPr>
              <a:t>Учитель английского языка </a:t>
            </a:r>
          </a:p>
          <a:p>
            <a:pPr algn="r"/>
            <a:r>
              <a:rPr lang="ru-RU" sz="2400" b="1" i="1" dirty="0" smtClean="0">
                <a:solidFill>
                  <a:schemeClr val="accent2"/>
                </a:solidFill>
              </a:rPr>
              <a:t>МАОУ гимназия № 6</a:t>
            </a:r>
          </a:p>
          <a:p>
            <a:pPr algn="r"/>
            <a:r>
              <a:rPr lang="ru-RU" sz="2400" b="1" i="1" dirty="0" smtClean="0">
                <a:solidFill>
                  <a:schemeClr val="accent2"/>
                </a:solidFill>
              </a:rPr>
              <a:t>Ребрик Светлана Викторовна</a:t>
            </a:r>
            <a:endParaRPr lang="ru-RU" sz="2400" b="1" i="1" dirty="0">
              <a:solidFill>
                <a:schemeClr val="accent2"/>
              </a:solidFill>
            </a:endParaRPr>
          </a:p>
        </p:txBody>
      </p:sp>
    </p:spTree>
    <p:extLst>
      <p:ext uri="{BB962C8B-B14F-4D97-AF65-F5344CB8AC3E}">
        <p14:creationId xmlns:p14="http://schemas.microsoft.com/office/powerpoint/2010/main" val="20963363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chemeClr val="accent6">
                    <a:lumMod val="75000"/>
                  </a:schemeClr>
                </a:solidFill>
              </a:rPr>
              <a:t>Quizlet</a:t>
            </a:r>
            <a:endParaRPr lang="ru-RU" b="1" dirty="0">
              <a:solidFill>
                <a:schemeClr val="accent6">
                  <a:lumMod val="75000"/>
                </a:schemeClr>
              </a:solidFill>
            </a:endParaRPr>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484784"/>
            <a:ext cx="8640960" cy="5688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17712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b="1" dirty="0" smtClean="0">
                <a:solidFill>
                  <a:schemeClr val="accent3">
                    <a:lumMod val="75000"/>
                  </a:schemeClr>
                </a:solidFill>
              </a:rPr>
              <a:t>Smart Board </a:t>
            </a:r>
            <a:br>
              <a:rPr lang="en-US" b="1" dirty="0" smtClean="0">
                <a:solidFill>
                  <a:schemeClr val="accent3">
                    <a:lumMod val="75000"/>
                  </a:schemeClr>
                </a:solidFill>
              </a:rPr>
            </a:br>
            <a:r>
              <a:rPr lang="en-US" sz="2800" b="1" dirty="0" smtClean="0">
                <a:solidFill>
                  <a:schemeClr val="accent3">
                    <a:lumMod val="75000"/>
                  </a:schemeClr>
                </a:solidFill>
              </a:rPr>
              <a:t>(synonyms and antonyms)</a:t>
            </a:r>
            <a:endParaRPr lang="ru-RU" sz="2800" b="1" dirty="0">
              <a:solidFill>
                <a:schemeClr val="accent3">
                  <a:lumMod val="75000"/>
                </a:schemeClr>
              </a:solidFill>
            </a:endParaRPr>
          </a:p>
        </p:txBody>
      </p:sp>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493749"/>
            <a:ext cx="8856984" cy="5607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89337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b="1" dirty="0" smtClean="0">
                <a:solidFill>
                  <a:schemeClr val="tx2">
                    <a:lumMod val="60000"/>
                    <a:lumOff val="40000"/>
                  </a:schemeClr>
                </a:solidFill>
              </a:rPr>
              <a:t>Add sensible arguments</a:t>
            </a:r>
            <a:endParaRPr lang="ru-RU" b="1" dirty="0">
              <a:solidFill>
                <a:schemeClr val="tx2">
                  <a:lumMod val="60000"/>
                  <a:lumOff val="40000"/>
                </a:schemeClr>
              </a:solidFill>
            </a:endParaRPr>
          </a:p>
        </p:txBody>
      </p:sp>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107504" y="1700808"/>
            <a:ext cx="8958950" cy="5256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05057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solidFill>
                  <a:schemeClr val="accent3">
                    <a:lumMod val="60000"/>
                    <a:lumOff val="40000"/>
                  </a:schemeClr>
                </a:solidFill>
              </a:rPr>
              <a:t>Add arguments for opponent's opinion</a:t>
            </a:r>
            <a:endParaRPr lang="ru-RU" b="1" dirty="0">
              <a:solidFill>
                <a:schemeClr val="accent3">
                  <a:lumMod val="60000"/>
                  <a:lumOff val="40000"/>
                </a:schemeClr>
              </a:solidFill>
            </a:endParaRPr>
          </a:p>
        </p:txBody>
      </p:sp>
      <p:pic>
        <p:nvPicPr>
          <p:cNvPr id="409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179512" y="1772816"/>
            <a:ext cx="8830965" cy="525658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323912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Autofit/>
          </a:bodyPr>
          <a:lstStyle/>
          <a:p>
            <a:r>
              <a:rPr lang="en-US" sz="3600" dirty="0" smtClean="0"/>
              <a:t>Arrange arguments</a:t>
            </a:r>
            <a:endParaRPr lang="ru-RU" sz="3600" dirty="0"/>
          </a:p>
        </p:txBody>
      </p:sp>
      <p:pic>
        <p:nvPicPr>
          <p:cNvPr id="5122"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tretch>
            <a:fillRect/>
          </a:stretch>
        </p:blipFill>
        <p:spPr>
          <a:xfrm>
            <a:off x="0" y="1556792"/>
            <a:ext cx="9086935" cy="5544616"/>
          </a:xfrm>
        </p:spPr>
      </p:pic>
    </p:spTree>
    <p:extLst>
      <p:ext uri="{BB962C8B-B14F-4D97-AF65-F5344CB8AC3E}">
        <p14:creationId xmlns:p14="http://schemas.microsoft.com/office/powerpoint/2010/main" val="1550064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682752" cy="5100166"/>
          </a:xfrm>
        </p:spPr>
        <p:txBody>
          <a:bodyPr>
            <a:normAutofit/>
          </a:bodyPr>
          <a:lstStyle/>
          <a:p>
            <a:r>
              <a:rPr lang="en-US" b="1" dirty="0" smtClean="0"/>
              <a:t>	</a:t>
            </a:r>
            <a:r>
              <a:rPr lang="en-US" dirty="0" smtClean="0"/>
              <a:t>(2 paragraph )</a:t>
            </a:r>
            <a:br>
              <a:rPr lang="en-US" dirty="0" smtClean="0"/>
            </a:br>
            <a:r>
              <a:rPr lang="en-US" dirty="0" smtClean="0"/>
              <a:t> 	As far as I am concerned, motorbikes are </a:t>
            </a:r>
            <a:r>
              <a:rPr lang="en-US" dirty="0" smtClean="0"/>
              <a:t>the most </a:t>
            </a:r>
            <a:r>
              <a:rPr lang="en-US" u="sng" dirty="0" smtClean="0"/>
              <a:t>convenient </a:t>
            </a:r>
            <a:r>
              <a:rPr lang="en-US" dirty="0" smtClean="0"/>
              <a:t>means of transport </a:t>
            </a:r>
            <a:r>
              <a:rPr lang="en-US" u="sng" dirty="0" smtClean="0"/>
              <a:t>in </a:t>
            </a:r>
            <a:r>
              <a:rPr lang="en-US" u="sng" dirty="0" smtClean="0"/>
              <a:t>case of traffic </a:t>
            </a:r>
            <a:r>
              <a:rPr lang="en-US" u="sng" dirty="0" smtClean="0"/>
              <a:t>jams </a:t>
            </a:r>
            <a:r>
              <a:rPr lang="en-US" dirty="0" smtClean="0"/>
              <a:t>in cities </a:t>
            </a:r>
            <a:r>
              <a:rPr lang="en-US" dirty="0" smtClean="0"/>
              <a:t>because of their </a:t>
            </a:r>
            <a:r>
              <a:rPr lang="en-US" dirty="0" smtClean="0"/>
              <a:t>extraordinary  compact </a:t>
            </a:r>
            <a:r>
              <a:rPr lang="en-US" dirty="0" smtClean="0"/>
              <a:t>size. Moreover, they give people </a:t>
            </a:r>
            <a:r>
              <a:rPr lang="en-US" dirty="0" smtClean="0"/>
              <a:t>an incredible  </a:t>
            </a:r>
            <a:r>
              <a:rPr lang="en-US" u="sng" dirty="0" smtClean="0"/>
              <a:t>sense of freedom </a:t>
            </a:r>
            <a:r>
              <a:rPr lang="en-US" dirty="0" smtClean="0"/>
              <a:t>during riding. </a:t>
            </a:r>
            <a:r>
              <a:rPr lang="en-US" dirty="0" smtClean="0"/>
              <a:t>In addition, they are </a:t>
            </a:r>
            <a:r>
              <a:rPr lang="en-US" dirty="0" smtClean="0"/>
              <a:t>much </a:t>
            </a:r>
            <a:r>
              <a:rPr lang="en-US" u="sng" dirty="0" smtClean="0"/>
              <a:t>cheaper </a:t>
            </a:r>
            <a:r>
              <a:rPr lang="en-US" u="sng" dirty="0" smtClean="0"/>
              <a:t>to run </a:t>
            </a:r>
            <a:r>
              <a:rPr lang="en-US" dirty="0" smtClean="0"/>
              <a:t>than cars. 	 </a:t>
            </a:r>
            <a:r>
              <a:rPr lang="en-US" dirty="0" smtClean="0"/>
              <a:t>(48)</a:t>
            </a:r>
            <a:endParaRPr lang="ru-RU" dirty="0"/>
          </a:p>
        </p:txBody>
      </p:sp>
      <p:sp>
        <p:nvSpPr>
          <p:cNvPr id="3" name="Текст 2"/>
          <p:cNvSpPr>
            <a:spLocks noGrp="1"/>
          </p:cNvSpPr>
          <p:nvPr>
            <p:ph type="body" idx="2"/>
          </p:nvPr>
        </p:nvSpPr>
        <p:spPr>
          <a:xfrm>
            <a:off x="4211960" y="3068960"/>
            <a:ext cx="4474840" cy="3789040"/>
          </a:xfrm>
        </p:spPr>
        <p:txBody>
          <a:bodyPr>
            <a:normAutofit lnSpcReduction="10000"/>
          </a:bodyPr>
          <a:lstStyle/>
          <a:p>
            <a:r>
              <a:rPr lang="en-US" dirty="0" smtClean="0"/>
              <a:t>	(4 paragraph)</a:t>
            </a:r>
          </a:p>
          <a:p>
            <a:r>
              <a:rPr lang="en-US" sz="1900" dirty="0" smtClean="0"/>
              <a:t>	</a:t>
            </a:r>
            <a:r>
              <a:rPr lang="en-US" sz="2200" dirty="0" smtClean="0"/>
              <a:t>I  cannot  share   the above-mentioned  opinion  </a:t>
            </a:r>
            <a:r>
              <a:rPr lang="en-US" sz="2200" dirty="0" smtClean="0"/>
              <a:t>as I am firmly sure that to be really safe on the road and to get to destination point </a:t>
            </a:r>
            <a:r>
              <a:rPr lang="en-US" sz="2200" dirty="0" smtClean="0"/>
              <a:t>harmlessly</a:t>
            </a:r>
            <a:r>
              <a:rPr lang="en-US" sz="2200" dirty="0" smtClean="0"/>
              <a:t> , a motorcyclist should </a:t>
            </a:r>
            <a:r>
              <a:rPr lang="en-US" sz="2200" u="sng" dirty="0" smtClean="0"/>
              <a:t>be attentive and careful</a:t>
            </a:r>
            <a:r>
              <a:rPr lang="en-US" sz="2200" dirty="0" smtClean="0"/>
              <a:t>. Furthermore, </a:t>
            </a:r>
            <a:r>
              <a:rPr lang="en-US" sz="2200" u="sng" dirty="0" smtClean="0"/>
              <a:t>expensive equipment  protects you from heavy damages</a:t>
            </a:r>
            <a:r>
              <a:rPr lang="en-US" sz="2200" dirty="0" smtClean="0"/>
              <a:t> because such special uniform is </a:t>
            </a:r>
            <a:r>
              <a:rPr lang="en-US" sz="2200" u="sng" dirty="0" smtClean="0"/>
              <a:t>better in quality</a:t>
            </a:r>
            <a:r>
              <a:rPr lang="en-US" sz="2200" dirty="0" smtClean="0"/>
              <a:t>. </a:t>
            </a:r>
            <a:r>
              <a:rPr lang="en-US" sz="2200" dirty="0" smtClean="0"/>
              <a:t>(</a:t>
            </a:r>
            <a:r>
              <a:rPr lang="en-US" sz="2200" dirty="0" smtClean="0"/>
              <a:t>49</a:t>
            </a:r>
            <a:r>
              <a:rPr lang="en-US" sz="2200" dirty="0" smtClean="0"/>
              <a:t>)</a:t>
            </a:r>
            <a:endParaRPr lang="ru-RU" dirty="0"/>
          </a:p>
        </p:txBody>
      </p:sp>
      <p:sp>
        <p:nvSpPr>
          <p:cNvPr id="4" name="Объект 3"/>
          <p:cNvSpPr>
            <a:spLocks noGrp="1"/>
          </p:cNvSpPr>
          <p:nvPr>
            <p:ph sz="half" idx="1"/>
          </p:nvPr>
        </p:nvSpPr>
        <p:spPr>
          <a:xfrm>
            <a:off x="4211960" y="273051"/>
            <a:ext cx="4474840" cy="3299965"/>
          </a:xfrm>
        </p:spPr>
        <p:txBody>
          <a:bodyPr>
            <a:normAutofit fontScale="70000" lnSpcReduction="20000"/>
          </a:bodyPr>
          <a:lstStyle/>
          <a:p>
            <a:pPr marL="137160" indent="0">
              <a:buNone/>
            </a:pPr>
            <a:r>
              <a:rPr lang="en-US" dirty="0" smtClean="0"/>
              <a:t>         (3 paragraph)</a:t>
            </a:r>
          </a:p>
          <a:p>
            <a:pPr marL="137160" indent="0">
              <a:buNone/>
            </a:pPr>
            <a:r>
              <a:rPr lang="en-US" sz="2900" dirty="0" smtClean="0"/>
              <a:t>        However, some people do not share my point of view. They suppose that motorbikes are </a:t>
            </a:r>
            <a:r>
              <a:rPr lang="en-US" sz="2900" dirty="0" smtClean="0"/>
              <a:t>not</a:t>
            </a:r>
            <a:r>
              <a:rPr lang="ru-RU" sz="2900" dirty="0" smtClean="0"/>
              <a:t> </a:t>
            </a:r>
            <a:r>
              <a:rPr lang="en-US" sz="2900" dirty="0" smtClean="0"/>
              <a:t> the best mode of transportation because they are </a:t>
            </a:r>
            <a:r>
              <a:rPr lang="en-US" sz="2900" u="sng" dirty="0" smtClean="0"/>
              <a:t>not </a:t>
            </a:r>
            <a:r>
              <a:rPr lang="en-US" sz="2900" u="sng" dirty="0" smtClean="0"/>
              <a:t>as safe as cars</a:t>
            </a:r>
            <a:r>
              <a:rPr lang="en-US" sz="2900" dirty="0" smtClean="0"/>
              <a:t>. Moreover, to protect yourself from </a:t>
            </a:r>
            <a:r>
              <a:rPr lang="en-US" sz="2900" dirty="0" smtClean="0"/>
              <a:t>severe </a:t>
            </a:r>
            <a:r>
              <a:rPr lang="en-US" sz="2900" dirty="0" smtClean="0"/>
              <a:t>injuries  you ought to buy </a:t>
            </a:r>
            <a:r>
              <a:rPr lang="en-US" sz="2900" u="sng" dirty="0" smtClean="0"/>
              <a:t>very expensive </a:t>
            </a:r>
            <a:r>
              <a:rPr lang="en-US" sz="2900" u="sng" dirty="0" smtClean="0"/>
              <a:t>equipment</a:t>
            </a:r>
            <a:r>
              <a:rPr lang="en-US" sz="2900" dirty="0" smtClean="0"/>
              <a:t>, for example, a helmet and other  </a:t>
            </a:r>
            <a:r>
              <a:rPr lang="en-US" sz="2900" dirty="0" smtClean="0"/>
              <a:t>valuable protective </a:t>
            </a:r>
            <a:r>
              <a:rPr lang="en-US" sz="2900" dirty="0" smtClean="0"/>
              <a:t>outfit. </a:t>
            </a:r>
            <a:r>
              <a:rPr lang="en-US" sz="2900" dirty="0" smtClean="0"/>
              <a:t>(</a:t>
            </a:r>
            <a:r>
              <a:rPr lang="en-US" sz="2900" dirty="0" smtClean="0"/>
              <a:t>52</a:t>
            </a:r>
            <a:r>
              <a:rPr lang="en-US" sz="2900" dirty="0" smtClean="0"/>
              <a:t>)</a:t>
            </a:r>
            <a:endParaRPr lang="ru-RU" sz="2900" dirty="0"/>
          </a:p>
        </p:txBody>
      </p:sp>
    </p:spTree>
    <p:extLst>
      <p:ext uri="{BB962C8B-B14F-4D97-AF65-F5344CB8AC3E}">
        <p14:creationId xmlns:p14="http://schemas.microsoft.com/office/powerpoint/2010/main" val="604685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wd">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4">
                                            <p:txEl>
                                              <p:pRg st="0" end="0"/>
                                            </p:txEl>
                                          </p:spTgt>
                                        </p:tgtEl>
                                        <p:attrNameLst>
                                          <p:attrName>style.visibility</p:attrName>
                                        </p:attrNameLst>
                                      </p:cBhvr>
                                      <p:to>
                                        <p:strVal val="visible"/>
                                      </p:to>
                                    </p:set>
                                    <p:anim calcmode="discrete" valueType="clr">
                                      <p:cBhvr override="childStyle">
                                        <p:cTn id="14" dur="80"/>
                                        <p:tgtEl>
                                          <p:spTgt spid="4">
                                            <p:txEl>
                                              <p:pRg st="0" end="0"/>
                                            </p:txEl>
                                          </p:spTgt>
                                        </p:tgtEl>
                                        <p:attrNameLst>
                                          <p:attrName>style.color</p:attrName>
                                        </p:attrNameLst>
                                      </p:cBhvr>
                                      <p:tavLst>
                                        <p:tav tm="0">
                                          <p:val>
                                            <p:clrVal>
                                              <a:schemeClr val="tx1"/>
                                            </p:clrVal>
                                          </p:val>
                                        </p:tav>
                                        <p:tav tm="50000">
                                          <p:val>
                                            <p:clrVal>
                                              <a:schemeClr val="hlink"/>
                                            </p:clrVal>
                                          </p:val>
                                        </p:tav>
                                      </p:tavLst>
                                    </p:anim>
                                    <p:anim calcmode="discrete" valueType="clr">
                                      <p:cBhvr>
                                        <p:cTn id="15" dur="80"/>
                                        <p:tgtEl>
                                          <p:spTgt spid="4">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4">
                                            <p:txEl>
                                              <p:pRg st="0" end="0"/>
                                            </p:txEl>
                                          </p:spTgt>
                                        </p:tgtEl>
                                        <p:attrNameLst>
                                          <p:attrName>fill.type</p:attrName>
                                        </p:attrNameLst>
                                      </p:cBhvr>
                                      <p:to>
                                        <p:strVal val="solid"/>
                                      </p:to>
                                    </p:set>
                                  </p:childTnLst>
                                </p:cTn>
                              </p:par>
                              <p:par>
                                <p:cTn id="17" presetID="27" presetClass="entr" presetSubtype="0" fill="hold" nodeType="withEffect">
                                  <p:stCondLst>
                                    <p:cond delay="0"/>
                                  </p:stCondLst>
                                  <p:iterate type="lt">
                                    <p:tmPct val="50000"/>
                                  </p:iterate>
                                  <p:childTnLst>
                                    <p:set>
                                      <p:cBhvr>
                                        <p:cTn id="18" dur="1" fill="hold">
                                          <p:stCondLst>
                                            <p:cond delay="0"/>
                                          </p:stCondLst>
                                        </p:cTn>
                                        <p:tgtEl>
                                          <p:spTgt spid="4">
                                            <p:txEl>
                                              <p:pRg st="1" end="1"/>
                                            </p:txEl>
                                          </p:spTgt>
                                        </p:tgtEl>
                                        <p:attrNameLst>
                                          <p:attrName>style.visibility</p:attrName>
                                        </p:attrNameLst>
                                      </p:cBhvr>
                                      <p:to>
                                        <p:strVal val="visible"/>
                                      </p:to>
                                    </p:set>
                                    <p:anim calcmode="discrete" valueType="clr">
                                      <p:cBhvr override="childStyle">
                                        <p:cTn id="19" dur="80"/>
                                        <p:tgtEl>
                                          <p:spTgt spid="4">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4">
                                            <p:txEl>
                                              <p:pRg st="1" end="1"/>
                                            </p:txEl>
                                          </p:spTgt>
                                        </p:tgtEl>
                                        <p:attrNameLst>
                                          <p:attrName>fillcolor</p:attrName>
                                        </p:attrNameLst>
                                      </p:cBhvr>
                                      <p:tavLst>
                                        <p:tav tm="0">
                                          <p:val>
                                            <p:clrVal>
                                              <a:schemeClr val="accent2"/>
                                            </p:clrVal>
                                          </p:val>
                                        </p:tav>
                                        <p:tav tm="50000">
                                          <p:val>
                                            <p:clrVal>
                                              <a:schemeClr val="hlink"/>
                                            </p:clrVal>
                                          </p:val>
                                        </p:tav>
                                      </p:tavLst>
                                    </p:anim>
                                    <p:set>
                                      <p:cBhvr>
                                        <p:cTn id="21" dur="80"/>
                                        <p:tgtEl>
                                          <p:spTgt spid="4">
                                            <p:txEl>
                                              <p:pRg st="1" end="1"/>
                                            </p:txEl>
                                          </p:spTgt>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27" presetClass="entr" presetSubtype="0" fill="hold" nodeType="clickEffect">
                                  <p:stCondLst>
                                    <p:cond delay="0"/>
                                  </p:stCondLst>
                                  <p:iterate type="lt">
                                    <p:tmPct val="50000"/>
                                  </p:iterate>
                                  <p:childTnLst>
                                    <p:set>
                                      <p:cBhvr>
                                        <p:cTn id="25"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26"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7"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28" dur="80"/>
                                        <p:tgtEl>
                                          <p:spTgt spid="3">
                                            <p:txEl>
                                              <p:pRg st="0" end="0"/>
                                            </p:txEl>
                                          </p:spTgt>
                                        </p:tgtEl>
                                        <p:attrNameLst>
                                          <p:attrName>fill.type</p:attrName>
                                        </p:attrNameLst>
                                      </p:cBhvr>
                                      <p:to>
                                        <p:strVal val="solid"/>
                                      </p:to>
                                    </p:set>
                                  </p:childTnLst>
                                </p:cTn>
                              </p:par>
                              <p:par>
                                <p:cTn id="29" presetID="27" presetClass="entr" presetSubtype="0" fill="hold" nodeType="withEffect">
                                  <p:stCondLst>
                                    <p:cond delay="0"/>
                                  </p:stCondLst>
                                  <p:iterate type="lt">
                                    <p:tmPct val="50000"/>
                                  </p:iterate>
                                  <p:childTnLst>
                                    <p:set>
                                      <p:cBhvr>
                                        <p:cTn id="30"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31"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2"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33" dur="80"/>
                                        <p:tgtEl>
                                          <p:spTgt spid="3">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800" b="0" dirty="0" smtClean="0"/>
              <a:t>Источники</a:t>
            </a:r>
            <a:endParaRPr lang="ru-RU" sz="4800" b="0" dirty="0"/>
          </a:p>
        </p:txBody>
      </p:sp>
      <p:sp>
        <p:nvSpPr>
          <p:cNvPr id="3" name="Объект 2"/>
          <p:cNvSpPr>
            <a:spLocks noGrp="1"/>
          </p:cNvSpPr>
          <p:nvPr>
            <p:ph idx="1"/>
          </p:nvPr>
        </p:nvSpPr>
        <p:spPr/>
        <p:txBody>
          <a:bodyPr/>
          <a:lstStyle/>
          <a:p>
            <a:endParaRPr lang="ru-RU" dirty="0"/>
          </a:p>
          <a:p>
            <a:r>
              <a:rPr lang="ru-RU" dirty="0"/>
              <a:t>М.В. Вербицкая, К.С. Махмурян, Е.Н. Нечаева «Я сдам ЕГЭ! Английский язык. Типовые задания» - Издательство «Просвещение», 2018</a:t>
            </a:r>
          </a:p>
          <a:p>
            <a:r>
              <a:rPr lang="en-US" dirty="0"/>
              <a:t>Joanna Turnbull, Oxford Word power Trainer - Oxford University Press 2006</a:t>
            </a:r>
          </a:p>
          <a:p>
            <a:r>
              <a:rPr lang="en-US" dirty="0"/>
              <a:t>Successful Writing –Upper Intermediate, Virginia Evans, Express Publishing - Oxford University Press, 2009</a:t>
            </a:r>
          </a:p>
          <a:p>
            <a:endParaRPr lang="ru-RU" dirty="0"/>
          </a:p>
        </p:txBody>
      </p:sp>
    </p:spTree>
    <p:extLst>
      <p:ext uri="{BB962C8B-B14F-4D97-AF65-F5344CB8AC3E}">
        <p14:creationId xmlns:p14="http://schemas.microsoft.com/office/powerpoint/2010/main" val="20088911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524</TotalTime>
  <Words>152</Words>
  <Application>Microsoft Office PowerPoint</Application>
  <PresentationFormat>Экран (4:3)</PresentationFormat>
  <Paragraphs>20</Paragraphs>
  <Slides>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Апекс</vt:lpstr>
      <vt:lpstr>Argumentative Essay Express an opinion and give reasons</vt:lpstr>
      <vt:lpstr>Quizlet</vt:lpstr>
      <vt:lpstr>Smart Board  (synonyms and antonyms)</vt:lpstr>
      <vt:lpstr>Add sensible arguments</vt:lpstr>
      <vt:lpstr>Add arguments for opponent's opinion</vt:lpstr>
      <vt:lpstr>Arrange arguments</vt:lpstr>
      <vt:lpstr> (2 paragraph )   As far as I am concerned, motorbikes are the most convenient means of transport in case of traffic jams in cities because of their extraordinary  compact size. Moreover, they give people an incredible  sense of freedom during riding. In addition, they are much cheaper to run than cars.   (48)</vt:lpstr>
      <vt:lpstr>Источники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Argumentative Essay Express an opinion and give reasons</dc:title>
  <dc:creator>Acer</dc:creator>
  <cp:lastModifiedBy>Acer</cp:lastModifiedBy>
  <cp:revision>30</cp:revision>
  <dcterms:created xsi:type="dcterms:W3CDTF">2019-02-24T09:14:36Z</dcterms:created>
  <dcterms:modified xsi:type="dcterms:W3CDTF">2019-02-25T20:06:57Z</dcterms:modified>
</cp:coreProperties>
</file>