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media/image11.jpg" ContentType="image/jpeg"/>
  <Override PartName="/ppt/media/image13.jpg" ContentType="image/jpeg"/>
  <Override PartName="/ppt/media/image18.jpg" ContentType="image/jpeg"/>
  <Override PartName="/ppt/media/image19.jpg" ContentType="image/jpeg"/>
  <Override PartName="/ppt/media/image20.jpg" ContentType="image/jpeg"/>
  <Override PartName="/ppt/media/image21.jpg" ContentType="image/jpeg"/>
  <Override PartName="/ppt/media/image22.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9" r:id="rId2"/>
    <p:sldId id="270" r:id="rId3"/>
    <p:sldId id="256" r:id="rId4"/>
    <p:sldId id="257" r:id="rId5"/>
    <p:sldId id="258" r:id="rId6"/>
    <p:sldId id="259" r:id="rId7"/>
    <p:sldId id="260" r:id="rId8"/>
    <p:sldId id="271" r:id="rId9"/>
    <p:sldId id="274" r:id="rId10"/>
    <p:sldId id="261" r:id="rId11"/>
    <p:sldId id="262" r:id="rId12"/>
    <p:sldId id="263" r:id="rId13"/>
    <p:sldId id="264" r:id="rId14"/>
    <p:sldId id="265" r:id="rId15"/>
    <p:sldId id="266" r:id="rId16"/>
    <p:sldId id="267" r:id="rId17"/>
    <p:sldId id="268" r:id="rId18"/>
    <p:sldId id="272" r:id="rId19"/>
  </p:sldIdLst>
  <p:sldSz cx="18288000" cy="10287000"/>
  <p:notesSz cx="18288000" cy="10287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756"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371600" y="3188970"/>
            <a:ext cx="15544800" cy="216027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2743200" y="5760720"/>
            <a:ext cx="12801600" cy="257175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800" b="0" i="0">
                <a:solidFill>
                  <a:srgbClr val="F7FAFD"/>
                </a:solidFill>
                <a:latin typeface="Roboto"/>
                <a:cs typeface="Roboto"/>
              </a:defRPr>
            </a:lvl1p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2/27/2022</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00" b="0" i="0">
                <a:solidFill>
                  <a:srgbClr val="97BCC7"/>
                </a:solidFill>
                <a:latin typeface="Microsoft Sans Serif"/>
                <a:cs typeface="Microsoft Sans Serif"/>
              </a:defRPr>
            </a:lvl1pPr>
          </a:lstStyle>
          <a:p>
            <a:endParaRPr/>
          </a:p>
        </p:txBody>
      </p:sp>
      <p:sp>
        <p:nvSpPr>
          <p:cNvPr id="3" name="Holder 3"/>
          <p:cNvSpPr>
            <a:spLocks noGrp="1"/>
          </p:cNvSpPr>
          <p:nvPr>
            <p:ph type="body" idx="1"/>
          </p:nvPr>
        </p:nvSpPr>
        <p:spPr/>
        <p:txBody>
          <a:bodyPr lIns="0" tIns="0" rIns="0" bIns="0"/>
          <a:lstStyle>
            <a:lvl1pPr>
              <a:defRPr sz="3650" b="0" i="0">
                <a:solidFill>
                  <a:srgbClr val="F7FAFD"/>
                </a:solidFill>
                <a:latin typeface="Microsoft Sans Serif"/>
                <a:cs typeface="Microsoft Sans Serif"/>
              </a:defRPr>
            </a:lvl1pPr>
          </a:lstStyle>
          <a:p>
            <a:endParaRPr/>
          </a:p>
        </p:txBody>
      </p:sp>
      <p:sp>
        <p:nvSpPr>
          <p:cNvPr id="4" name="Holder 4"/>
          <p:cNvSpPr>
            <a:spLocks noGrp="1"/>
          </p:cNvSpPr>
          <p:nvPr>
            <p:ph type="ftr" sz="quarter" idx="5"/>
          </p:nvPr>
        </p:nvSpPr>
        <p:spPr/>
        <p:txBody>
          <a:bodyPr lIns="0" tIns="0" rIns="0" bIns="0"/>
          <a:lstStyle>
            <a:lvl1pPr>
              <a:defRPr sz="1800" b="0" i="0">
                <a:solidFill>
                  <a:srgbClr val="F7FAFD"/>
                </a:solidFill>
                <a:latin typeface="Roboto"/>
                <a:cs typeface="Roboto"/>
              </a:defRPr>
            </a:lvl1p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2/27/2022</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00" b="0" i="0">
                <a:solidFill>
                  <a:srgbClr val="97BCC7"/>
                </a:solidFill>
                <a:latin typeface="Microsoft Sans Serif"/>
                <a:cs typeface="Microsoft Sans Serif"/>
              </a:defRPr>
            </a:lvl1pPr>
          </a:lstStyle>
          <a:p>
            <a:endParaRPr/>
          </a:p>
        </p:txBody>
      </p:sp>
      <p:sp>
        <p:nvSpPr>
          <p:cNvPr id="3" name="Holder 3"/>
          <p:cNvSpPr>
            <a:spLocks noGrp="1"/>
          </p:cNvSpPr>
          <p:nvPr>
            <p:ph sz="half" idx="2"/>
          </p:nvPr>
        </p:nvSpPr>
        <p:spPr>
          <a:xfrm>
            <a:off x="914400" y="2366010"/>
            <a:ext cx="7955280" cy="678942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9418320" y="2366010"/>
            <a:ext cx="7955280" cy="678942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800" b="0" i="0">
                <a:solidFill>
                  <a:srgbClr val="F7FAFD"/>
                </a:solidFill>
                <a:latin typeface="Roboto"/>
                <a:cs typeface="Roboto"/>
              </a:defRPr>
            </a:lvl1p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2/27/2022</a:t>
            </a:fld>
            <a:endParaRPr lang="en-US" dirty="0"/>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5"/>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7FAFD"/>
          </a:solidFill>
        </p:spPr>
        <p:txBody>
          <a:bodyPr wrap="square" lIns="0" tIns="0" rIns="0" bIns="0" rtlCol="0"/>
          <a:lstStyle/>
          <a:p>
            <a:endParaRPr dirty="0"/>
          </a:p>
        </p:txBody>
      </p:sp>
      <p:sp>
        <p:nvSpPr>
          <p:cNvPr id="17" name="bg object 17"/>
          <p:cNvSpPr/>
          <p:nvPr/>
        </p:nvSpPr>
        <p:spPr>
          <a:xfrm>
            <a:off x="1028700" y="1028705"/>
            <a:ext cx="16230600" cy="76200"/>
          </a:xfrm>
          <a:custGeom>
            <a:avLst/>
            <a:gdLst/>
            <a:ahLst/>
            <a:cxnLst/>
            <a:rect l="l" t="t" r="r" b="b"/>
            <a:pathLst>
              <a:path w="16230600" h="76200">
                <a:moveTo>
                  <a:pt x="16230598" y="76199"/>
                </a:moveTo>
                <a:lnTo>
                  <a:pt x="0" y="76199"/>
                </a:lnTo>
                <a:lnTo>
                  <a:pt x="0" y="0"/>
                </a:lnTo>
                <a:lnTo>
                  <a:pt x="16230598" y="0"/>
                </a:lnTo>
                <a:lnTo>
                  <a:pt x="16230598" y="76199"/>
                </a:lnTo>
                <a:close/>
              </a:path>
            </a:pathLst>
          </a:custGeom>
          <a:solidFill>
            <a:srgbClr val="043C57"/>
          </a:solidFill>
        </p:spPr>
        <p:txBody>
          <a:bodyPr wrap="square" lIns="0" tIns="0" rIns="0" bIns="0" rtlCol="0"/>
          <a:lstStyle/>
          <a:p>
            <a:endParaRPr dirty="0"/>
          </a:p>
        </p:txBody>
      </p:sp>
      <p:pic>
        <p:nvPicPr>
          <p:cNvPr id="18" name="bg object 18"/>
          <p:cNvPicPr/>
          <p:nvPr/>
        </p:nvPicPr>
        <p:blipFill>
          <a:blip r:embed="rId2" cstate="print"/>
          <a:stretch>
            <a:fillRect/>
          </a:stretch>
        </p:blipFill>
        <p:spPr>
          <a:xfrm>
            <a:off x="0" y="5885253"/>
            <a:ext cx="18287999" cy="4401746"/>
          </a:xfrm>
          <a:prstGeom prst="rect">
            <a:avLst/>
          </a:prstGeom>
        </p:spPr>
      </p:pic>
      <p:sp>
        <p:nvSpPr>
          <p:cNvPr id="19" name="bg object 19"/>
          <p:cNvSpPr/>
          <p:nvPr/>
        </p:nvSpPr>
        <p:spPr>
          <a:xfrm>
            <a:off x="1028700" y="9715505"/>
            <a:ext cx="16230600" cy="571500"/>
          </a:xfrm>
          <a:custGeom>
            <a:avLst/>
            <a:gdLst/>
            <a:ahLst/>
            <a:cxnLst/>
            <a:rect l="l" t="t" r="r" b="b"/>
            <a:pathLst>
              <a:path w="16230600" h="571500">
                <a:moveTo>
                  <a:pt x="0" y="0"/>
                </a:moveTo>
                <a:lnTo>
                  <a:pt x="16230599" y="0"/>
                </a:lnTo>
                <a:lnTo>
                  <a:pt x="16230599" y="571493"/>
                </a:lnTo>
                <a:lnTo>
                  <a:pt x="0" y="571493"/>
                </a:lnTo>
                <a:lnTo>
                  <a:pt x="0" y="0"/>
                </a:lnTo>
                <a:close/>
              </a:path>
            </a:pathLst>
          </a:custGeom>
          <a:solidFill>
            <a:srgbClr val="043C57"/>
          </a:solidFill>
        </p:spPr>
        <p:txBody>
          <a:bodyPr wrap="square" lIns="0" tIns="0" rIns="0" bIns="0" rtlCol="0"/>
          <a:lstStyle/>
          <a:p>
            <a:endParaRPr dirty="0"/>
          </a:p>
        </p:txBody>
      </p:sp>
      <p:sp>
        <p:nvSpPr>
          <p:cNvPr id="2" name="Holder 2"/>
          <p:cNvSpPr>
            <a:spLocks noGrp="1"/>
          </p:cNvSpPr>
          <p:nvPr>
            <p:ph type="title"/>
          </p:nvPr>
        </p:nvSpPr>
        <p:spPr/>
        <p:txBody>
          <a:bodyPr lIns="0" tIns="0" rIns="0" bIns="0"/>
          <a:lstStyle>
            <a:lvl1pPr>
              <a:defRPr sz="2700" b="0" i="0">
                <a:solidFill>
                  <a:srgbClr val="97BCC7"/>
                </a:solidFill>
                <a:latin typeface="Microsoft Sans Serif"/>
                <a:cs typeface="Microsoft Sans Serif"/>
              </a:defRPr>
            </a:lvl1pPr>
          </a:lstStyle>
          <a:p>
            <a:endParaRPr/>
          </a:p>
        </p:txBody>
      </p:sp>
      <p:sp>
        <p:nvSpPr>
          <p:cNvPr id="3" name="Holder 3"/>
          <p:cNvSpPr>
            <a:spLocks noGrp="1"/>
          </p:cNvSpPr>
          <p:nvPr>
            <p:ph type="ftr" sz="quarter" idx="5"/>
          </p:nvPr>
        </p:nvSpPr>
        <p:spPr/>
        <p:txBody>
          <a:bodyPr lIns="0" tIns="0" rIns="0" bIns="0"/>
          <a:lstStyle>
            <a:lvl1pPr>
              <a:defRPr sz="1800" b="0" i="0">
                <a:solidFill>
                  <a:srgbClr val="F7FAFD"/>
                </a:solidFill>
                <a:latin typeface="Roboto"/>
                <a:cs typeface="Roboto"/>
              </a:defRPr>
            </a:lvl1p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2/27/2022</a:t>
            </a:fld>
            <a:endParaRPr lang="en-US" dirty="0"/>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800" b="0" i="0">
                <a:solidFill>
                  <a:srgbClr val="F7FAFD"/>
                </a:solidFill>
                <a:latin typeface="Roboto"/>
                <a:cs typeface="Roboto"/>
              </a:defRPr>
            </a:lvl1p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2/27/2022</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043C57"/>
          </a:solidFill>
        </p:spPr>
        <p:txBody>
          <a:bodyPr wrap="square" lIns="0" tIns="0" rIns="0" bIns="0" rtlCol="0"/>
          <a:lstStyle/>
          <a:p>
            <a:endParaRPr dirty="0"/>
          </a:p>
        </p:txBody>
      </p:sp>
      <p:sp>
        <p:nvSpPr>
          <p:cNvPr id="2" name="Holder 2"/>
          <p:cNvSpPr>
            <a:spLocks noGrp="1"/>
          </p:cNvSpPr>
          <p:nvPr>
            <p:ph type="title"/>
          </p:nvPr>
        </p:nvSpPr>
        <p:spPr>
          <a:xfrm>
            <a:off x="5817298" y="1902831"/>
            <a:ext cx="6653402" cy="436880"/>
          </a:xfrm>
          <a:prstGeom prst="rect">
            <a:avLst/>
          </a:prstGeom>
        </p:spPr>
        <p:txBody>
          <a:bodyPr wrap="square" lIns="0" tIns="0" rIns="0" bIns="0">
            <a:spAutoFit/>
          </a:bodyPr>
          <a:lstStyle>
            <a:lvl1pPr>
              <a:defRPr sz="2700" b="0" i="0">
                <a:solidFill>
                  <a:srgbClr val="97BCC7"/>
                </a:solidFill>
                <a:latin typeface="Microsoft Sans Serif"/>
                <a:cs typeface="Microsoft Sans Serif"/>
              </a:defRPr>
            </a:lvl1pPr>
          </a:lstStyle>
          <a:p>
            <a:endParaRPr/>
          </a:p>
        </p:txBody>
      </p:sp>
      <p:sp>
        <p:nvSpPr>
          <p:cNvPr id="3" name="Holder 3"/>
          <p:cNvSpPr>
            <a:spLocks noGrp="1"/>
          </p:cNvSpPr>
          <p:nvPr>
            <p:ph type="body" idx="1"/>
          </p:nvPr>
        </p:nvSpPr>
        <p:spPr>
          <a:xfrm>
            <a:off x="3750799" y="2468679"/>
            <a:ext cx="10786401" cy="6080125"/>
          </a:xfrm>
          <a:prstGeom prst="rect">
            <a:avLst/>
          </a:prstGeom>
        </p:spPr>
        <p:txBody>
          <a:bodyPr wrap="square" lIns="0" tIns="0" rIns="0" bIns="0">
            <a:spAutoFit/>
          </a:bodyPr>
          <a:lstStyle>
            <a:lvl1pPr>
              <a:defRPr sz="3650" b="0" i="0">
                <a:solidFill>
                  <a:srgbClr val="F7FAFD"/>
                </a:solidFill>
                <a:latin typeface="Microsoft Sans Serif"/>
                <a:cs typeface="Microsoft Sans Serif"/>
              </a:defRPr>
            </a:lvl1pPr>
          </a:lstStyle>
          <a:p>
            <a:endParaRPr/>
          </a:p>
        </p:txBody>
      </p:sp>
      <p:sp>
        <p:nvSpPr>
          <p:cNvPr id="4" name="Holder 4"/>
          <p:cNvSpPr>
            <a:spLocks noGrp="1"/>
          </p:cNvSpPr>
          <p:nvPr>
            <p:ph type="ftr" sz="quarter" idx="5"/>
          </p:nvPr>
        </p:nvSpPr>
        <p:spPr>
          <a:xfrm>
            <a:off x="6610430" y="9846212"/>
            <a:ext cx="5067300" cy="293370"/>
          </a:xfrm>
          <a:prstGeom prst="rect">
            <a:avLst/>
          </a:prstGeom>
        </p:spPr>
        <p:txBody>
          <a:bodyPr wrap="square" lIns="0" tIns="0" rIns="0" bIns="0">
            <a:spAutoFit/>
          </a:bodyPr>
          <a:lstStyle>
            <a:lvl1pPr>
              <a:defRPr sz="1800" b="0" i="0">
                <a:solidFill>
                  <a:srgbClr val="F7FAFD"/>
                </a:solidFill>
                <a:latin typeface="Roboto"/>
                <a:cs typeface="Roboto"/>
              </a:defRPr>
            </a:lvl1p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
        <p:nvSpPr>
          <p:cNvPr id="5" name="Holder 5"/>
          <p:cNvSpPr>
            <a:spLocks noGrp="1"/>
          </p:cNvSpPr>
          <p:nvPr>
            <p:ph type="dt" sz="half" idx="6"/>
          </p:nvPr>
        </p:nvSpPr>
        <p:spPr>
          <a:xfrm>
            <a:off x="914400" y="9566910"/>
            <a:ext cx="4206240" cy="51435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2/27/2022</a:t>
            </a:fld>
            <a:endParaRPr lang="en-US" dirty="0"/>
          </a:p>
        </p:txBody>
      </p:sp>
      <p:sp>
        <p:nvSpPr>
          <p:cNvPr id="6" name="Holder 6"/>
          <p:cNvSpPr>
            <a:spLocks noGrp="1"/>
          </p:cNvSpPr>
          <p:nvPr>
            <p:ph type="sldNum" sz="quarter" idx="7"/>
          </p:nvPr>
        </p:nvSpPr>
        <p:spPr>
          <a:xfrm>
            <a:off x="13167361" y="9566910"/>
            <a:ext cx="4206240" cy="51435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5.xml"/><Relationship Id="rId5" Type="http://schemas.openxmlformats.org/officeDocument/2006/relationships/hyperlink" Target="https://mchsnik.ru/articles/2190-tema-2-klassifikacija-chrezvychainyh-situacii.html" TargetMode="External"/><Relationship Id="rId4" Type="http://schemas.openxmlformats.org/officeDocument/2006/relationships/hyperlink" Target="https://fireman.club/inseklodepia/chrezvychajnaya-situaciya/"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resh.edu.ru/subject/lesson/3333/start/"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28700" y="1028700"/>
            <a:ext cx="16230600" cy="9258300"/>
            <a:chOff x="1028700" y="1028700"/>
            <a:chExt cx="16230600" cy="9258300"/>
          </a:xfrm>
        </p:grpSpPr>
        <p:sp>
          <p:nvSpPr>
            <p:cNvPr id="3" name="object 3"/>
            <p:cNvSpPr/>
            <p:nvPr/>
          </p:nvSpPr>
          <p:spPr>
            <a:xfrm>
              <a:off x="1028700" y="1028700"/>
              <a:ext cx="16230600" cy="76200"/>
            </a:xfrm>
            <a:custGeom>
              <a:avLst/>
              <a:gdLst/>
              <a:ahLst/>
              <a:cxnLst/>
              <a:rect l="l" t="t" r="r" b="b"/>
              <a:pathLst>
                <a:path w="16230600" h="76200">
                  <a:moveTo>
                    <a:pt x="16230598" y="76199"/>
                  </a:moveTo>
                  <a:lnTo>
                    <a:pt x="0" y="76199"/>
                  </a:lnTo>
                  <a:lnTo>
                    <a:pt x="0" y="0"/>
                  </a:lnTo>
                  <a:lnTo>
                    <a:pt x="16230598" y="0"/>
                  </a:lnTo>
                  <a:lnTo>
                    <a:pt x="16230598" y="76199"/>
                  </a:lnTo>
                  <a:close/>
                </a:path>
              </a:pathLst>
            </a:custGeom>
            <a:solidFill>
              <a:srgbClr val="F7FAFD"/>
            </a:solidFill>
          </p:spPr>
          <p:txBody>
            <a:bodyPr wrap="square" lIns="0" tIns="0" rIns="0" bIns="0" rtlCol="0"/>
            <a:lstStyle/>
            <a:p>
              <a:endParaRPr dirty="0"/>
            </a:p>
          </p:txBody>
        </p:sp>
        <p:sp>
          <p:nvSpPr>
            <p:cNvPr id="5" name="object 5"/>
            <p:cNvSpPr/>
            <p:nvPr/>
          </p:nvSpPr>
          <p:spPr>
            <a:xfrm>
              <a:off x="1028700" y="9715500"/>
              <a:ext cx="16230600" cy="571500"/>
            </a:xfrm>
            <a:custGeom>
              <a:avLst/>
              <a:gdLst/>
              <a:ahLst/>
              <a:cxnLst/>
              <a:rect l="l" t="t" r="r" b="b"/>
              <a:pathLst>
                <a:path w="16230600" h="571500">
                  <a:moveTo>
                    <a:pt x="0" y="0"/>
                  </a:moveTo>
                  <a:lnTo>
                    <a:pt x="16230599" y="0"/>
                  </a:lnTo>
                  <a:lnTo>
                    <a:pt x="16230599" y="571499"/>
                  </a:lnTo>
                  <a:lnTo>
                    <a:pt x="0" y="571499"/>
                  </a:lnTo>
                  <a:lnTo>
                    <a:pt x="0" y="0"/>
                  </a:lnTo>
                  <a:close/>
                </a:path>
              </a:pathLst>
            </a:custGeom>
            <a:solidFill>
              <a:srgbClr val="F7FAFD"/>
            </a:solidFill>
          </p:spPr>
          <p:txBody>
            <a:bodyPr wrap="square" lIns="0" tIns="0" rIns="0" bIns="0" rtlCol="0"/>
            <a:lstStyle/>
            <a:p>
              <a:endParaRPr dirty="0"/>
            </a:p>
          </p:txBody>
        </p:sp>
      </p:grpSp>
      <p:sp>
        <p:nvSpPr>
          <p:cNvPr id="6" name="object 6"/>
          <p:cNvSpPr txBox="1">
            <a:spLocks noGrp="1"/>
          </p:cNvSpPr>
          <p:nvPr>
            <p:ph type="title"/>
          </p:nvPr>
        </p:nvSpPr>
        <p:spPr>
          <a:xfrm>
            <a:off x="838200" y="1324388"/>
            <a:ext cx="10944674" cy="630300"/>
          </a:xfrm>
          <a:prstGeom prst="rect">
            <a:avLst/>
          </a:prstGeom>
        </p:spPr>
        <p:txBody>
          <a:bodyPr vert="horz" wrap="square" lIns="0" tIns="14604" rIns="0" bIns="0" rtlCol="0">
            <a:spAutoFit/>
          </a:bodyPr>
          <a:lstStyle/>
          <a:p>
            <a:pPr marL="12700" algn="ctr">
              <a:lnSpc>
                <a:spcPct val="100000"/>
              </a:lnSpc>
              <a:spcBef>
                <a:spcPts val="100"/>
              </a:spcBef>
              <a:tabLst>
                <a:tab pos="1785620" algn="l"/>
                <a:tab pos="2209165" algn="l"/>
              </a:tabLst>
            </a:pPr>
            <a:r>
              <a:rPr lang="ru-RU"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Классификация Чрезвычайных ситуаций</a:t>
            </a:r>
            <a:endParaRPr lang="ru-RU"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pic>
        <p:nvPicPr>
          <p:cNvPr id="9" name="object 4"/>
          <p:cNvPicPr/>
          <p:nvPr/>
        </p:nvPicPr>
        <p:blipFill>
          <a:blip r:embed="rId2" cstate="print"/>
          <a:stretch>
            <a:fillRect/>
          </a:stretch>
        </p:blipFill>
        <p:spPr>
          <a:xfrm>
            <a:off x="11782874" y="1104900"/>
            <a:ext cx="5476426" cy="8610599"/>
          </a:xfrm>
          <a:prstGeom prst="rect">
            <a:avLst/>
          </a:prstGeom>
        </p:spPr>
      </p:pic>
      <p:sp>
        <p:nvSpPr>
          <p:cNvPr id="10" name="TextBox 9"/>
          <p:cNvSpPr txBox="1"/>
          <p:nvPr/>
        </p:nvSpPr>
        <p:spPr>
          <a:xfrm>
            <a:off x="1156438" y="3467100"/>
            <a:ext cx="10553700" cy="707886"/>
          </a:xfrm>
          <a:prstGeom prst="rect">
            <a:avLst/>
          </a:prstGeom>
          <a:noFill/>
        </p:spPr>
        <p:txBody>
          <a:bodyPr wrap="square" rtlCol="0">
            <a:spAutoFit/>
          </a:bodyPr>
          <a:lstStyle/>
          <a:p>
            <a:pPr algn="ctr"/>
            <a:r>
              <a:rPr kumimoji="0" lang="ru-RU" sz="4000" b="0" i="0" u="none" strike="noStrike" kern="0" cap="none" spc="130" normalizeH="0" baseline="0" noProof="0" dirty="0" smtClean="0">
                <a:ln>
                  <a:noFill/>
                </a:ln>
                <a:solidFill>
                  <a:srgbClr val="97BCC7"/>
                </a:solidFill>
                <a:effectLst/>
                <a:uLnTx/>
                <a:uFillTx/>
                <a:latin typeface="Microsoft Sans Serif"/>
                <a:ea typeface="+mj-ea"/>
                <a:cs typeface="Microsoft Sans Serif"/>
              </a:rPr>
              <a:t>Тематика</a:t>
            </a:r>
            <a:r>
              <a:rPr kumimoji="0" lang="en-US" sz="4000" b="0" i="0" u="none" strike="noStrike" kern="0" cap="none" spc="130" normalizeH="0" baseline="0" noProof="0" dirty="0" smtClean="0">
                <a:ln>
                  <a:noFill/>
                </a:ln>
                <a:solidFill>
                  <a:srgbClr val="97BCC7"/>
                </a:solidFill>
                <a:effectLst/>
                <a:uLnTx/>
                <a:uFillTx/>
                <a:latin typeface="Microsoft Sans Serif"/>
                <a:ea typeface="+mj-ea"/>
                <a:cs typeface="Microsoft Sans Serif"/>
              </a:rPr>
              <a:t>: </a:t>
            </a:r>
            <a:r>
              <a:rPr kumimoji="0" lang="ru-RU" sz="40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icrosoft Sans Serif"/>
                <a:ea typeface="+mj-ea"/>
                <a:cs typeface="Microsoft Sans Serif"/>
              </a:rPr>
              <a:t>К</a:t>
            </a:r>
            <a:r>
              <a:rPr lang="ru-RU" sz="40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icrosoft Sans Serif"/>
                <a:ea typeface="+mj-ea"/>
                <a:cs typeface="Microsoft Sans Serif"/>
              </a:rPr>
              <a:t>ультура</a:t>
            </a:r>
            <a:r>
              <a:rPr lang="ru-RU" sz="40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icrosoft Sans Serif"/>
                <a:ea typeface="+mj-ea"/>
                <a:cs typeface="Microsoft Sans Serif"/>
              </a:rPr>
              <a:t> безопасности </a:t>
            </a:r>
            <a:endParaRPr lang="ru-RU" sz="2000" dirty="0">
              <a:ea typeface="Microsoft Himalaya" pitchFamily="2" charset="0"/>
              <a:cs typeface="Microsoft Himalaya" pitchFamily="2" charset="0"/>
            </a:endParaRPr>
          </a:p>
        </p:txBody>
      </p:sp>
      <p:sp>
        <p:nvSpPr>
          <p:cNvPr id="11" name="TextBox 10"/>
          <p:cNvSpPr txBox="1"/>
          <p:nvPr/>
        </p:nvSpPr>
        <p:spPr>
          <a:xfrm>
            <a:off x="1149511" y="6308110"/>
            <a:ext cx="10553700" cy="2492990"/>
          </a:xfrm>
          <a:prstGeom prst="rect">
            <a:avLst/>
          </a:prstGeom>
          <a:noFill/>
        </p:spPr>
        <p:txBody>
          <a:bodyPr wrap="square" rtlCol="0">
            <a:spAutoFit/>
          </a:bodyPr>
          <a:lstStyle/>
          <a:p>
            <a:pPr algn="r"/>
            <a:r>
              <a:rPr lang="ru-RU" sz="40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icrosoft Sans Serif"/>
                <a:cs typeface="Microsoft Sans Serif"/>
              </a:rPr>
              <a:t>Хотько Артем Владимирович</a:t>
            </a:r>
            <a:endParaRPr lang="en-US" sz="40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icrosoft Sans Serif"/>
              <a:cs typeface="Microsoft Sans Serif"/>
            </a:endParaRPr>
          </a:p>
          <a:p>
            <a:pPr lvl="0" algn="r"/>
            <a:r>
              <a:rPr kumimoji="0" lang="ru-RU" sz="40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icrosoft Sans Serif"/>
                <a:cs typeface="Microsoft Sans Serif"/>
              </a:rPr>
              <a:t>Преподаватель-организатор ОБЖ</a:t>
            </a:r>
            <a:endParaRPr kumimoji="0" lang="en-US" sz="40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icrosoft Sans Serif"/>
              <a:cs typeface="Microsoft Sans Serif"/>
            </a:endParaRPr>
          </a:p>
          <a:p>
            <a:pPr lvl="0" algn="r"/>
            <a:r>
              <a:rPr kumimoji="0" lang="ru-RU" sz="40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icrosoft Sans Serif"/>
                <a:cs typeface="Microsoft Sans Serif"/>
              </a:rPr>
              <a:t>МОУ «СОШ № 35» с УИОП г. Воркуты</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lvl="0"/>
            <a:endParaRPr lang="ru-RU" dirty="0">
              <a:solidFill>
                <a:prstClr val="black"/>
              </a:solidFill>
            </a:endParaRPr>
          </a:p>
          <a:p>
            <a:pPr algn="ct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TextBox 14"/>
          <p:cNvSpPr txBox="1"/>
          <p:nvPr/>
        </p:nvSpPr>
        <p:spPr>
          <a:xfrm>
            <a:off x="4495800" y="8801100"/>
            <a:ext cx="4038600" cy="707886"/>
          </a:xfrm>
          <a:prstGeom prst="rect">
            <a:avLst/>
          </a:prstGeom>
          <a:noFill/>
        </p:spPr>
        <p:txBody>
          <a:bodyPr wrap="square" rtlCol="0">
            <a:spAutoFit/>
          </a:bodyPr>
          <a:lstStyle/>
          <a:p>
            <a:pPr lvl="0" algn="ctr"/>
            <a:r>
              <a:rPr kumimoji="0" lang="ru-RU" sz="4000" i="0" u="none" strike="noStrike" kern="0" normalizeH="0" baseline="0" noProof="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icrosoft Sans Serif"/>
                <a:cs typeface="Microsoft Sans Serif"/>
              </a:rPr>
              <a:t>Воркута 2022</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18127523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28687" y="11"/>
            <a:ext cx="16230600" cy="10287000"/>
          </a:xfrm>
          <a:custGeom>
            <a:avLst/>
            <a:gdLst/>
            <a:ahLst/>
            <a:cxnLst/>
            <a:rect l="l" t="t" r="r" b="b"/>
            <a:pathLst>
              <a:path w="16230600" h="10287000">
                <a:moveTo>
                  <a:pt x="16230600" y="9715500"/>
                </a:moveTo>
                <a:lnTo>
                  <a:pt x="5297424" y="9715500"/>
                </a:lnTo>
                <a:lnTo>
                  <a:pt x="5297424" y="0"/>
                </a:lnTo>
                <a:lnTo>
                  <a:pt x="5125974" y="0"/>
                </a:lnTo>
                <a:lnTo>
                  <a:pt x="5125974" y="9715500"/>
                </a:lnTo>
                <a:lnTo>
                  <a:pt x="0" y="9715500"/>
                </a:lnTo>
                <a:lnTo>
                  <a:pt x="0" y="10286987"/>
                </a:lnTo>
                <a:lnTo>
                  <a:pt x="5125974" y="10286987"/>
                </a:lnTo>
                <a:lnTo>
                  <a:pt x="5297424" y="10286987"/>
                </a:lnTo>
                <a:lnTo>
                  <a:pt x="16230600" y="10286987"/>
                </a:lnTo>
                <a:lnTo>
                  <a:pt x="16230600" y="9715500"/>
                </a:lnTo>
                <a:close/>
              </a:path>
            </a:pathLst>
          </a:custGeom>
          <a:solidFill>
            <a:srgbClr val="F7FAFD"/>
          </a:solidFill>
        </p:spPr>
        <p:txBody>
          <a:bodyPr wrap="square" lIns="0" tIns="0" rIns="0" bIns="0" rtlCol="0"/>
          <a:lstStyle/>
          <a:p>
            <a:endParaRPr dirty="0"/>
          </a:p>
        </p:txBody>
      </p:sp>
      <p:sp>
        <p:nvSpPr>
          <p:cNvPr id="3" name="object 3"/>
          <p:cNvSpPr txBox="1"/>
          <p:nvPr/>
        </p:nvSpPr>
        <p:spPr>
          <a:xfrm>
            <a:off x="6490844" y="1465299"/>
            <a:ext cx="4634356" cy="3706143"/>
          </a:xfrm>
          <a:prstGeom prst="rect">
            <a:avLst/>
          </a:prstGeom>
          <a:effectLst>
            <a:glow rad="63500">
              <a:schemeClr val="accent2">
                <a:satMod val="175000"/>
                <a:alpha val="40000"/>
              </a:schemeClr>
            </a:glow>
          </a:effectLst>
        </p:spPr>
        <p:txBody>
          <a:bodyPr vert="horz" wrap="square" lIns="0" tIns="12700" rIns="0" bIns="0" rtlCol="0">
            <a:spAutoFit/>
          </a:bodyPr>
          <a:lstStyle/>
          <a:p>
            <a:pPr marL="13970" marR="856615" lvl="0">
              <a:lnSpc>
                <a:spcPct val="150000"/>
              </a:lnSpc>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a:t>
            </a:r>
            <a:r>
              <a:rPr lang="ru-RU"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Изменение состояния суши (почв, недр, ландшафтов)</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endParaRPr lang="ru-RU"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endParaRPr>
          </a:p>
          <a:p>
            <a:pPr marL="13970" marR="856615" lvl="0">
              <a:lnSpc>
                <a:spcPct val="150000"/>
              </a:lnSpc>
            </a:pP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a:t>
            </a:r>
            <a:r>
              <a:rPr lang="ru-RU"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Изменения состава и свойств атмосферы</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endPar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endParaRPr>
          </a:p>
          <a:p>
            <a:pPr marL="13970" marR="856615" lvl="0">
              <a:lnSpc>
                <a:spcPct val="150000"/>
              </a:lnSpc>
            </a:pP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a:t>
            </a:r>
            <a:r>
              <a:rPr lang="ru-RU"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Изменение</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a:t>
            </a:r>
            <a:r>
              <a:rPr lang="ru-RU"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состояния гидросферы</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endParaRPr lang="ru-RU"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endParaRPr>
          </a:p>
          <a:p>
            <a:pPr marL="13970" marR="856615" lvl="0">
              <a:lnSpc>
                <a:spcPct val="150000"/>
              </a:lnSpc>
            </a:pPr>
            <a:r>
              <a:rPr lang="ru-RU"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Изменение состояния биосферы</a:t>
            </a:r>
            <a:r>
              <a:rPr 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endParaRPr lang="ru-RU"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endParaRPr>
          </a:p>
        </p:txBody>
      </p:sp>
      <p:sp>
        <p:nvSpPr>
          <p:cNvPr id="9" name="object 9"/>
          <p:cNvSpPr txBox="1">
            <a:spLocks noGrp="1"/>
          </p:cNvSpPr>
          <p:nvPr>
            <p:ph type="ftr" sz="quarter" idx="5"/>
          </p:nvPr>
        </p:nvSpPr>
        <p:spPr>
          <a:xfrm>
            <a:off x="6610430" y="9846212"/>
            <a:ext cx="5067300" cy="269304"/>
          </a:xfrm>
          <a:prstGeom prst="rect">
            <a:avLst/>
          </a:prstGeom>
        </p:spPr>
        <p:txBody>
          <a:bodyPr vert="horz" wrap="square" lIns="0" tIns="0" rIns="0" bIns="0" rtlCol="0">
            <a:spAutoFit/>
          </a:bodyPr>
          <a:lstStyle/>
          <a:p>
            <a:pPr marL="12700">
              <a:lnSpc>
                <a:spcPts val="2130"/>
              </a:lnSpc>
            </a:pPr>
            <a:r>
              <a:rPr dirty="0">
                <a:ln w="10160">
                  <a:solidFill>
                    <a:schemeClr val="accent1"/>
                  </a:solidFill>
                  <a:prstDash val="solid"/>
                </a:ln>
                <a:solidFill>
                  <a:srgbClr val="FFFFFF"/>
                </a:solidFill>
                <a:effectLst>
                  <a:outerShdw blurRad="38100" dist="32000" dir="5400000" algn="tl">
                    <a:srgbClr val="000000">
                      <a:alpha val="30000"/>
                    </a:srgbClr>
                  </a:outerShdw>
                </a:effectLst>
              </a:rPr>
              <a:t>Классификация чрезвычайных ситуаций</a:t>
            </a:r>
          </a:p>
        </p:txBody>
      </p:sp>
      <p:sp>
        <p:nvSpPr>
          <p:cNvPr id="4" name="object 4"/>
          <p:cNvSpPr txBox="1"/>
          <p:nvPr/>
        </p:nvSpPr>
        <p:spPr>
          <a:xfrm>
            <a:off x="10314709" y="1465299"/>
            <a:ext cx="5447565" cy="8132996"/>
          </a:xfrm>
          <a:prstGeom prst="rect">
            <a:avLst/>
          </a:prstGeom>
        </p:spPr>
        <p:txBody>
          <a:bodyPr vert="horz" wrap="square" lIns="0" tIns="12700" rIns="0" bIns="0" rtlCol="0">
            <a:spAutoFit/>
          </a:bodyPr>
          <a:lstStyle/>
          <a:p>
            <a:pPr marL="299720" marR="1178560" indent="-285750">
              <a:lnSpc>
                <a:spcPct val="150000"/>
              </a:lnSpc>
              <a:spcBef>
                <a:spcPts val="600"/>
              </a:spcBef>
              <a:buFontTx/>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транспортные </a:t>
            </a: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аварии и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катастрофы</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indent="-285750">
              <a:lnSpc>
                <a:spcPct val="150000"/>
              </a:lnSpc>
              <a:spcBef>
                <a:spcPts val="600"/>
              </a:spcBef>
              <a:buFontTx/>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пожары, взрывы, угрозы взрывов</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indent="-285750">
              <a:lnSpc>
                <a:spcPct val="150000"/>
              </a:lnSpc>
              <a:spcBef>
                <a:spcPts val="600"/>
              </a:spcBef>
              <a:buFontTx/>
              <a:buChar char="-"/>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аварии с выбросом (угрозой выброса) химически опасных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веществ</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indent="-285750">
              <a:lnSpc>
                <a:spcPct val="150000"/>
              </a:lnSpc>
              <a:spcBef>
                <a:spcPts val="600"/>
              </a:spcBef>
              <a:buFontTx/>
              <a:buChar char="-"/>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аварии с выбросом (угрозой выброса) радиоактивных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веществ</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indent="-285750">
              <a:lnSpc>
                <a:spcPct val="150000"/>
              </a:lnSpc>
              <a:spcBef>
                <a:spcPts val="600"/>
              </a:spcBef>
              <a:buFontTx/>
              <a:buChar char="-"/>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аварии с выбросом (угрозой выброса) биологически опасных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веществ</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indent="-285750">
              <a:lnSpc>
                <a:spcPct val="150000"/>
              </a:lnSpc>
              <a:spcBef>
                <a:spcPts val="600"/>
              </a:spcBef>
              <a:buFontTx/>
              <a:buChar char="-"/>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аварии в коммунальных системах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жизнеобеспечения</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indent="-285750">
              <a:lnSpc>
                <a:spcPct val="150000"/>
              </a:lnSpc>
              <a:spcBef>
                <a:spcPts val="600"/>
              </a:spcBef>
              <a:buFontTx/>
              <a:buChar char="-"/>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аварии на очистных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сооружениях</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indent="-285750">
              <a:lnSpc>
                <a:spcPct val="150000"/>
              </a:lnSpc>
              <a:spcBef>
                <a:spcPts val="600"/>
              </a:spcBef>
              <a:buFontTx/>
              <a:buChar char="-"/>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гидродинамические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аварии</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indent="-285750">
              <a:lnSpc>
                <a:spcPct val="150000"/>
              </a:lnSpc>
              <a:spcBef>
                <a:spcPts val="600"/>
              </a:spcBef>
              <a:buFontTx/>
              <a:buChar char="-"/>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аварии в электроэнергетических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системах</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indent="-285750">
              <a:lnSpc>
                <a:spcPct val="150000"/>
              </a:lnSpc>
              <a:spcBef>
                <a:spcPts val="600"/>
              </a:spcBef>
              <a:buFontTx/>
              <a:buChar char="-"/>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внезапное обрушение зданий, сооружений</a:t>
            </a:r>
            <a:endParaRPr sz="1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endParaRPr>
          </a:p>
        </p:txBody>
      </p:sp>
      <p:sp>
        <p:nvSpPr>
          <p:cNvPr id="6" name="object 6"/>
          <p:cNvSpPr txBox="1">
            <a:spLocks noGrp="1"/>
          </p:cNvSpPr>
          <p:nvPr>
            <p:ph type="title"/>
          </p:nvPr>
        </p:nvSpPr>
        <p:spPr>
          <a:xfrm>
            <a:off x="793650" y="419100"/>
            <a:ext cx="4529455" cy="1402715"/>
          </a:xfrm>
          <a:prstGeom prst="rect">
            <a:avLst/>
          </a:prstGeom>
        </p:spPr>
        <p:style>
          <a:lnRef idx="2">
            <a:schemeClr val="accent6"/>
          </a:lnRef>
          <a:fillRef idx="1">
            <a:schemeClr val="lt1"/>
          </a:fillRef>
          <a:effectRef idx="0">
            <a:schemeClr val="accent6"/>
          </a:effectRef>
          <a:fontRef idx="minor">
            <a:schemeClr val="dk1"/>
          </a:fontRef>
        </p:style>
        <p:txBody>
          <a:bodyPr vert="horz" wrap="square" lIns="0" tIns="17145" rIns="0" bIns="0" rtlCol="0">
            <a:spAutoFit/>
          </a:bodyPr>
          <a:lstStyle/>
          <a:p>
            <a:pPr marL="12700" marR="5080" algn="ctr">
              <a:lnSpc>
                <a:spcPct val="100000"/>
              </a:lnSpc>
              <a:spcBef>
                <a:spcPts val="135"/>
              </a:spcBef>
            </a:pPr>
            <a:r>
              <a:rPr sz="4500" b="1" i="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Следующие  классификации</a:t>
            </a:r>
          </a:p>
        </p:txBody>
      </p:sp>
      <p:sp>
        <p:nvSpPr>
          <p:cNvPr id="7" name="object 7"/>
          <p:cNvSpPr txBox="1"/>
          <p:nvPr/>
        </p:nvSpPr>
        <p:spPr>
          <a:xfrm>
            <a:off x="820972" y="7724082"/>
            <a:ext cx="4474807" cy="872490"/>
          </a:xfrm>
          <a:prstGeom prst="rect">
            <a:avLst/>
          </a:prstGeom>
        </p:spPr>
        <p:style>
          <a:lnRef idx="2">
            <a:schemeClr val="accent2"/>
          </a:lnRef>
          <a:fillRef idx="1">
            <a:schemeClr val="lt1"/>
          </a:fillRef>
          <a:effectRef idx="0">
            <a:schemeClr val="accent2"/>
          </a:effectRef>
          <a:fontRef idx="minor">
            <a:schemeClr val="dk1"/>
          </a:fontRef>
        </p:style>
        <p:txBody>
          <a:bodyPr vert="horz" wrap="square" lIns="0" tIns="31115" rIns="0" bIns="0" rtlCol="0">
            <a:spAutoFit/>
          </a:bodyPr>
          <a:lstStyle/>
          <a:p>
            <a:pPr marL="12700" marR="5080" algn="ctr">
              <a:lnSpc>
                <a:spcPts val="3310"/>
              </a:lnSpc>
              <a:spcBef>
                <a:spcPts val="245"/>
              </a:spcBef>
            </a:pPr>
            <a:r>
              <a:rPr sz="2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icrosoft Sans Serif"/>
                <a:cs typeface="Microsoft Sans Serif"/>
              </a:rPr>
              <a:t>ЧРЕЗВЫЧАЙНЫЕ  СИТУАЦИИ</a:t>
            </a:r>
          </a:p>
        </p:txBody>
      </p:sp>
      <p:pic>
        <p:nvPicPr>
          <p:cNvPr id="11" name="Рисунок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974" y="2019300"/>
            <a:ext cx="4474807" cy="5481638"/>
          </a:xfrm>
          <a:prstGeom prst="rect">
            <a:avLst/>
          </a:prstGeom>
          <a:ln>
            <a:noFill/>
          </a:ln>
          <a:effectLst>
            <a:softEdge rad="112500"/>
          </a:effectLst>
        </p:spPr>
      </p:pic>
      <p:sp>
        <p:nvSpPr>
          <p:cNvPr id="12" name="TextBox 11"/>
          <p:cNvSpPr txBox="1"/>
          <p:nvPr/>
        </p:nvSpPr>
        <p:spPr>
          <a:xfrm>
            <a:off x="6553200" y="800100"/>
            <a:ext cx="358140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12700" lvl="0" algn="ctr">
              <a:spcBef>
                <a:spcPts val="100"/>
              </a:spcBef>
            </a:pPr>
            <a:r>
              <a:rPr lang="ru-RU" sz="2800" b="1" i="1" dirty="0">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latin typeface="Roboto"/>
                <a:cs typeface="Roboto"/>
              </a:rPr>
              <a:t>ЭКОЛОГИЧЕСКИЕ</a:t>
            </a:r>
          </a:p>
        </p:txBody>
      </p:sp>
      <p:sp>
        <p:nvSpPr>
          <p:cNvPr id="13" name="TextBox 12"/>
          <p:cNvSpPr txBox="1"/>
          <p:nvPr/>
        </p:nvSpPr>
        <p:spPr>
          <a:xfrm>
            <a:off x="10494817" y="800100"/>
            <a:ext cx="3906983"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12700" lvl="0" algn="ctr">
              <a:spcBef>
                <a:spcPts val="100"/>
              </a:spcBef>
            </a:pPr>
            <a:r>
              <a:rPr lang="ru-RU" sz="2800" b="1" i="1" dirty="0">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latin typeface="Roboto"/>
                <a:cs typeface="Roboto"/>
              </a:rPr>
              <a:t>ТЕХНОГЕННЫЕ</a:t>
            </a:r>
          </a:p>
        </p:txBody>
      </p:sp>
      <p:sp>
        <p:nvSpPr>
          <p:cNvPr id="14" name="TextBox 13"/>
          <p:cNvSpPr txBox="1"/>
          <p:nvPr/>
        </p:nvSpPr>
        <p:spPr>
          <a:xfrm>
            <a:off x="14782800" y="800100"/>
            <a:ext cx="327660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marL="12700" lvl="0" algn="ctr">
              <a:spcBef>
                <a:spcPts val="100"/>
              </a:spcBef>
            </a:pPr>
            <a:r>
              <a:rPr lang="ru-RU" sz="2800" b="1" i="1" dirty="0">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latin typeface="Roboto"/>
                <a:cs typeface="Roboto"/>
              </a:rPr>
              <a:t>ПРИРОДНЫЕ</a:t>
            </a:r>
          </a:p>
        </p:txBody>
      </p:sp>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5480" y="5253271"/>
            <a:ext cx="3452078" cy="2589059"/>
          </a:xfrm>
          <a:prstGeom prst="rect">
            <a:avLst/>
          </a:prstGeom>
        </p:spPr>
      </p:pic>
      <p:sp>
        <p:nvSpPr>
          <p:cNvPr id="19" name="TextBox 18"/>
          <p:cNvSpPr txBox="1"/>
          <p:nvPr/>
        </p:nvSpPr>
        <p:spPr>
          <a:xfrm>
            <a:off x="14782800" y="1465299"/>
            <a:ext cx="4114800" cy="5296835"/>
          </a:xfrm>
          <a:prstGeom prst="rect">
            <a:avLst/>
          </a:prstGeom>
          <a:noFill/>
        </p:spPr>
        <p:txBody>
          <a:bodyPr wrap="square" rtlCol="0">
            <a:spAutoFit/>
          </a:bodyPr>
          <a:lstStyle/>
          <a:p>
            <a:pPr marL="299720" marR="1178560" lvl="0" indent="-285750">
              <a:lnSpc>
                <a:spcPct val="150000"/>
              </a:lnSpc>
              <a:spcBef>
                <a:spcPts val="1225"/>
              </a:spcBef>
              <a:buFontTx/>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Геологические</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13970" marR="1178560" lvl="0">
              <a:lnSpc>
                <a:spcPct val="150000"/>
              </a:lnSpc>
              <a:spcBef>
                <a:spcPts val="1225"/>
              </a:spcBef>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Землетрясения</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извержения вулкана</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сель</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оползень</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обвал</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endPar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endParaRPr>
          </a:p>
          <a:p>
            <a:pPr marL="299720" marR="1178560" lvl="0" indent="-285750">
              <a:lnSpc>
                <a:spcPct val="150000"/>
              </a:lnSpc>
              <a:spcBef>
                <a:spcPts val="1225"/>
              </a:spcBef>
              <a:buFontTx/>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Метеорологические</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13970" marR="1178560" lvl="0">
              <a:lnSpc>
                <a:spcPct val="150000"/>
              </a:lnSpc>
              <a:spcBef>
                <a:spcPts val="1225"/>
              </a:spcBef>
            </a:pP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Ураган</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буря</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шторм</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299720" marR="1178560" lvl="0" indent="-285750">
              <a:lnSpc>
                <a:spcPct val="150000"/>
              </a:lnSpc>
              <a:spcBef>
                <a:spcPts val="1225"/>
              </a:spcBef>
              <a:buFontTx/>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Гидрологические</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p>
          <a:p>
            <a:pPr marL="13970" marR="1178560" lvl="0">
              <a:lnSpc>
                <a:spcPct val="150000"/>
              </a:lnSpc>
              <a:spcBef>
                <a:spcPts val="1225"/>
              </a:spcBef>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Наводнения</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цунами</a:t>
            </a:r>
          </a:p>
          <a:p>
            <a:pPr marL="13970" marR="1178560" lvl="0">
              <a:lnSpc>
                <a:spcPct val="150000"/>
              </a:lnSpc>
              <a:spcBef>
                <a:spcPts val="1225"/>
              </a:spcBef>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 Природные пожары</a:t>
            </a:r>
            <a:endPar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endParaRPr>
          </a:p>
          <a:p>
            <a:pPr marL="299720" marR="1178560" lvl="0" indent="-285750">
              <a:lnSpc>
                <a:spcPct val="139600"/>
              </a:lnSpc>
              <a:spcBef>
                <a:spcPts val="1225"/>
              </a:spcBef>
              <a:buFontTx/>
              <a:buChar char="-"/>
            </a:pPr>
            <a:endPar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endParaRP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1800" y="6547800"/>
            <a:ext cx="3657600" cy="3052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1000"/>
                                        <p:tgtEl>
                                          <p:spTgt spid="7">
                                            <p:txEl>
                                              <p:pRg st="0" end="0"/>
                                            </p:txEl>
                                          </p:spTgt>
                                        </p:tgtEl>
                                      </p:cBhvr>
                                    </p:animEffect>
                                    <p:anim calcmode="lin" valueType="num">
                                      <p:cBhvr>
                                        <p:cTn id="14"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nodeType="click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fade">
                                      <p:cBhvr>
                                        <p:cTn id="20" dur="2000"/>
                                        <p:tgtEl>
                                          <p:spTgt spid="12">
                                            <p:txEl>
                                              <p:pRg st="0" end="0"/>
                                            </p:txEl>
                                          </p:spTgt>
                                        </p:tgtEl>
                                      </p:cBhvr>
                                    </p:animEffect>
                                    <p:anim calcmode="lin" valueType="num">
                                      <p:cBhvr>
                                        <p:cTn id="21" dur="2000" fill="hold"/>
                                        <p:tgtEl>
                                          <p:spTgt spid="12">
                                            <p:txEl>
                                              <p:pRg st="0" end="0"/>
                                            </p:txEl>
                                          </p:spTgt>
                                        </p:tgtEl>
                                        <p:attrNameLst>
                                          <p:attrName>ppt_w</p:attrName>
                                        </p:attrNameLst>
                                      </p:cBhvr>
                                      <p:tavLst>
                                        <p:tav tm="0" fmla="#ppt_w*sin(2.5*pi*$)">
                                          <p:val>
                                            <p:fltVal val="0"/>
                                          </p:val>
                                        </p:tav>
                                        <p:tav tm="100000">
                                          <p:val>
                                            <p:fltVal val="1"/>
                                          </p:val>
                                        </p:tav>
                                      </p:tavLst>
                                    </p:anim>
                                    <p:anim calcmode="lin" valueType="num">
                                      <p:cBhvr>
                                        <p:cTn id="22" dur="2000" fill="hold"/>
                                        <p:tgtEl>
                                          <p:spTgt spid="1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additive="base">
                                        <p:cTn id="2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additive="base">
                                        <p:cTn id="3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additive="base">
                                        <p:cTn id="3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additive="base">
                                        <p:cTn id="3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3">
                                            <p:txEl>
                                              <p:pRg st="0" end="0"/>
                                            </p:txEl>
                                          </p:spTgt>
                                        </p:tgtEl>
                                        <p:attrNameLst>
                                          <p:attrName>style.visibility</p:attrName>
                                        </p:attrNameLst>
                                      </p:cBhvr>
                                      <p:to>
                                        <p:strVal val="visible"/>
                                      </p:to>
                                    </p:set>
                                    <p:animEffect transition="in" filter="barn(inVertical)">
                                      <p:cBhvr>
                                        <p:cTn id="45" dur="500"/>
                                        <p:tgtEl>
                                          <p:spTgt spid="13">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
                                            <p:txEl>
                                              <p:pRg st="0" end="0"/>
                                            </p:txEl>
                                          </p:spTgt>
                                        </p:tgtEl>
                                        <p:attrNameLst>
                                          <p:attrName>style.visibility</p:attrName>
                                        </p:attrNameLst>
                                      </p:cBhvr>
                                      <p:to>
                                        <p:strVal val="visible"/>
                                      </p:to>
                                    </p:set>
                                    <p:animEffect transition="in" filter="fade">
                                      <p:cBhvr>
                                        <p:cTn id="50" dur="1000"/>
                                        <p:tgtEl>
                                          <p:spTgt spid="4">
                                            <p:txEl>
                                              <p:pRg st="0" end="0"/>
                                            </p:txEl>
                                          </p:spTgt>
                                        </p:tgtEl>
                                      </p:cBhvr>
                                    </p:animEffect>
                                    <p:anim calcmode="lin" valueType="num">
                                      <p:cBhvr>
                                        <p:cTn id="51"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2" dur="1000" fill="hold"/>
                                        <p:tgtEl>
                                          <p:spTgt spid="4">
                                            <p:txEl>
                                              <p:pRg st="0" end="0"/>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4">
                                            <p:txEl>
                                              <p:pRg st="1" end="1"/>
                                            </p:txEl>
                                          </p:spTgt>
                                        </p:tgtEl>
                                        <p:attrNameLst>
                                          <p:attrName>style.visibility</p:attrName>
                                        </p:attrNameLst>
                                      </p:cBhvr>
                                      <p:to>
                                        <p:strVal val="visible"/>
                                      </p:to>
                                    </p:set>
                                    <p:animEffect transition="in" filter="fade">
                                      <p:cBhvr>
                                        <p:cTn id="55" dur="1000"/>
                                        <p:tgtEl>
                                          <p:spTgt spid="4">
                                            <p:txEl>
                                              <p:pRg st="1" end="1"/>
                                            </p:txEl>
                                          </p:spTgt>
                                        </p:tgtEl>
                                      </p:cBhvr>
                                    </p:animEffect>
                                    <p:anim calcmode="lin" valueType="num">
                                      <p:cBhvr>
                                        <p:cTn id="56"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57" dur="1000" fill="hold"/>
                                        <p:tgtEl>
                                          <p:spTgt spid="4">
                                            <p:txEl>
                                              <p:pRg st="1" end="1"/>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
                                            <p:txEl>
                                              <p:pRg st="2" end="2"/>
                                            </p:txEl>
                                          </p:spTgt>
                                        </p:tgtEl>
                                        <p:attrNameLst>
                                          <p:attrName>style.visibility</p:attrName>
                                        </p:attrNameLst>
                                      </p:cBhvr>
                                      <p:to>
                                        <p:strVal val="visible"/>
                                      </p:to>
                                    </p:set>
                                    <p:animEffect transition="in" filter="fade">
                                      <p:cBhvr>
                                        <p:cTn id="60" dur="1000"/>
                                        <p:tgtEl>
                                          <p:spTgt spid="4">
                                            <p:txEl>
                                              <p:pRg st="2" end="2"/>
                                            </p:txEl>
                                          </p:spTgt>
                                        </p:tgtEl>
                                      </p:cBhvr>
                                    </p:animEffect>
                                    <p:anim calcmode="lin" valueType="num">
                                      <p:cBhvr>
                                        <p:cTn id="61"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62" dur="1000" fill="hold"/>
                                        <p:tgtEl>
                                          <p:spTgt spid="4">
                                            <p:txEl>
                                              <p:pRg st="2" end="2"/>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4">
                                            <p:txEl>
                                              <p:pRg st="3" end="3"/>
                                            </p:txEl>
                                          </p:spTgt>
                                        </p:tgtEl>
                                        <p:attrNameLst>
                                          <p:attrName>style.visibility</p:attrName>
                                        </p:attrNameLst>
                                      </p:cBhvr>
                                      <p:to>
                                        <p:strVal val="visible"/>
                                      </p:to>
                                    </p:set>
                                    <p:animEffect transition="in" filter="fade">
                                      <p:cBhvr>
                                        <p:cTn id="65" dur="1000"/>
                                        <p:tgtEl>
                                          <p:spTgt spid="4">
                                            <p:txEl>
                                              <p:pRg st="3" end="3"/>
                                            </p:txEl>
                                          </p:spTgt>
                                        </p:tgtEl>
                                      </p:cBhvr>
                                    </p:animEffect>
                                    <p:anim calcmode="lin" valueType="num">
                                      <p:cBhvr>
                                        <p:cTn id="6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67" dur="1000" fill="hold"/>
                                        <p:tgtEl>
                                          <p:spTgt spid="4">
                                            <p:txEl>
                                              <p:pRg st="3" end="3"/>
                                            </p:txEl>
                                          </p:spTgt>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4">
                                            <p:txEl>
                                              <p:pRg st="4" end="4"/>
                                            </p:txEl>
                                          </p:spTgt>
                                        </p:tgtEl>
                                        <p:attrNameLst>
                                          <p:attrName>style.visibility</p:attrName>
                                        </p:attrNameLst>
                                      </p:cBhvr>
                                      <p:to>
                                        <p:strVal val="visible"/>
                                      </p:to>
                                    </p:set>
                                    <p:animEffect transition="in" filter="fade">
                                      <p:cBhvr>
                                        <p:cTn id="70" dur="1000"/>
                                        <p:tgtEl>
                                          <p:spTgt spid="4">
                                            <p:txEl>
                                              <p:pRg st="4" end="4"/>
                                            </p:txEl>
                                          </p:spTgt>
                                        </p:tgtEl>
                                      </p:cBhvr>
                                    </p:animEffect>
                                    <p:anim calcmode="lin" valueType="num">
                                      <p:cBhvr>
                                        <p:cTn id="71"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4" end="4"/>
                                            </p:txEl>
                                          </p:spTgt>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4">
                                            <p:txEl>
                                              <p:pRg st="5" end="5"/>
                                            </p:txEl>
                                          </p:spTgt>
                                        </p:tgtEl>
                                        <p:attrNameLst>
                                          <p:attrName>style.visibility</p:attrName>
                                        </p:attrNameLst>
                                      </p:cBhvr>
                                      <p:to>
                                        <p:strVal val="visible"/>
                                      </p:to>
                                    </p:set>
                                    <p:animEffect transition="in" filter="fade">
                                      <p:cBhvr>
                                        <p:cTn id="75" dur="1000"/>
                                        <p:tgtEl>
                                          <p:spTgt spid="4">
                                            <p:txEl>
                                              <p:pRg st="5" end="5"/>
                                            </p:txEl>
                                          </p:spTgt>
                                        </p:tgtEl>
                                      </p:cBhvr>
                                    </p:animEffect>
                                    <p:anim calcmode="lin" valueType="num">
                                      <p:cBhvr>
                                        <p:cTn id="7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77" dur="1000" fill="hold"/>
                                        <p:tgtEl>
                                          <p:spTgt spid="4">
                                            <p:txEl>
                                              <p:pRg st="5" end="5"/>
                                            </p:txEl>
                                          </p:spTgt>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4">
                                            <p:txEl>
                                              <p:pRg st="6" end="6"/>
                                            </p:txEl>
                                          </p:spTgt>
                                        </p:tgtEl>
                                        <p:attrNameLst>
                                          <p:attrName>style.visibility</p:attrName>
                                        </p:attrNameLst>
                                      </p:cBhvr>
                                      <p:to>
                                        <p:strVal val="visible"/>
                                      </p:to>
                                    </p:set>
                                    <p:animEffect transition="in" filter="fade">
                                      <p:cBhvr>
                                        <p:cTn id="80" dur="1000"/>
                                        <p:tgtEl>
                                          <p:spTgt spid="4">
                                            <p:txEl>
                                              <p:pRg st="6" end="6"/>
                                            </p:txEl>
                                          </p:spTgt>
                                        </p:tgtEl>
                                      </p:cBhvr>
                                    </p:animEffect>
                                    <p:anim calcmode="lin" valueType="num">
                                      <p:cBhvr>
                                        <p:cTn id="81"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82" dur="1000" fill="hold"/>
                                        <p:tgtEl>
                                          <p:spTgt spid="4">
                                            <p:txEl>
                                              <p:pRg st="6" end="6"/>
                                            </p:txEl>
                                          </p:spTgt>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4">
                                            <p:txEl>
                                              <p:pRg st="7" end="7"/>
                                            </p:txEl>
                                          </p:spTgt>
                                        </p:tgtEl>
                                        <p:attrNameLst>
                                          <p:attrName>style.visibility</p:attrName>
                                        </p:attrNameLst>
                                      </p:cBhvr>
                                      <p:to>
                                        <p:strVal val="visible"/>
                                      </p:to>
                                    </p:set>
                                    <p:animEffect transition="in" filter="fade">
                                      <p:cBhvr>
                                        <p:cTn id="85" dur="1000"/>
                                        <p:tgtEl>
                                          <p:spTgt spid="4">
                                            <p:txEl>
                                              <p:pRg st="7" end="7"/>
                                            </p:txEl>
                                          </p:spTgt>
                                        </p:tgtEl>
                                      </p:cBhvr>
                                    </p:animEffect>
                                    <p:anim calcmode="lin" valueType="num">
                                      <p:cBhvr>
                                        <p:cTn id="86"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87" dur="1000" fill="hold"/>
                                        <p:tgtEl>
                                          <p:spTgt spid="4">
                                            <p:txEl>
                                              <p:pRg st="7" end="7"/>
                                            </p:txEl>
                                          </p:spTgt>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4">
                                            <p:txEl>
                                              <p:pRg st="8" end="8"/>
                                            </p:txEl>
                                          </p:spTgt>
                                        </p:tgtEl>
                                        <p:attrNameLst>
                                          <p:attrName>style.visibility</p:attrName>
                                        </p:attrNameLst>
                                      </p:cBhvr>
                                      <p:to>
                                        <p:strVal val="visible"/>
                                      </p:to>
                                    </p:set>
                                    <p:animEffect transition="in" filter="fade">
                                      <p:cBhvr>
                                        <p:cTn id="90" dur="1000"/>
                                        <p:tgtEl>
                                          <p:spTgt spid="4">
                                            <p:txEl>
                                              <p:pRg st="8" end="8"/>
                                            </p:txEl>
                                          </p:spTgt>
                                        </p:tgtEl>
                                      </p:cBhvr>
                                    </p:animEffect>
                                    <p:anim calcmode="lin" valueType="num">
                                      <p:cBhvr>
                                        <p:cTn id="91"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92" dur="1000" fill="hold"/>
                                        <p:tgtEl>
                                          <p:spTgt spid="4">
                                            <p:txEl>
                                              <p:pRg st="8" end="8"/>
                                            </p:txEl>
                                          </p:spTgt>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
                                            <p:txEl>
                                              <p:pRg st="9" end="9"/>
                                            </p:txEl>
                                          </p:spTgt>
                                        </p:tgtEl>
                                        <p:attrNameLst>
                                          <p:attrName>style.visibility</p:attrName>
                                        </p:attrNameLst>
                                      </p:cBhvr>
                                      <p:to>
                                        <p:strVal val="visible"/>
                                      </p:to>
                                    </p:set>
                                    <p:animEffect transition="in" filter="fade">
                                      <p:cBhvr>
                                        <p:cTn id="95" dur="1000"/>
                                        <p:tgtEl>
                                          <p:spTgt spid="4">
                                            <p:txEl>
                                              <p:pRg st="9" end="9"/>
                                            </p:txEl>
                                          </p:spTgt>
                                        </p:tgtEl>
                                      </p:cBhvr>
                                    </p:animEffect>
                                    <p:anim calcmode="lin" valueType="num">
                                      <p:cBhvr>
                                        <p:cTn id="96"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97"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nodeType="clickEffect">
                                  <p:stCondLst>
                                    <p:cond delay="0"/>
                                  </p:stCondLst>
                                  <p:childTnLst>
                                    <p:set>
                                      <p:cBhvr>
                                        <p:cTn id="101" dur="1" fill="hold">
                                          <p:stCondLst>
                                            <p:cond delay="0"/>
                                          </p:stCondLst>
                                        </p:cTn>
                                        <p:tgtEl>
                                          <p:spTgt spid="14">
                                            <p:txEl>
                                              <p:pRg st="0" end="0"/>
                                            </p:txEl>
                                          </p:spTgt>
                                        </p:tgtEl>
                                        <p:attrNameLst>
                                          <p:attrName>style.visibility</p:attrName>
                                        </p:attrNameLst>
                                      </p:cBhvr>
                                      <p:to>
                                        <p:strVal val="visible"/>
                                      </p:to>
                                    </p:set>
                                    <p:anim calcmode="lin" valueType="num">
                                      <p:cBhvr>
                                        <p:cTn id="102"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103"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104" dur="500"/>
                                        <p:tgtEl>
                                          <p:spTgt spid="14">
                                            <p:txEl>
                                              <p:pRg st="0" end="0"/>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19">
                                            <p:txEl>
                                              <p:pRg st="0" end="0"/>
                                            </p:txEl>
                                          </p:spTgt>
                                        </p:tgtEl>
                                        <p:attrNameLst>
                                          <p:attrName>style.visibility</p:attrName>
                                        </p:attrNameLst>
                                      </p:cBhvr>
                                      <p:to>
                                        <p:strVal val="visible"/>
                                      </p:to>
                                    </p:set>
                                    <p:animEffect transition="in" filter="fade">
                                      <p:cBhvr>
                                        <p:cTn id="109" dur="1000"/>
                                        <p:tgtEl>
                                          <p:spTgt spid="19">
                                            <p:txEl>
                                              <p:pRg st="0" end="0"/>
                                            </p:txEl>
                                          </p:spTgt>
                                        </p:tgtEl>
                                      </p:cBhvr>
                                    </p:animEffect>
                                  </p:childTnLst>
                                </p:cTn>
                              </p:par>
                              <p:par>
                                <p:cTn id="110" presetID="10" presetClass="entr" presetSubtype="0" fill="hold" nodeType="withEffect">
                                  <p:stCondLst>
                                    <p:cond delay="0"/>
                                  </p:stCondLst>
                                  <p:childTnLst>
                                    <p:set>
                                      <p:cBhvr>
                                        <p:cTn id="111" dur="1" fill="hold">
                                          <p:stCondLst>
                                            <p:cond delay="0"/>
                                          </p:stCondLst>
                                        </p:cTn>
                                        <p:tgtEl>
                                          <p:spTgt spid="19">
                                            <p:txEl>
                                              <p:pRg st="1" end="1"/>
                                            </p:txEl>
                                          </p:spTgt>
                                        </p:tgtEl>
                                        <p:attrNameLst>
                                          <p:attrName>style.visibility</p:attrName>
                                        </p:attrNameLst>
                                      </p:cBhvr>
                                      <p:to>
                                        <p:strVal val="visible"/>
                                      </p:to>
                                    </p:set>
                                    <p:animEffect transition="in" filter="fade">
                                      <p:cBhvr>
                                        <p:cTn id="112" dur="1000"/>
                                        <p:tgtEl>
                                          <p:spTgt spid="19">
                                            <p:txEl>
                                              <p:pRg st="1" end="1"/>
                                            </p:txEl>
                                          </p:spTgt>
                                        </p:tgtEl>
                                      </p:cBhvr>
                                    </p:animEffect>
                                  </p:childTnLst>
                                </p:cTn>
                              </p:par>
                              <p:par>
                                <p:cTn id="113" presetID="10" presetClass="entr" presetSubtype="0" fill="hold" nodeType="withEffect">
                                  <p:stCondLst>
                                    <p:cond delay="0"/>
                                  </p:stCondLst>
                                  <p:childTnLst>
                                    <p:set>
                                      <p:cBhvr>
                                        <p:cTn id="114" dur="1" fill="hold">
                                          <p:stCondLst>
                                            <p:cond delay="0"/>
                                          </p:stCondLst>
                                        </p:cTn>
                                        <p:tgtEl>
                                          <p:spTgt spid="19">
                                            <p:txEl>
                                              <p:pRg st="2" end="2"/>
                                            </p:txEl>
                                          </p:spTgt>
                                        </p:tgtEl>
                                        <p:attrNameLst>
                                          <p:attrName>style.visibility</p:attrName>
                                        </p:attrNameLst>
                                      </p:cBhvr>
                                      <p:to>
                                        <p:strVal val="visible"/>
                                      </p:to>
                                    </p:set>
                                    <p:animEffect transition="in" filter="fade">
                                      <p:cBhvr>
                                        <p:cTn id="115" dur="1000"/>
                                        <p:tgtEl>
                                          <p:spTgt spid="19">
                                            <p:txEl>
                                              <p:pRg st="2" end="2"/>
                                            </p:txEl>
                                          </p:spTgt>
                                        </p:tgtEl>
                                      </p:cBhvr>
                                    </p:animEffect>
                                  </p:childTnLst>
                                </p:cTn>
                              </p:par>
                              <p:par>
                                <p:cTn id="116" presetID="10" presetClass="entr" presetSubtype="0" fill="hold" nodeType="withEffect">
                                  <p:stCondLst>
                                    <p:cond delay="0"/>
                                  </p:stCondLst>
                                  <p:childTnLst>
                                    <p:set>
                                      <p:cBhvr>
                                        <p:cTn id="117" dur="1" fill="hold">
                                          <p:stCondLst>
                                            <p:cond delay="0"/>
                                          </p:stCondLst>
                                        </p:cTn>
                                        <p:tgtEl>
                                          <p:spTgt spid="19">
                                            <p:txEl>
                                              <p:pRg st="3" end="3"/>
                                            </p:txEl>
                                          </p:spTgt>
                                        </p:tgtEl>
                                        <p:attrNameLst>
                                          <p:attrName>style.visibility</p:attrName>
                                        </p:attrNameLst>
                                      </p:cBhvr>
                                      <p:to>
                                        <p:strVal val="visible"/>
                                      </p:to>
                                    </p:set>
                                    <p:animEffect transition="in" filter="fade">
                                      <p:cBhvr>
                                        <p:cTn id="118" dur="1000"/>
                                        <p:tgtEl>
                                          <p:spTgt spid="19">
                                            <p:txEl>
                                              <p:pRg st="3" end="3"/>
                                            </p:txEl>
                                          </p:spTgt>
                                        </p:tgtEl>
                                      </p:cBhvr>
                                    </p:animEffect>
                                  </p:childTnLst>
                                </p:cTn>
                              </p:par>
                              <p:par>
                                <p:cTn id="119" presetID="10" presetClass="entr" presetSubtype="0" fill="hold" nodeType="withEffect">
                                  <p:stCondLst>
                                    <p:cond delay="0"/>
                                  </p:stCondLst>
                                  <p:childTnLst>
                                    <p:set>
                                      <p:cBhvr>
                                        <p:cTn id="120" dur="1" fill="hold">
                                          <p:stCondLst>
                                            <p:cond delay="0"/>
                                          </p:stCondLst>
                                        </p:cTn>
                                        <p:tgtEl>
                                          <p:spTgt spid="19">
                                            <p:txEl>
                                              <p:pRg st="4" end="4"/>
                                            </p:txEl>
                                          </p:spTgt>
                                        </p:tgtEl>
                                        <p:attrNameLst>
                                          <p:attrName>style.visibility</p:attrName>
                                        </p:attrNameLst>
                                      </p:cBhvr>
                                      <p:to>
                                        <p:strVal val="visible"/>
                                      </p:to>
                                    </p:set>
                                    <p:animEffect transition="in" filter="fade">
                                      <p:cBhvr>
                                        <p:cTn id="121" dur="1000"/>
                                        <p:tgtEl>
                                          <p:spTgt spid="19">
                                            <p:txEl>
                                              <p:pRg st="4" end="4"/>
                                            </p:txEl>
                                          </p:spTgt>
                                        </p:tgtEl>
                                      </p:cBhvr>
                                    </p:animEffect>
                                  </p:childTnLst>
                                </p:cTn>
                              </p:par>
                              <p:par>
                                <p:cTn id="122" presetID="10" presetClass="entr" presetSubtype="0" fill="hold" nodeType="withEffect">
                                  <p:stCondLst>
                                    <p:cond delay="0"/>
                                  </p:stCondLst>
                                  <p:childTnLst>
                                    <p:set>
                                      <p:cBhvr>
                                        <p:cTn id="123" dur="1" fill="hold">
                                          <p:stCondLst>
                                            <p:cond delay="0"/>
                                          </p:stCondLst>
                                        </p:cTn>
                                        <p:tgtEl>
                                          <p:spTgt spid="19">
                                            <p:txEl>
                                              <p:pRg st="5" end="5"/>
                                            </p:txEl>
                                          </p:spTgt>
                                        </p:tgtEl>
                                        <p:attrNameLst>
                                          <p:attrName>style.visibility</p:attrName>
                                        </p:attrNameLst>
                                      </p:cBhvr>
                                      <p:to>
                                        <p:strVal val="visible"/>
                                      </p:to>
                                    </p:set>
                                    <p:animEffect transition="in" filter="fade">
                                      <p:cBhvr>
                                        <p:cTn id="124" dur="1000"/>
                                        <p:tgtEl>
                                          <p:spTgt spid="19">
                                            <p:txEl>
                                              <p:pRg st="5" end="5"/>
                                            </p:txEl>
                                          </p:spTgt>
                                        </p:tgtEl>
                                      </p:cBhvr>
                                    </p:animEffect>
                                  </p:childTnLst>
                                </p:cTn>
                              </p:par>
                              <p:par>
                                <p:cTn id="125" presetID="10" presetClass="entr" presetSubtype="0" fill="hold" nodeType="withEffect">
                                  <p:stCondLst>
                                    <p:cond delay="0"/>
                                  </p:stCondLst>
                                  <p:childTnLst>
                                    <p:set>
                                      <p:cBhvr>
                                        <p:cTn id="126" dur="1" fill="hold">
                                          <p:stCondLst>
                                            <p:cond delay="0"/>
                                          </p:stCondLst>
                                        </p:cTn>
                                        <p:tgtEl>
                                          <p:spTgt spid="19">
                                            <p:txEl>
                                              <p:pRg st="6" end="6"/>
                                            </p:txEl>
                                          </p:spTgt>
                                        </p:tgtEl>
                                        <p:attrNameLst>
                                          <p:attrName>style.visibility</p:attrName>
                                        </p:attrNameLst>
                                      </p:cBhvr>
                                      <p:to>
                                        <p:strVal val="visible"/>
                                      </p:to>
                                    </p:set>
                                    <p:animEffect transition="in" filter="fade">
                                      <p:cBhvr>
                                        <p:cTn id="127" dur="1000"/>
                                        <p:tgtEl>
                                          <p:spTgt spid="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28700" y="1028700"/>
            <a:ext cx="16230600" cy="76200"/>
          </a:xfrm>
          <a:custGeom>
            <a:avLst/>
            <a:gdLst/>
            <a:ahLst/>
            <a:cxnLst/>
            <a:rect l="l" t="t" r="r" b="b"/>
            <a:pathLst>
              <a:path w="16230600" h="76200">
                <a:moveTo>
                  <a:pt x="16230598" y="76199"/>
                </a:moveTo>
                <a:lnTo>
                  <a:pt x="0" y="76199"/>
                </a:lnTo>
                <a:lnTo>
                  <a:pt x="0" y="0"/>
                </a:lnTo>
                <a:lnTo>
                  <a:pt x="16230598" y="0"/>
                </a:lnTo>
                <a:lnTo>
                  <a:pt x="16230598" y="76199"/>
                </a:lnTo>
                <a:close/>
              </a:path>
            </a:pathLst>
          </a:custGeom>
          <a:solidFill>
            <a:srgbClr val="F7FAFD"/>
          </a:solidFill>
        </p:spPr>
        <p:txBody>
          <a:bodyPr wrap="square" lIns="0" tIns="0" rIns="0" bIns="0" rtlCol="0"/>
          <a:lstStyle/>
          <a:p>
            <a:endParaRPr dirty="0"/>
          </a:p>
        </p:txBody>
      </p:sp>
      <p:pic>
        <p:nvPicPr>
          <p:cNvPr id="3" name="object 3"/>
          <p:cNvPicPr/>
          <p:nvPr/>
        </p:nvPicPr>
        <p:blipFill>
          <a:blip r:embed="rId2" cstate="print"/>
          <a:stretch>
            <a:fillRect/>
          </a:stretch>
        </p:blipFill>
        <p:spPr>
          <a:xfrm>
            <a:off x="6629401" y="1562100"/>
            <a:ext cx="3428999" cy="5213645"/>
          </a:xfrm>
          <a:prstGeom prst="rect">
            <a:avLst/>
          </a:prstGeom>
          <a:ln>
            <a:noFill/>
          </a:ln>
          <a:effectLst>
            <a:softEdge rad="112500"/>
          </a:effectLst>
        </p:spPr>
      </p:pic>
      <p:sp>
        <p:nvSpPr>
          <p:cNvPr id="4" name="object 4"/>
          <p:cNvSpPr/>
          <p:nvPr/>
        </p:nvSpPr>
        <p:spPr>
          <a:xfrm>
            <a:off x="1028700" y="9715500"/>
            <a:ext cx="16230600" cy="571500"/>
          </a:xfrm>
          <a:custGeom>
            <a:avLst/>
            <a:gdLst/>
            <a:ahLst/>
            <a:cxnLst/>
            <a:rect l="l" t="t" r="r" b="b"/>
            <a:pathLst>
              <a:path w="16230600" h="571500">
                <a:moveTo>
                  <a:pt x="0" y="0"/>
                </a:moveTo>
                <a:lnTo>
                  <a:pt x="16230599" y="0"/>
                </a:lnTo>
                <a:lnTo>
                  <a:pt x="16230599" y="571499"/>
                </a:lnTo>
                <a:lnTo>
                  <a:pt x="0" y="571499"/>
                </a:lnTo>
                <a:lnTo>
                  <a:pt x="0" y="0"/>
                </a:lnTo>
                <a:close/>
              </a:path>
            </a:pathLst>
          </a:custGeom>
          <a:solidFill>
            <a:srgbClr val="F7FAFD"/>
          </a:solidFill>
        </p:spPr>
        <p:txBody>
          <a:bodyPr wrap="square" lIns="0" tIns="0" rIns="0" bIns="0" rtlCol="0"/>
          <a:lstStyle/>
          <a:p>
            <a:endParaRPr dirty="0"/>
          </a:p>
        </p:txBody>
      </p:sp>
      <p:sp>
        <p:nvSpPr>
          <p:cNvPr id="5" name="object 5"/>
          <p:cNvSpPr txBox="1">
            <a:spLocks noGrp="1"/>
          </p:cNvSpPr>
          <p:nvPr>
            <p:ph type="title"/>
          </p:nvPr>
        </p:nvSpPr>
        <p:spPr>
          <a:xfrm>
            <a:off x="1016000" y="1392441"/>
            <a:ext cx="5232400" cy="1985800"/>
          </a:xfrm>
          <a:prstGeom prst="rect">
            <a:avLst/>
          </a:prstGeom>
          <a:ln>
            <a:solidFill>
              <a:srgbClr val="FFFF00"/>
            </a:solidFill>
          </a:ln>
        </p:spPr>
        <p:txBody>
          <a:bodyPr vert="horz" wrap="square" lIns="0" tIns="36195" rIns="0" bIns="0" rtlCol="0">
            <a:spAutoFit/>
          </a:bodyPr>
          <a:lstStyle/>
          <a:p>
            <a:pPr marL="12700" marR="5080" algn="ctr">
              <a:lnSpc>
                <a:spcPts val="7590"/>
              </a:lnSpc>
              <a:spcBef>
                <a:spcPts val="285"/>
              </a:spcBef>
            </a:pPr>
            <a:r>
              <a:rPr sz="6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Оставшиеся  виды ЧС</a:t>
            </a:r>
          </a:p>
        </p:txBody>
      </p:sp>
      <p:sp>
        <p:nvSpPr>
          <p:cNvPr id="6" name="object 6"/>
          <p:cNvSpPr txBox="1"/>
          <p:nvPr/>
        </p:nvSpPr>
        <p:spPr>
          <a:xfrm>
            <a:off x="1028700" y="6827700"/>
            <a:ext cx="5003800" cy="1712595"/>
          </a:xfrm>
          <a:prstGeom prst="rect">
            <a:avLst/>
          </a:prstGeom>
          <a:solidFill>
            <a:srgbClr val="002060"/>
          </a:solidFill>
        </p:spPr>
        <p:style>
          <a:lnRef idx="2">
            <a:schemeClr val="accent2"/>
          </a:lnRef>
          <a:fillRef idx="1">
            <a:schemeClr val="lt1"/>
          </a:fillRef>
          <a:effectRef idx="0">
            <a:schemeClr val="accent2"/>
          </a:effectRef>
          <a:fontRef idx="minor">
            <a:schemeClr val="dk1"/>
          </a:fontRef>
        </p:style>
        <p:txBody>
          <a:bodyPr vert="horz" wrap="square" lIns="0" tIns="12700" rIns="0" bIns="0" rtlCol="0">
            <a:spAutoFit/>
          </a:bodyPr>
          <a:lstStyle/>
          <a:p>
            <a:pPr marL="12700" algn="ctr">
              <a:lnSpc>
                <a:spcPts val="3335"/>
              </a:lnSpc>
              <a:spcBef>
                <a:spcPts val="100"/>
              </a:spcBef>
              <a:tabLst>
                <a:tab pos="677545" algn="l"/>
              </a:tabLst>
            </a:pPr>
            <a:r>
              <a:rPr sz="28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icrosoft Sans Serif"/>
                <a:cs typeface="Microsoft Sans Serif"/>
              </a:rPr>
              <a:t>ПО	МАСШТАБАМ</a:t>
            </a:r>
          </a:p>
          <a:p>
            <a:pPr marL="12700" marR="5080" algn="ctr">
              <a:lnSpc>
                <a:spcPts val="3310"/>
              </a:lnSpc>
              <a:spcBef>
                <a:spcPts val="125"/>
              </a:spcBef>
              <a:tabLst>
                <a:tab pos="3996054" algn="l"/>
              </a:tabLst>
            </a:pPr>
            <a:r>
              <a:rPr sz="28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icrosoft Sans Serif"/>
                <a:cs typeface="Microsoft Sans Serif"/>
              </a:rPr>
              <a:t>РАСПРОСТРАНЕНИЯ	И  ТЯЖЕСТИ</a:t>
            </a:r>
          </a:p>
          <a:p>
            <a:pPr marL="12700" algn="ctr">
              <a:lnSpc>
                <a:spcPts val="3204"/>
              </a:lnSpc>
            </a:pPr>
            <a:r>
              <a:rPr sz="28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icrosoft Sans Serif"/>
                <a:cs typeface="Microsoft Sans Serif"/>
              </a:rPr>
              <a:t>ПОСЛЕДСТВИЙ</a:t>
            </a:r>
          </a:p>
        </p:txBody>
      </p:sp>
      <p:sp>
        <p:nvSpPr>
          <p:cNvPr id="7" name="object 7"/>
          <p:cNvSpPr txBox="1"/>
          <p:nvPr/>
        </p:nvSpPr>
        <p:spPr>
          <a:xfrm>
            <a:off x="6629401" y="6925936"/>
            <a:ext cx="3428999" cy="499496"/>
          </a:xfrm>
          <a:prstGeom prst="rect">
            <a:avLst/>
          </a:prstGeom>
        </p:spPr>
        <p:txBody>
          <a:bodyPr vert="horz" wrap="square" lIns="0" tIns="67945" rIns="0" bIns="0" rtlCol="0">
            <a:spAutoFit/>
          </a:bodyPr>
          <a:lstStyle/>
          <a:p>
            <a:pPr marL="29845" algn="ctr">
              <a:lnSpc>
                <a:spcPct val="100000"/>
              </a:lnSpc>
              <a:spcBef>
                <a:spcPts val="535"/>
              </a:spcBef>
            </a:pPr>
            <a:r>
              <a:rP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БИОЛОГИЧЕСКИЕ</a:t>
            </a:r>
            <a:endParaRPr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endParaRPr>
          </a:p>
        </p:txBody>
      </p:sp>
      <p:sp>
        <p:nvSpPr>
          <p:cNvPr id="8" name="object 8"/>
          <p:cNvSpPr txBox="1"/>
          <p:nvPr/>
        </p:nvSpPr>
        <p:spPr>
          <a:xfrm>
            <a:off x="10428860" y="6908337"/>
            <a:ext cx="3439539" cy="501419"/>
          </a:xfrm>
          <a:prstGeom prst="rect">
            <a:avLst/>
          </a:prstGeom>
        </p:spPr>
        <p:txBody>
          <a:bodyPr vert="horz" wrap="square" lIns="0" tIns="69850" rIns="0" bIns="0" rtlCol="0">
            <a:spAutoFit/>
          </a:bodyPr>
          <a:lstStyle/>
          <a:p>
            <a:pPr algn="ctr">
              <a:lnSpc>
                <a:spcPct val="100000"/>
              </a:lnSpc>
              <a:spcBef>
                <a:spcPts val="550"/>
              </a:spcBef>
            </a:pPr>
            <a:r>
              <a:rP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СОЦИАЛЬНЫЕ</a:t>
            </a:r>
            <a:endParaRPr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endParaRPr>
          </a:p>
        </p:txBody>
      </p:sp>
      <p:pic>
        <p:nvPicPr>
          <p:cNvPr id="9" name="object 9"/>
          <p:cNvPicPr/>
          <p:nvPr/>
        </p:nvPicPr>
        <p:blipFill>
          <a:blip r:embed="rId3" cstate="print"/>
          <a:stretch>
            <a:fillRect/>
          </a:stretch>
        </p:blipFill>
        <p:spPr>
          <a:xfrm>
            <a:off x="10428860" y="1562100"/>
            <a:ext cx="3439539" cy="5197047"/>
          </a:xfrm>
          <a:prstGeom prst="rect">
            <a:avLst/>
          </a:prstGeom>
          <a:ln>
            <a:noFill/>
          </a:ln>
          <a:effectLst>
            <a:softEdge rad="112500"/>
          </a:effectLst>
        </p:spPr>
      </p:pic>
      <p:sp>
        <p:nvSpPr>
          <p:cNvPr id="10" name="object 10"/>
          <p:cNvSpPr txBox="1"/>
          <p:nvPr/>
        </p:nvSpPr>
        <p:spPr>
          <a:xfrm>
            <a:off x="14080862" y="6925936"/>
            <a:ext cx="3445138" cy="499496"/>
          </a:xfrm>
          <a:prstGeom prst="rect">
            <a:avLst/>
          </a:prstGeom>
        </p:spPr>
        <p:txBody>
          <a:bodyPr vert="horz" wrap="square" lIns="0" tIns="67945" rIns="0" bIns="0" rtlCol="0">
            <a:spAutoFit/>
          </a:bodyPr>
          <a:lstStyle/>
          <a:p>
            <a:pPr algn="ctr">
              <a:lnSpc>
                <a:spcPct val="100000"/>
              </a:lnSpc>
              <a:spcBef>
                <a:spcPts val="535"/>
              </a:spcBef>
            </a:pPr>
            <a:r>
              <a:rPr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АНТРОПОГЕННЫЕ</a:t>
            </a:r>
            <a:endParaRPr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endParaRPr>
          </a:p>
        </p:txBody>
      </p:sp>
      <p:pic>
        <p:nvPicPr>
          <p:cNvPr id="11" name="object 11"/>
          <p:cNvPicPr/>
          <p:nvPr/>
        </p:nvPicPr>
        <p:blipFill>
          <a:blip r:embed="rId4" cstate="print"/>
          <a:stretch>
            <a:fillRect/>
          </a:stretch>
        </p:blipFill>
        <p:spPr>
          <a:xfrm>
            <a:off x="14080863" y="1562100"/>
            <a:ext cx="3178437" cy="5213645"/>
          </a:xfrm>
          <a:prstGeom prst="rect">
            <a:avLst/>
          </a:prstGeom>
          <a:ln>
            <a:noFill/>
          </a:ln>
          <a:effectLst>
            <a:softEdge rad="112500"/>
          </a:effectLst>
        </p:spPr>
      </p:pic>
      <p:sp>
        <p:nvSpPr>
          <p:cNvPr id="12" name="object 12"/>
          <p:cNvSpPr txBox="1">
            <a:spLocks noGrp="1"/>
          </p:cNvSpPr>
          <p:nvPr>
            <p:ph type="ftr" sz="quarter" idx="5"/>
          </p:nvPr>
        </p:nvSpPr>
        <p:spPr>
          <a:xfrm>
            <a:off x="6610430" y="9846212"/>
            <a:ext cx="5067300" cy="269304"/>
          </a:xfrm>
          <a:prstGeom prst="rect">
            <a:avLst/>
          </a:prstGeom>
        </p:spPr>
        <p:txBody>
          <a:bodyPr vert="horz" wrap="square" lIns="0" tIns="0" rIns="0" bIns="0" rtlCol="0">
            <a:spAutoFit/>
          </a:bodyPr>
          <a:lstStyle/>
          <a:p>
            <a:pPr marL="12700">
              <a:lnSpc>
                <a:spcPts val="2130"/>
              </a:lnSpc>
            </a:pPr>
            <a:r>
              <a:rPr dirty="0">
                <a:ln w="10160">
                  <a:solidFill>
                    <a:schemeClr val="accent1"/>
                  </a:solidFill>
                  <a:prstDash val="solid"/>
                </a:ln>
                <a:solidFill>
                  <a:srgbClr val="FFFFFF"/>
                </a:solidFill>
                <a:effectLst>
                  <a:outerShdw blurRad="38100" dist="32000" dir="5400000" algn="tl">
                    <a:srgbClr val="000000">
                      <a:alpha val="30000"/>
                    </a:srgbClr>
                  </a:outerShdw>
                </a:effectLst>
              </a:rPr>
              <a:t>Классификация чрезвычайных ситуаций</a:t>
            </a:r>
          </a:p>
        </p:txBody>
      </p:sp>
      <p:sp>
        <p:nvSpPr>
          <p:cNvPr id="14" name="TextBox 13"/>
          <p:cNvSpPr txBox="1"/>
          <p:nvPr/>
        </p:nvSpPr>
        <p:spPr>
          <a:xfrm>
            <a:off x="6629401" y="7683997"/>
            <a:ext cx="3276599" cy="1200329"/>
          </a:xfrm>
          <a:prstGeom prst="rect">
            <a:avLst/>
          </a:prstGeom>
          <a:noFill/>
        </p:spPr>
        <p:txBody>
          <a:bodyPr wrap="square" rtlCol="0">
            <a:spAutoFit/>
          </a:bodyPr>
          <a:lstStyle/>
          <a:p>
            <a:pPr lvl="0" algn="ctr">
              <a:lnSpc>
                <a:spcPct val="150000"/>
              </a:lnSpc>
            </a:pP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эпидемии, эпизоотии,</a:t>
            </a:r>
          </a:p>
          <a:p>
            <a:pPr lvl="0" algn="ctr">
              <a:lnSpc>
                <a:spcPct val="150000"/>
              </a:lnSpc>
            </a:pP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эпифитотии</a:t>
            </a:r>
          </a:p>
        </p:txBody>
      </p:sp>
      <p:sp>
        <p:nvSpPr>
          <p:cNvPr id="15" name="TextBox 14"/>
          <p:cNvSpPr txBox="1"/>
          <p:nvPr/>
        </p:nvSpPr>
        <p:spPr>
          <a:xfrm>
            <a:off x="10428860" y="7549188"/>
            <a:ext cx="3439539" cy="1488356"/>
          </a:xfrm>
          <a:prstGeom prst="rect">
            <a:avLst/>
          </a:prstGeom>
          <a:noFill/>
        </p:spPr>
        <p:txBody>
          <a:bodyPr wrap="square" rtlCol="0">
            <a:spAutoFit/>
          </a:bodyPr>
          <a:lstStyle/>
          <a:p>
            <a:pPr lvl="0" algn="ctr">
              <a:spcBef>
                <a:spcPts val="400"/>
              </a:spcBef>
            </a:pP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терроризм,</a:t>
            </a:r>
          </a:p>
          <a:p>
            <a:pPr marL="12700" marR="5080" lvl="0" algn="ctr">
              <a:lnSpc>
                <a:spcPct val="139000"/>
              </a:lnSpc>
            </a:pP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грабежи, насилия,  войны, голод</a:t>
            </a:r>
          </a:p>
        </p:txBody>
      </p:sp>
      <p:sp>
        <p:nvSpPr>
          <p:cNvPr id="16" name="TextBox 15"/>
          <p:cNvSpPr txBox="1"/>
          <p:nvPr/>
        </p:nvSpPr>
        <p:spPr>
          <a:xfrm>
            <a:off x="14080863" y="7886700"/>
            <a:ext cx="3445137" cy="959237"/>
          </a:xfrm>
          <a:prstGeom prst="rect">
            <a:avLst/>
          </a:prstGeom>
          <a:noFill/>
        </p:spPr>
        <p:txBody>
          <a:bodyPr wrap="square" rtlCol="0">
            <a:spAutoFit/>
          </a:bodyPr>
          <a:lstStyle/>
          <a:p>
            <a:pPr lvl="0" algn="ctr">
              <a:spcBef>
                <a:spcPts val="395"/>
              </a:spcBef>
            </a:pP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следствие </a:t>
            </a: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ошибочных</a:t>
            </a:r>
          </a:p>
          <a:p>
            <a:pPr lvl="0" algn="ctr">
              <a:spcBef>
                <a:spcPts val="985"/>
              </a:spcBef>
            </a:pP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Roboto"/>
                <a:cs typeface="Roboto"/>
              </a:rPr>
              <a:t>действий людей.</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down)">
                                      <p:cBhvr>
                                        <p:cTn id="12" dur="500"/>
                                        <p:tgtEl>
                                          <p:spTgt spid="6">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wipe(down)">
                                      <p:cBhvr>
                                        <p:cTn id="18" dur="500"/>
                                        <p:tgtEl>
                                          <p:spTgt spid="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wipe(down)">
                                      <p:cBhvr>
                                        <p:cTn id="23" dur="580">
                                          <p:stCondLst>
                                            <p:cond delay="0"/>
                                          </p:stCondLst>
                                        </p:cTn>
                                        <p:tgtEl>
                                          <p:spTgt spid="7">
                                            <p:txEl>
                                              <p:pRg st="0" end="0"/>
                                            </p:txEl>
                                          </p:spTgt>
                                        </p:tgtEl>
                                      </p:cBhvr>
                                    </p:animEffect>
                                    <p:anim calcmode="lin" valueType="num">
                                      <p:cBhvr>
                                        <p:cTn id="24" dur="1822" tmFilter="0,0; 0.14,0.36; 0.43,0.73; 0.71,0.91; 1.0,1.0">
                                          <p:stCondLst>
                                            <p:cond delay="0"/>
                                          </p:stCondLst>
                                        </p:cTn>
                                        <p:tgtEl>
                                          <p:spTgt spid="7">
                                            <p:txEl>
                                              <p:pRg st="0" end="0"/>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xEl>
                                              <p:pRg st="0" end="0"/>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xEl>
                                              <p:pRg st="0" end="0"/>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xEl>
                                              <p:pRg st="0" end="0"/>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xEl>
                                              <p:pRg st="0" end="0"/>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xEl>
                                              <p:pRg st="0" end="0"/>
                                            </p:txEl>
                                          </p:spTgt>
                                        </p:tgtEl>
                                      </p:cBhvr>
                                      <p:to x="100000" y="60000"/>
                                    </p:animScale>
                                    <p:animScale>
                                      <p:cBhvr>
                                        <p:cTn id="30" dur="166" decel="50000">
                                          <p:stCondLst>
                                            <p:cond delay="676"/>
                                          </p:stCondLst>
                                        </p:cTn>
                                        <p:tgtEl>
                                          <p:spTgt spid="7">
                                            <p:txEl>
                                              <p:pRg st="0" end="0"/>
                                            </p:txEl>
                                          </p:spTgt>
                                        </p:tgtEl>
                                      </p:cBhvr>
                                      <p:to x="100000" y="100000"/>
                                    </p:animScale>
                                    <p:animScale>
                                      <p:cBhvr>
                                        <p:cTn id="31" dur="26">
                                          <p:stCondLst>
                                            <p:cond delay="1312"/>
                                          </p:stCondLst>
                                        </p:cTn>
                                        <p:tgtEl>
                                          <p:spTgt spid="7">
                                            <p:txEl>
                                              <p:pRg st="0" end="0"/>
                                            </p:txEl>
                                          </p:spTgt>
                                        </p:tgtEl>
                                      </p:cBhvr>
                                      <p:to x="100000" y="80000"/>
                                    </p:animScale>
                                    <p:animScale>
                                      <p:cBhvr>
                                        <p:cTn id="32" dur="166" decel="50000">
                                          <p:stCondLst>
                                            <p:cond delay="1338"/>
                                          </p:stCondLst>
                                        </p:cTn>
                                        <p:tgtEl>
                                          <p:spTgt spid="7">
                                            <p:txEl>
                                              <p:pRg st="0" end="0"/>
                                            </p:txEl>
                                          </p:spTgt>
                                        </p:tgtEl>
                                      </p:cBhvr>
                                      <p:to x="100000" y="100000"/>
                                    </p:animScale>
                                    <p:animScale>
                                      <p:cBhvr>
                                        <p:cTn id="33" dur="26">
                                          <p:stCondLst>
                                            <p:cond delay="1642"/>
                                          </p:stCondLst>
                                        </p:cTn>
                                        <p:tgtEl>
                                          <p:spTgt spid="7">
                                            <p:txEl>
                                              <p:pRg st="0" end="0"/>
                                            </p:txEl>
                                          </p:spTgt>
                                        </p:tgtEl>
                                      </p:cBhvr>
                                      <p:to x="100000" y="90000"/>
                                    </p:animScale>
                                    <p:animScale>
                                      <p:cBhvr>
                                        <p:cTn id="34" dur="166" decel="50000">
                                          <p:stCondLst>
                                            <p:cond delay="1668"/>
                                          </p:stCondLst>
                                        </p:cTn>
                                        <p:tgtEl>
                                          <p:spTgt spid="7">
                                            <p:txEl>
                                              <p:pRg st="0" end="0"/>
                                            </p:txEl>
                                          </p:spTgt>
                                        </p:tgtEl>
                                      </p:cBhvr>
                                      <p:to x="100000" y="100000"/>
                                    </p:animScale>
                                    <p:animScale>
                                      <p:cBhvr>
                                        <p:cTn id="35" dur="26">
                                          <p:stCondLst>
                                            <p:cond delay="1808"/>
                                          </p:stCondLst>
                                        </p:cTn>
                                        <p:tgtEl>
                                          <p:spTgt spid="7">
                                            <p:txEl>
                                              <p:pRg st="0" end="0"/>
                                            </p:txEl>
                                          </p:spTgt>
                                        </p:tgtEl>
                                      </p:cBhvr>
                                      <p:to x="100000" y="95000"/>
                                    </p:animScale>
                                    <p:animScale>
                                      <p:cBhvr>
                                        <p:cTn id="36" dur="166" decel="50000">
                                          <p:stCondLst>
                                            <p:cond delay="1834"/>
                                          </p:stCondLst>
                                        </p:cTn>
                                        <p:tgtEl>
                                          <p:spTgt spid="7">
                                            <p:txEl>
                                              <p:pRg st="0" end="0"/>
                                            </p:txEl>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nodeType="click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Effect transition="in" filter="wipe(down)">
                                      <p:cBhvr>
                                        <p:cTn id="41" dur="580">
                                          <p:stCondLst>
                                            <p:cond delay="0"/>
                                          </p:stCondLst>
                                        </p:cTn>
                                        <p:tgtEl>
                                          <p:spTgt spid="8">
                                            <p:txEl>
                                              <p:pRg st="0" end="0"/>
                                            </p:txEl>
                                          </p:spTgt>
                                        </p:tgtEl>
                                      </p:cBhvr>
                                    </p:animEffect>
                                    <p:anim calcmode="lin" valueType="num">
                                      <p:cBhvr>
                                        <p:cTn id="42" dur="182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8">
                                            <p:txEl>
                                              <p:pRg st="0" end="0"/>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8">
                                            <p:txEl>
                                              <p:pRg st="0" end="0"/>
                                            </p:txEl>
                                          </p:spTgt>
                                        </p:tgtEl>
                                      </p:cBhvr>
                                      <p:to x="100000" y="60000"/>
                                    </p:animScale>
                                    <p:animScale>
                                      <p:cBhvr>
                                        <p:cTn id="48" dur="166" decel="50000">
                                          <p:stCondLst>
                                            <p:cond delay="676"/>
                                          </p:stCondLst>
                                        </p:cTn>
                                        <p:tgtEl>
                                          <p:spTgt spid="8">
                                            <p:txEl>
                                              <p:pRg st="0" end="0"/>
                                            </p:txEl>
                                          </p:spTgt>
                                        </p:tgtEl>
                                      </p:cBhvr>
                                      <p:to x="100000" y="100000"/>
                                    </p:animScale>
                                    <p:animScale>
                                      <p:cBhvr>
                                        <p:cTn id="49" dur="26">
                                          <p:stCondLst>
                                            <p:cond delay="1312"/>
                                          </p:stCondLst>
                                        </p:cTn>
                                        <p:tgtEl>
                                          <p:spTgt spid="8">
                                            <p:txEl>
                                              <p:pRg st="0" end="0"/>
                                            </p:txEl>
                                          </p:spTgt>
                                        </p:tgtEl>
                                      </p:cBhvr>
                                      <p:to x="100000" y="80000"/>
                                    </p:animScale>
                                    <p:animScale>
                                      <p:cBhvr>
                                        <p:cTn id="50" dur="166" decel="50000">
                                          <p:stCondLst>
                                            <p:cond delay="1338"/>
                                          </p:stCondLst>
                                        </p:cTn>
                                        <p:tgtEl>
                                          <p:spTgt spid="8">
                                            <p:txEl>
                                              <p:pRg st="0" end="0"/>
                                            </p:txEl>
                                          </p:spTgt>
                                        </p:tgtEl>
                                      </p:cBhvr>
                                      <p:to x="100000" y="100000"/>
                                    </p:animScale>
                                    <p:animScale>
                                      <p:cBhvr>
                                        <p:cTn id="51" dur="26">
                                          <p:stCondLst>
                                            <p:cond delay="1642"/>
                                          </p:stCondLst>
                                        </p:cTn>
                                        <p:tgtEl>
                                          <p:spTgt spid="8">
                                            <p:txEl>
                                              <p:pRg st="0" end="0"/>
                                            </p:txEl>
                                          </p:spTgt>
                                        </p:tgtEl>
                                      </p:cBhvr>
                                      <p:to x="100000" y="90000"/>
                                    </p:animScale>
                                    <p:animScale>
                                      <p:cBhvr>
                                        <p:cTn id="52" dur="166" decel="50000">
                                          <p:stCondLst>
                                            <p:cond delay="1668"/>
                                          </p:stCondLst>
                                        </p:cTn>
                                        <p:tgtEl>
                                          <p:spTgt spid="8">
                                            <p:txEl>
                                              <p:pRg st="0" end="0"/>
                                            </p:txEl>
                                          </p:spTgt>
                                        </p:tgtEl>
                                      </p:cBhvr>
                                      <p:to x="100000" y="100000"/>
                                    </p:animScale>
                                    <p:animScale>
                                      <p:cBhvr>
                                        <p:cTn id="53" dur="26">
                                          <p:stCondLst>
                                            <p:cond delay="1808"/>
                                          </p:stCondLst>
                                        </p:cTn>
                                        <p:tgtEl>
                                          <p:spTgt spid="8">
                                            <p:txEl>
                                              <p:pRg st="0" end="0"/>
                                            </p:txEl>
                                          </p:spTgt>
                                        </p:tgtEl>
                                      </p:cBhvr>
                                      <p:to x="100000" y="95000"/>
                                    </p:animScale>
                                    <p:animScale>
                                      <p:cBhvr>
                                        <p:cTn id="54" dur="166" decel="50000">
                                          <p:stCondLst>
                                            <p:cond delay="1834"/>
                                          </p:stCondLst>
                                        </p:cTn>
                                        <p:tgtEl>
                                          <p:spTgt spid="8">
                                            <p:txEl>
                                              <p:pRg st="0" end="0"/>
                                            </p:txEl>
                                          </p:spTgt>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nodeType="clickEffect">
                                  <p:stCondLst>
                                    <p:cond delay="0"/>
                                  </p:stCondLst>
                                  <p:childTnLst>
                                    <p:set>
                                      <p:cBhvr>
                                        <p:cTn id="58" dur="1" fill="hold">
                                          <p:stCondLst>
                                            <p:cond delay="0"/>
                                          </p:stCondLst>
                                        </p:cTn>
                                        <p:tgtEl>
                                          <p:spTgt spid="10">
                                            <p:txEl>
                                              <p:pRg st="0" end="0"/>
                                            </p:txEl>
                                          </p:spTgt>
                                        </p:tgtEl>
                                        <p:attrNameLst>
                                          <p:attrName>style.visibility</p:attrName>
                                        </p:attrNameLst>
                                      </p:cBhvr>
                                      <p:to>
                                        <p:strVal val="visible"/>
                                      </p:to>
                                    </p:set>
                                    <p:animEffect transition="in" filter="wipe(down)">
                                      <p:cBhvr>
                                        <p:cTn id="59" dur="580">
                                          <p:stCondLst>
                                            <p:cond delay="0"/>
                                          </p:stCondLst>
                                        </p:cTn>
                                        <p:tgtEl>
                                          <p:spTgt spid="10">
                                            <p:txEl>
                                              <p:pRg st="0" end="0"/>
                                            </p:txEl>
                                          </p:spTgt>
                                        </p:tgtEl>
                                      </p:cBhvr>
                                    </p:animEffect>
                                    <p:anim calcmode="lin" valueType="num">
                                      <p:cBhvr>
                                        <p:cTn id="60" dur="1822" tmFilter="0,0; 0.14,0.36; 0.43,0.73; 0.71,0.91; 1.0,1.0">
                                          <p:stCondLst>
                                            <p:cond delay="0"/>
                                          </p:stCondLst>
                                        </p:cTn>
                                        <p:tgtEl>
                                          <p:spTgt spid="10">
                                            <p:txEl>
                                              <p:pRg st="0" end="0"/>
                                            </p:txEl>
                                          </p:spTgt>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10">
                                            <p:txEl>
                                              <p:pRg st="0" end="0"/>
                                            </p:txEl>
                                          </p:spTgt>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10">
                                            <p:txEl>
                                              <p:pRg st="0" end="0"/>
                                            </p:txEl>
                                          </p:spTgt>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10">
                                            <p:txEl>
                                              <p:pRg st="0" end="0"/>
                                            </p:txEl>
                                          </p:spTgt>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10">
                                            <p:txEl>
                                              <p:pRg st="0" end="0"/>
                                            </p:txEl>
                                          </p:spTgt>
                                        </p:tgtEl>
                                        <p:attrNameLst>
                                          <p:attrName>ppt_y</p:attrName>
                                        </p:attrNameLst>
                                      </p:cBhvr>
                                      <p:tavLst>
                                        <p:tav tm="0" fmla="#ppt_y-sin(pi*$)/81">
                                          <p:val>
                                            <p:fltVal val="0"/>
                                          </p:val>
                                        </p:tav>
                                        <p:tav tm="100000">
                                          <p:val>
                                            <p:fltVal val="1"/>
                                          </p:val>
                                        </p:tav>
                                      </p:tavLst>
                                    </p:anim>
                                    <p:animScale>
                                      <p:cBhvr>
                                        <p:cTn id="65" dur="26">
                                          <p:stCondLst>
                                            <p:cond delay="650"/>
                                          </p:stCondLst>
                                        </p:cTn>
                                        <p:tgtEl>
                                          <p:spTgt spid="10">
                                            <p:txEl>
                                              <p:pRg st="0" end="0"/>
                                            </p:txEl>
                                          </p:spTgt>
                                        </p:tgtEl>
                                      </p:cBhvr>
                                      <p:to x="100000" y="60000"/>
                                    </p:animScale>
                                    <p:animScale>
                                      <p:cBhvr>
                                        <p:cTn id="66" dur="166" decel="50000">
                                          <p:stCondLst>
                                            <p:cond delay="676"/>
                                          </p:stCondLst>
                                        </p:cTn>
                                        <p:tgtEl>
                                          <p:spTgt spid="10">
                                            <p:txEl>
                                              <p:pRg st="0" end="0"/>
                                            </p:txEl>
                                          </p:spTgt>
                                        </p:tgtEl>
                                      </p:cBhvr>
                                      <p:to x="100000" y="100000"/>
                                    </p:animScale>
                                    <p:animScale>
                                      <p:cBhvr>
                                        <p:cTn id="67" dur="26">
                                          <p:stCondLst>
                                            <p:cond delay="1312"/>
                                          </p:stCondLst>
                                        </p:cTn>
                                        <p:tgtEl>
                                          <p:spTgt spid="10">
                                            <p:txEl>
                                              <p:pRg st="0" end="0"/>
                                            </p:txEl>
                                          </p:spTgt>
                                        </p:tgtEl>
                                      </p:cBhvr>
                                      <p:to x="100000" y="80000"/>
                                    </p:animScale>
                                    <p:animScale>
                                      <p:cBhvr>
                                        <p:cTn id="68" dur="166" decel="50000">
                                          <p:stCondLst>
                                            <p:cond delay="1338"/>
                                          </p:stCondLst>
                                        </p:cTn>
                                        <p:tgtEl>
                                          <p:spTgt spid="10">
                                            <p:txEl>
                                              <p:pRg st="0" end="0"/>
                                            </p:txEl>
                                          </p:spTgt>
                                        </p:tgtEl>
                                      </p:cBhvr>
                                      <p:to x="100000" y="100000"/>
                                    </p:animScale>
                                    <p:animScale>
                                      <p:cBhvr>
                                        <p:cTn id="69" dur="26">
                                          <p:stCondLst>
                                            <p:cond delay="1642"/>
                                          </p:stCondLst>
                                        </p:cTn>
                                        <p:tgtEl>
                                          <p:spTgt spid="10">
                                            <p:txEl>
                                              <p:pRg st="0" end="0"/>
                                            </p:txEl>
                                          </p:spTgt>
                                        </p:tgtEl>
                                      </p:cBhvr>
                                      <p:to x="100000" y="90000"/>
                                    </p:animScale>
                                    <p:animScale>
                                      <p:cBhvr>
                                        <p:cTn id="70" dur="166" decel="50000">
                                          <p:stCondLst>
                                            <p:cond delay="1668"/>
                                          </p:stCondLst>
                                        </p:cTn>
                                        <p:tgtEl>
                                          <p:spTgt spid="10">
                                            <p:txEl>
                                              <p:pRg st="0" end="0"/>
                                            </p:txEl>
                                          </p:spTgt>
                                        </p:tgtEl>
                                      </p:cBhvr>
                                      <p:to x="100000" y="100000"/>
                                    </p:animScale>
                                    <p:animScale>
                                      <p:cBhvr>
                                        <p:cTn id="71" dur="26">
                                          <p:stCondLst>
                                            <p:cond delay="1808"/>
                                          </p:stCondLst>
                                        </p:cTn>
                                        <p:tgtEl>
                                          <p:spTgt spid="10">
                                            <p:txEl>
                                              <p:pRg st="0" end="0"/>
                                            </p:txEl>
                                          </p:spTgt>
                                        </p:tgtEl>
                                      </p:cBhvr>
                                      <p:to x="100000" y="95000"/>
                                    </p:animScale>
                                    <p:animScale>
                                      <p:cBhvr>
                                        <p:cTn id="72" dur="166" decel="50000">
                                          <p:stCondLst>
                                            <p:cond delay="1834"/>
                                          </p:stCondLst>
                                        </p:cTn>
                                        <p:tgtEl>
                                          <p:spTgt spid="10">
                                            <p:txEl>
                                              <p:pRg st="0" end="0"/>
                                            </p:txEl>
                                          </p:spTgt>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4">
                                            <p:txEl>
                                              <p:pRg st="0" end="0"/>
                                            </p:txEl>
                                          </p:spTgt>
                                        </p:tgtEl>
                                        <p:attrNameLst>
                                          <p:attrName>style.visibility</p:attrName>
                                        </p:attrNameLst>
                                      </p:cBhvr>
                                      <p:to>
                                        <p:strVal val="visible"/>
                                      </p:to>
                                    </p:set>
                                    <p:animEffect transition="in" filter="fade">
                                      <p:cBhvr>
                                        <p:cTn id="77" dur="1000"/>
                                        <p:tgtEl>
                                          <p:spTgt spid="14">
                                            <p:txEl>
                                              <p:pRg st="0" end="0"/>
                                            </p:txEl>
                                          </p:spTgt>
                                        </p:tgtEl>
                                      </p:cBhvr>
                                    </p:animEffect>
                                    <p:anim calcmode="lin" valueType="num">
                                      <p:cBhvr>
                                        <p:cTn id="7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7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4">
                                            <p:txEl>
                                              <p:pRg st="1" end="1"/>
                                            </p:txEl>
                                          </p:spTgt>
                                        </p:tgtEl>
                                        <p:attrNameLst>
                                          <p:attrName>style.visibility</p:attrName>
                                        </p:attrNameLst>
                                      </p:cBhvr>
                                      <p:to>
                                        <p:strVal val="visible"/>
                                      </p:to>
                                    </p:set>
                                    <p:animEffect transition="in" filter="fade">
                                      <p:cBhvr>
                                        <p:cTn id="82" dur="1000"/>
                                        <p:tgtEl>
                                          <p:spTgt spid="14">
                                            <p:txEl>
                                              <p:pRg st="1" end="1"/>
                                            </p:txEl>
                                          </p:spTgt>
                                        </p:tgtEl>
                                      </p:cBhvr>
                                    </p:animEffect>
                                    <p:anim calcmode="lin" valueType="num">
                                      <p:cBhvr>
                                        <p:cTn id="83"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84"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15">
                                            <p:txEl>
                                              <p:pRg st="0" end="0"/>
                                            </p:txEl>
                                          </p:spTgt>
                                        </p:tgtEl>
                                        <p:attrNameLst>
                                          <p:attrName>style.visibility</p:attrName>
                                        </p:attrNameLst>
                                      </p:cBhvr>
                                      <p:to>
                                        <p:strVal val="visible"/>
                                      </p:to>
                                    </p:set>
                                    <p:animEffect transition="in" filter="fade">
                                      <p:cBhvr>
                                        <p:cTn id="89" dur="1000"/>
                                        <p:tgtEl>
                                          <p:spTgt spid="15">
                                            <p:txEl>
                                              <p:pRg st="0" end="0"/>
                                            </p:txEl>
                                          </p:spTgt>
                                        </p:tgtEl>
                                      </p:cBhvr>
                                    </p:animEffect>
                                    <p:anim calcmode="lin" valueType="num">
                                      <p:cBhvr>
                                        <p:cTn id="90"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1" dur="1000" fill="hold"/>
                                        <p:tgtEl>
                                          <p:spTgt spid="15">
                                            <p:txEl>
                                              <p:pRg st="0" end="0"/>
                                            </p:txEl>
                                          </p:spTgt>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15">
                                            <p:txEl>
                                              <p:pRg st="1" end="1"/>
                                            </p:txEl>
                                          </p:spTgt>
                                        </p:tgtEl>
                                        <p:attrNameLst>
                                          <p:attrName>style.visibility</p:attrName>
                                        </p:attrNameLst>
                                      </p:cBhvr>
                                      <p:to>
                                        <p:strVal val="visible"/>
                                      </p:to>
                                    </p:set>
                                    <p:animEffect transition="in" filter="fade">
                                      <p:cBhvr>
                                        <p:cTn id="94" dur="1000"/>
                                        <p:tgtEl>
                                          <p:spTgt spid="15">
                                            <p:txEl>
                                              <p:pRg st="1" end="1"/>
                                            </p:txEl>
                                          </p:spTgt>
                                        </p:tgtEl>
                                      </p:cBhvr>
                                    </p:animEffect>
                                    <p:anim calcmode="lin" valueType="num">
                                      <p:cBhvr>
                                        <p:cTn id="95"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96" dur="1000" fill="hold"/>
                                        <p:tgtEl>
                                          <p:spTgt spid="1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16">
                                            <p:txEl>
                                              <p:pRg st="0" end="0"/>
                                            </p:txEl>
                                          </p:spTgt>
                                        </p:tgtEl>
                                        <p:attrNameLst>
                                          <p:attrName>style.visibility</p:attrName>
                                        </p:attrNameLst>
                                      </p:cBhvr>
                                      <p:to>
                                        <p:strVal val="visible"/>
                                      </p:to>
                                    </p:set>
                                    <p:animEffect transition="in" filter="fade">
                                      <p:cBhvr>
                                        <p:cTn id="101" dur="1000"/>
                                        <p:tgtEl>
                                          <p:spTgt spid="16">
                                            <p:txEl>
                                              <p:pRg st="0" end="0"/>
                                            </p:txEl>
                                          </p:spTgt>
                                        </p:tgtEl>
                                      </p:cBhvr>
                                    </p:animEffect>
                                    <p:anim calcmode="lin" valueType="num">
                                      <p:cBhvr>
                                        <p:cTn id="102"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03" dur="1000" fill="hold"/>
                                        <p:tgtEl>
                                          <p:spTgt spid="16">
                                            <p:txEl>
                                              <p:pRg st="0" end="0"/>
                                            </p:txEl>
                                          </p:spTgt>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16">
                                            <p:txEl>
                                              <p:pRg st="1" end="1"/>
                                            </p:txEl>
                                          </p:spTgt>
                                        </p:tgtEl>
                                        <p:attrNameLst>
                                          <p:attrName>style.visibility</p:attrName>
                                        </p:attrNameLst>
                                      </p:cBhvr>
                                      <p:to>
                                        <p:strVal val="visible"/>
                                      </p:to>
                                    </p:set>
                                    <p:animEffect transition="in" filter="fade">
                                      <p:cBhvr>
                                        <p:cTn id="106" dur="1000"/>
                                        <p:tgtEl>
                                          <p:spTgt spid="16">
                                            <p:txEl>
                                              <p:pRg st="1" end="1"/>
                                            </p:txEl>
                                          </p:spTgt>
                                        </p:tgtEl>
                                      </p:cBhvr>
                                    </p:animEffect>
                                    <p:anim calcmode="lin" valueType="num">
                                      <p:cBhvr>
                                        <p:cTn id="107" dur="10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108" dur="1000" fill="hold"/>
                                        <p:tgtEl>
                                          <p:spTgt spid="1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8288000" cy="10287000"/>
            <a:chOff x="0" y="0"/>
            <a:chExt cx="18288000" cy="10287000"/>
          </a:xfrm>
        </p:grpSpPr>
        <p:pic>
          <p:nvPicPr>
            <p:cNvPr id="3" name="object 3"/>
            <p:cNvPicPr/>
            <p:nvPr/>
          </p:nvPicPr>
          <p:blipFill>
            <a:blip r:embed="rId2" cstate="print"/>
            <a:stretch>
              <a:fillRect/>
            </a:stretch>
          </p:blipFill>
          <p:spPr>
            <a:xfrm>
              <a:off x="0" y="0"/>
              <a:ext cx="18287999" cy="10286999"/>
            </a:xfrm>
            <a:prstGeom prst="rect">
              <a:avLst/>
            </a:prstGeom>
          </p:spPr>
        </p:pic>
        <p:sp>
          <p:nvSpPr>
            <p:cNvPr id="4" name="object 4"/>
            <p:cNvSpPr/>
            <p:nvPr/>
          </p:nvSpPr>
          <p:spPr>
            <a:xfrm>
              <a:off x="1028687" y="1028712"/>
              <a:ext cx="16230600" cy="9258300"/>
            </a:xfrm>
            <a:custGeom>
              <a:avLst/>
              <a:gdLst/>
              <a:ahLst/>
              <a:cxnLst/>
              <a:rect l="l" t="t" r="r" b="b"/>
              <a:pathLst>
                <a:path w="16230600" h="9258300">
                  <a:moveTo>
                    <a:pt x="16230600" y="8686800"/>
                  </a:moveTo>
                  <a:lnTo>
                    <a:pt x="0" y="8686800"/>
                  </a:lnTo>
                  <a:lnTo>
                    <a:pt x="0" y="9258287"/>
                  </a:lnTo>
                  <a:lnTo>
                    <a:pt x="16230600" y="9258287"/>
                  </a:lnTo>
                  <a:lnTo>
                    <a:pt x="16230600" y="8686800"/>
                  </a:lnTo>
                  <a:close/>
                </a:path>
                <a:path w="16230600" h="9258300">
                  <a:moveTo>
                    <a:pt x="16230600" y="0"/>
                  </a:moveTo>
                  <a:lnTo>
                    <a:pt x="0" y="0"/>
                  </a:lnTo>
                  <a:lnTo>
                    <a:pt x="0" y="76200"/>
                  </a:lnTo>
                  <a:lnTo>
                    <a:pt x="16230600" y="76200"/>
                  </a:lnTo>
                  <a:lnTo>
                    <a:pt x="16230600" y="0"/>
                  </a:lnTo>
                  <a:close/>
                </a:path>
              </a:pathLst>
            </a:custGeom>
            <a:solidFill>
              <a:srgbClr val="043C57"/>
            </a:solidFill>
          </p:spPr>
          <p:txBody>
            <a:bodyPr wrap="square" lIns="0" tIns="0" rIns="0" bIns="0" rtlCol="0"/>
            <a:lstStyle/>
            <a:p>
              <a:endParaRPr dirty="0"/>
            </a:p>
          </p:txBody>
        </p:sp>
      </p:grpSp>
      <p:sp>
        <p:nvSpPr>
          <p:cNvPr id="5" name="object 5"/>
          <p:cNvSpPr txBox="1"/>
          <p:nvPr/>
        </p:nvSpPr>
        <p:spPr>
          <a:xfrm>
            <a:off x="609600" y="4867276"/>
            <a:ext cx="17221200" cy="4206986"/>
          </a:xfrm>
          <a:prstGeom prst="rect">
            <a:avLst/>
          </a:prstGeom>
        </p:spPr>
        <p:txBody>
          <a:bodyPr vert="horz" wrap="square" lIns="0" tIns="12065" rIns="0" bIns="0" rtlCol="0">
            <a:spAutoFit/>
          </a:bodyPr>
          <a:lstStyle/>
          <a:p>
            <a:pPr marL="106045" marR="98425" algn="ctr">
              <a:lnSpc>
                <a:spcPct val="142900"/>
              </a:lnSpc>
              <a:spcBef>
                <a:spcPts val="95"/>
              </a:spcBef>
            </a:pPr>
            <a:r>
              <a:rPr sz="21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По причине возникновения ЧС </a:t>
            </a:r>
            <a:r>
              <a:rPr sz="21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делятся</a:t>
            </a:r>
            <a:r>
              <a:rPr lang="en-US" sz="21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 </a:t>
            </a:r>
            <a:r>
              <a:rPr sz="21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 </a:t>
            </a:r>
            <a:r>
              <a:rPr sz="2100" spc="55" dirty="0">
                <a:solidFill>
                  <a:srgbClr val="043C57"/>
                </a:solidFill>
                <a:latin typeface="Roboto"/>
                <a:cs typeface="Roboto"/>
              </a:rPr>
              <a:t>на</a:t>
            </a:r>
            <a:r>
              <a:rPr sz="2100" spc="225" dirty="0">
                <a:solidFill>
                  <a:srgbClr val="043C57"/>
                </a:solidFill>
                <a:latin typeface="Roboto"/>
                <a:cs typeface="Roboto"/>
              </a:rPr>
              <a:t> </a:t>
            </a:r>
            <a:r>
              <a:rPr sz="2100" spc="90" dirty="0">
                <a:solidFill>
                  <a:srgbClr val="043C57"/>
                </a:solidFill>
                <a:latin typeface="Roboto"/>
                <a:cs typeface="Roboto"/>
              </a:rPr>
              <a:t>случайные</a:t>
            </a:r>
            <a:r>
              <a:rPr sz="2100" spc="225" dirty="0">
                <a:solidFill>
                  <a:srgbClr val="043C57"/>
                </a:solidFill>
                <a:latin typeface="Roboto"/>
                <a:cs typeface="Roboto"/>
              </a:rPr>
              <a:t> </a:t>
            </a:r>
            <a:r>
              <a:rPr sz="2100" spc="100" dirty="0">
                <a:solidFill>
                  <a:srgbClr val="043C57"/>
                </a:solidFill>
                <a:latin typeface="Roboto"/>
                <a:cs typeface="Roboto"/>
              </a:rPr>
              <a:t>(непреднамеренные)</a:t>
            </a:r>
            <a:r>
              <a:rPr sz="2100" spc="225" dirty="0">
                <a:solidFill>
                  <a:srgbClr val="043C57"/>
                </a:solidFill>
                <a:latin typeface="Roboto"/>
                <a:cs typeface="Roboto"/>
              </a:rPr>
              <a:t> </a:t>
            </a:r>
            <a:r>
              <a:rPr sz="2100" spc="20" dirty="0">
                <a:solidFill>
                  <a:srgbClr val="043C57"/>
                </a:solidFill>
                <a:latin typeface="Roboto"/>
                <a:cs typeface="Roboto"/>
              </a:rPr>
              <a:t>и </a:t>
            </a:r>
            <a:r>
              <a:rPr sz="2100" spc="-505" dirty="0">
                <a:solidFill>
                  <a:srgbClr val="043C57"/>
                </a:solidFill>
                <a:latin typeface="Roboto"/>
                <a:cs typeface="Roboto"/>
              </a:rPr>
              <a:t> </a:t>
            </a:r>
            <a:r>
              <a:rPr sz="2100" spc="95" dirty="0">
                <a:solidFill>
                  <a:srgbClr val="043C57"/>
                </a:solidFill>
                <a:latin typeface="Roboto"/>
                <a:cs typeface="Roboto"/>
              </a:rPr>
              <a:t>преднамеренные.</a:t>
            </a:r>
            <a:r>
              <a:rPr sz="2100" spc="215" dirty="0">
                <a:solidFill>
                  <a:srgbClr val="043C57"/>
                </a:solidFill>
                <a:latin typeface="Roboto"/>
                <a:cs typeface="Roboto"/>
              </a:rPr>
              <a:t> </a:t>
            </a:r>
            <a:r>
              <a:rPr sz="2100" spc="20" dirty="0">
                <a:solidFill>
                  <a:srgbClr val="043C57"/>
                </a:solidFill>
                <a:latin typeface="Roboto"/>
                <a:cs typeface="Roboto"/>
              </a:rPr>
              <a:t>К</a:t>
            </a:r>
            <a:r>
              <a:rPr sz="2100" spc="215" dirty="0">
                <a:solidFill>
                  <a:srgbClr val="043C57"/>
                </a:solidFill>
                <a:latin typeface="Roboto"/>
                <a:cs typeface="Roboto"/>
              </a:rPr>
              <a:t> </a:t>
            </a:r>
            <a:r>
              <a:rPr sz="2100" spc="100" dirty="0">
                <a:solidFill>
                  <a:srgbClr val="043C57"/>
                </a:solidFill>
                <a:latin typeface="Roboto"/>
                <a:cs typeface="Roboto"/>
              </a:rPr>
              <a:t>последней</a:t>
            </a:r>
            <a:r>
              <a:rPr sz="2100" spc="215" dirty="0">
                <a:solidFill>
                  <a:srgbClr val="043C57"/>
                </a:solidFill>
                <a:latin typeface="Roboto"/>
                <a:cs typeface="Roboto"/>
              </a:rPr>
              <a:t> </a:t>
            </a:r>
            <a:r>
              <a:rPr sz="2100" spc="85" dirty="0">
                <a:solidFill>
                  <a:srgbClr val="043C57"/>
                </a:solidFill>
                <a:latin typeface="Roboto"/>
                <a:cs typeface="Roboto"/>
              </a:rPr>
              <a:t>группе</a:t>
            </a:r>
            <a:r>
              <a:rPr sz="2100" spc="215" dirty="0">
                <a:solidFill>
                  <a:srgbClr val="043C57"/>
                </a:solidFill>
                <a:latin typeface="Roboto"/>
                <a:cs typeface="Roboto"/>
              </a:rPr>
              <a:t> </a:t>
            </a:r>
            <a:r>
              <a:rPr sz="2100" spc="75" dirty="0">
                <a:solidFill>
                  <a:srgbClr val="043C57"/>
                </a:solidFill>
                <a:latin typeface="Roboto"/>
                <a:cs typeface="Roboto"/>
              </a:rPr>
              <a:t>относятся</a:t>
            </a:r>
            <a:r>
              <a:rPr sz="2100" spc="215" dirty="0">
                <a:solidFill>
                  <a:srgbClr val="043C57"/>
                </a:solidFill>
                <a:latin typeface="Roboto"/>
                <a:cs typeface="Roboto"/>
              </a:rPr>
              <a:t> </a:t>
            </a:r>
            <a:r>
              <a:rPr sz="2100" spc="90" dirty="0">
                <a:solidFill>
                  <a:srgbClr val="043C57"/>
                </a:solidFill>
                <a:latin typeface="Roboto"/>
                <a:cs typeface="Roboto"/>
              </a:rPr>
              <a:t>террористические</a:t>
            </a:r>
            <a:r>
              <a:rPr sz="2100" spc="215" dirty="0">
                <a:solidFill>
                  <a:srgbClr val="043C57"/>
                </a:solidFill>
                <a:latin typeface="Roboto"/>
                <a:cs typeface="Roboto"/>
              </a:rPr>
              <a:t> </a:t>
            </a:r>
            <a:r>
              <a:rPr sz="2100" spc="60" dirty="0">
                <a:solidFill>
                  <a:srgbClr val="043C57"/>
                </a:solidFill>
                <a:latin typeface="Roboto"/>
                <a:cs typeface="Roboto"/>
              </a:rPr>
              <a:t>акты, </a:t>
            </a:r>
            <a:r>
              <a:rPr sz="2100" spc="65" dirty="0">
                <a:solidFill>
                  <a:srgbClr val="043C57"/>
                </a:solidFill>
                <a:latin typeface="Roboto"/>
                <a:cs typeface="Roboto"/>
              </a:rPr>
              <a:t> </a:t>
            </a:r>
            <a:r>
              <a:rPr sz="2100" spc="90" dirty="0">
                <a:solidFill>
                  <a:srgbClr val="043C57"/>
                </a:solidFill>
                <a:latin typeface="Roboto"/>
                <a:cs typeface="Roboto"/>
              </a:rPr>
              <a:t>экстремистские</a:t>
            </a:r>
            <a:r>
              <a:rPr sz="2100" spc="210" dirty="0">
                <a:solidFill>
                  <a:srgbClr val="043C57"/>
                </a:solidFill>
                <a:latin typeface="Roboto"/>
                <a:cs typeface="Roboto"/>
              </a:rPr>
              <a:t> </a:t>
            </a:r>
            <a:r>
              <a:rPr sz="2100" spc="80" dirty="0">
                <a:solidFill>
                  <a:srgbClr val="043C57"/>
                </a:solidFill>
                <a:latin typeface="Roboto"/>
                <a:cs typeface="Roboto"/>
              </a:rPr>
              <a:t>действия,</a:t>
            </a:r>
            <a:r>
              <a:rPr sz="2100" spc="215" dirty="0">
                <a:solidFill>
                  <a:srgbClr val="043C57"/>
                </a:solidFill>
                <a:latin typeface="Roboto"/>
                <a:cs typeface="Roboto"/>
              </a:rPr>
              <a:t> </a:t>
            </a:r>
            <a:r>
              <a:rPr sz="2100" spc="70" dirty="0">
                <a:solidFill>
                  <a:srgbClr val="043C57"/>
                </a:solidFill>
                <a:latin typeface="Roboto"/>
                <a:cs typeface="Roboto"/>
              </a:rPr>
              <a:t>другие</a:t>
            </a:r>
            <a:r>
              <a:rPr sz="2100" spc="215" dirty="0">
                <a:solidFill>
                  <a:srgbClr val="043C57"/>
                </a:solidFill>
                <a:latin typeface="Roboto"/>
                <a:cs typeface="Roboto"/>
              </a:rPr>
              <a:t> </a:t>
            </a:r>
            <a:r>
              <a:rPr sz="2100" spc="95" dirty="0">
                <a:solidFill>
                  <a:srgbClr val="043C57"/>
                </a:solidFill>
                <a:latin typeface="Roboto"/>
                <a:cs typeface="Roboto"/>
              </a:rPr>
              <a:t>умышленные</a:t>
            </a:r>
            <a:r>
              <a:rPr sz="2100" spc="215" dirty="0">
                <a:solidFill>
                  <a:srgbClr val="043C57"/>
                </a:solidFill>
                <a:latin typeface="Roboto"/>
                <a:cs typeface="Roboto"/>
              </a:rPr>
              <a:t> </a:t>
            </a:r>
            <a:r>
              <a:rPr sz="2100" spc="80" dirty="0">
                <a:solidFill>
                  <a:srgbClr val="043C57"/>
                </a:solidFill>
                <a:latin typeface="Roboto"/>
                <a:cs typeface="Roboto"/>
              </a:rPr>
              <a:t>действия.</a:t>
            </a:r>
            <a:r>
              <a:rPr sz="2100" spc="215" dirty="0">
                <a:solidFill>
                  <a:srgbClr val="043C57"/>
                </a:solidFill>
                <a:latin typeface="Roboto"/>
                <a:cs typeface="Roboto"/>
              </a:rPr>
              <a:t> </a:t>
            </a:r>
            <a:r>
              <a:rPr sz="2100" spc="100" dirty="0">
                <a:solidFill>
                  <a:srgbClr val="043C57"/>
                </a:solidFill>
                <a:latin typeface="Roboto"/>
                <a:cs typeface="Roboto"/>
              </a:rPr>
              <a:t>Большинство</a:t>
            </a:r>
            <a:r>
              <a:rPr sz="2100" spc="215" dirty="0">
                <a:solidFill>
                  <a:srgbClr val="043C57"/>
                </a:solidFill>
                <a:latin typeface="Roboto"/>
                <a:cs typeface="Roboto"/>
              </a:rPr>
              <a:t> </a:t>
            </a:r>
            <a:r>
              <a:rPr sz="2100" spc="75" dirty="0">
                <a:solidFill>
                  <a:srgbClr val="043C57"/>
                </a:solidFill>
                <a:latin typeface="Roboto"/>
                <a:cs typeface="Roboto"/>
              </a:rPr>
              <a:t>ЧС </a:t>
            </a:r>
            <a:r>
              <a:rPr sz="2100" spc="80" dirty="0">
                <a:solidFill>
                  <a:srgbClr val="043C57"/>
                </a:solidFill>
                <a:latin typeface="Roboto"/>
                <a:cs typeface="Roboto"/>
              </a:rPr>
              <a:t> </a:t>
            </a:r>
            <a:r>
              <a:rPr sz="2100" spc="65" dirty="0">
                <a:solidFill>
                  <a:srgbClr val="043C57"/>
                </a:solidFill>
                <a:latin typeface="Roboto"/>
                <a:cs typeface="Roboto"/>
              </a:rPr>
              <a:t>носят</a:t>
            </a:r>
            <a:r>
              <a:rPr sz="2100" spc="215" dirty="0">
                <a:solidFill>
                  <a:srgbClr val="043C57"/>
                </a:solidFill>
                <a:latin typeface="Roboto"/>
                <a:cs typeface="Roboto"/>
              </a:rPr>
              <a:t> </a:t>
            </a:r>
            <a:r>
              <a:rPr sz="2100" spc="90" dirty="0">
                <a:solidFill>
                  <a:srgbClr val="043C57"/>
                </a:solidFill>
                <a:latin typeface="Roboto"/>
                <a:cs typeface="Roboto"/>
              </a:rPr>
              <a:t>случайный</a:t>
            </a:r>
            <a:r>
              <a:rPr sz="2100" spc="215" dirty="0">
                <a:solidFill>
                  <a:srgbClr val="043C57"/>
                </a:solidFill>
                <a:latin typeface="Roboto"/>
                <a:cs typeface="Roboto"/>
              </a:rPr>
              <a:t> </a:t>
            </a:r>
            <a:r>
              <a:rPr sz="2100" spc="75" dirty="0">
                <a:solidFill>
                  <a:srgbClr val="043C57"/>
                </a:solidFill>
                <a:latin typeface="Roboto"/>
                <a:cs typeface="Roboto"/>
              </a:rPr>
              <a:t>характер.</a:t>
            </a:r>
            <a:r>
              <a:rPr sz="2100" spc="215" dirty="0">
                <a:solidFill>
                  <a:srgbClr val="043C57"/>
                </a:solidFill>
                <a:latin typeface="Roboto"/>
                <a:cs typeface="Roboto"/>
              </a:rPr>
              <a:t> </a:t>
            </a:r>
            <a:r>
              <a:rPr sz="2100" spc="80" dirty="0">
                <a:solidFill>
                  <a:srgbClr val="043C57"/>
                </a:solidFill>
                <a:latin typeface="Roboto"/>
                <a:cs typeface="Roboto"/>
              </a:rPr>
              <a:t>Однако</a:t>
            </a:r>
            <a:r>
              <a:rPr sz="2100" spc="215" dirty="0">
                <a:solidFill>
                  <a:srgbClr val="043C57"/>
                </a:solidFill>
                <a:latin typeface="Roboto"/>
                <a:cs typeface="Roboto"/>
              </a:rPr>
              <a:t> </a:t>
            </a:r>
            <a:r>
              <a:rPr sz="2100" spc="50" dirty="0">
                <a:solidFill>
                  <a:srgbClr val="043C57"/>
                </a:solidFill>
                <a:latin typeface="Roboto"/>
                <a:cs typeface="Roboto"/>
              </a:rPr>
              <a:t>это</a:t>
            </a:r>
            <a:r>
              <a:rPr sz="2100" spc="215" dirty="0">
                <a:solidFill>
                  <a:srgbClr val="043C57"/>
                </a:solidFill>
                <a:latin typeface="Roboto"/>
                <a:cs typeface="Roboto"/>
              </a:rPr>
              <a:t> </a:t>
            </a:r>
            <a:r>
              <a:rPr sz="2100" spc="70" dirty="0">
                <a:solidFill>
                  <a:srgbClr val="043C57"/>
                </a:solidFill>
                <a:latin typeface="Roboto"/>
                <a:cs typeface="Roboto"/>
              </a:rPr>
              <a:t>не</a:t>
            </a:r>
            <a:r>
              <a:rPr sz="2100" spc="215" dirty="0">
                <a:solidFill>
                  <a:srgbClr val="043C57"/>
                </a:solidFill>
                <a:latin typeface="Roboto"/>
                <a:cs typeface="Roboto"/>
              </a:rPr>
              <a:t> </a:t>
            </a:r>
            <a:r>
              <a:rPr sz="2100" spc="70" dirty="0">
                <a:solidFill>
                  <a:srgbClr val="043C57"/>
                </a:solidFill>
                <a:latin typeface="Roboto"/>
                <a:cs typeface="Roboto"/>
              </a:rPr>
              <a:t>значит,</a:t>
            </a:r>
            <a:r>
              <a:rPr sz="2100" spc="215" dirty="0">
                <a:solidFill>
                  <a:srgbClr val="043C57"/>
                </a:solidFill>
                <a:latin typeface="Roboto"/>
                <a:cs typeface="Roboto"/>
              </a:rPr>
              <a:t> </a:t>
            </a:r>
            <a:r>
              <a:rPr sz="2100" spc="45" dirty="0">
                <a:solidFill>
                  <a:srgbClr val="043C57"/>
                </a:solidFill>
                <a:latin typeface="Roboto"/>
                <a:cs typeface="Roboto"/>
              </a:rPr>
              <a:t>что</a:t>
            </a:r>
            <a:r>
              <a:rPr sz="2100" spc="215" dirty="0">
                <a:solidFill>
                  <a:srgbClr val="043C57"/>
                </a:solidFill>
                <a:latin typeface="Roboto"/>
                <a:cs typeface="Roboto"/>
              </a:rPr>
              <a:t> </a:t>
            </a:r>
            <a:r>
              <a:rPr sz="2100" spc="100" dirty="0">
                <a:solidFill>
                  <a:srgbClr val="043C57"/>
                </a:solidFill>
                <a:latin typeface="Roboto"/>
                <a:cs typeface="Roboto"/>
              </a:rPr>
              <a:t>возникновение</a:t>
            </a:r>
            <a:r>
              <a:rPr sz="2100" spc="215" dirty="0">
                <a:solidFill>
                  <a:srgbClr val="043C57"/>
                </a:solidFill>
                <a:latin typeface="Roboto"/>
                <a:cs typeface="Roboto"/>
              </a:rPr>
              <a:t> </a:t>
            </a:r>
            <a:r>
              <a:rPr sz="2100" spc="20" dirty="0">
                <a:solidFill>
                  <a:srgbClr val="043C57"/>
                </a:solidFill>
                <a:latin typeface="Roboto"/>
                <a:cs typeface="Roboto"/>
              </a:rPr>
              <a:t>и </a:t>
            </a:r>
            <a:r>
              <a:rPr sz="2100" spc="25" dirty="0">
                <a:solidFill>
                  <a:srgbClr val="043C57"/>
                </a:solidFill>
                <a:latin typeface="Roboto"/>
                <a:cs typeface="Roboto"/>
              </a:rPr>
              <a:t> </a:t>
            </a:r>
            <a:r>
              <a:rPr sz="2100" spc="80" dirty="0">
                <a:solidFill>
                  <a:srgbClr val="043C57"/>
                </a:solidFill>
                <a:latin typeface="Roboto"/>
                <a:cs typeface="Roboto"/>
              </a:rPr>
              <a:t>развитие</a:t>
            </a:r>
            <a:r>
              <a:rPr sz="2100" spc="210" dirty="0">
                <a:solidFill>
                  <a:srgbClr val="043C57"/>
                </a:solidFill>
                <a:latin typeface="Roboto"/>
                <a:cs typeface="Roboto"/>
              </a:rPr>
              <a:t> </a:t>
            </a:r>
            <a:r>
              <a:rPr sz="2100" spc="75" dirty="0">
                <a:solidFill>
                  <a:srgbClr val="043C57"/>
                </a:solidFill>
                <a:latin typeface="Roboto"/>
                <a:cs typeface="Roboto"/>
              </a:rPr>
              <a:t>ЧС</a:t>
            </a:r>
            <a:r>
              <a:rPr sz="2100" spc="210" dirty="0">
                <a:solidFill>
                  <a:srgbClr val="043C57"/>
                </a:solidFill>
                <a:latin typeface="Roboto"/>
                <a:cs typeface="Roboto"/>
              </a:rPr>
              <a:t> </a:t>
            </a:r>
            <a:r>
              <a:rPr sz="2100" spc="70" dirty="0">
                <a:solidFill>
                  <a:srgbClr val="043C57"/>
                </a:solidFill>
                <a:latin typeface="Roboto"/>
                <a:cs typeface="Roboto"/>
              </a:rPr>
              <a:t>не</a:t>
            </a:r>
            <a:r>
              <a:rPr sz="2100" spc="210" dirty="0">
                <a:solidFill>
                  <a:srgbClr val="043C57"/>
                </a:solidFill>
                <a:latin typeface="Roboto"/>
                <a:cs typeface="Roboto"/>
              </a:rPr>
              <a:t> </a:t>
            </a:r>
            <a:r>
              <a:rPr sz="2100" spc="80" dirty="0">
                <a:solidFill>
                  <a:srgbClr val="043C57"/>
                </a:solidFill>
                <a:latin typeface="Roboto"/>
                <a:cs typeface="Roboto"/>
              </a:rPr>
              <a:t>подчиняется</a:t>
            </a:r>
            <a:r>
              <a:rPr sz="2100" spc="215" dirty="0">
                <a:solidFill>
                  <a:srgbClr val="043C57"/>
                </a:solidFill>
                <a:latin typeface="Roboto"/>
                <a:cs typeface="Roboto"/>
              </a:rPr>
              <a:t> </a:t>
            </a:r>
            <a:r>
              <a:rPr sz="2100" spc="90" dirty="0">
                <a:solidFill>
                  <a:srgbClr val="043C57"/>
                </a:solidFill>
                <a:latin typeface="Roboto"/>
                <a:cs typeface="Roboto"/>
              </a:rPr>
              <a:t>никаким</a:t>
            </a:r>
            <a:r>
              <a:rPr sz="2100" spc="210" dirty="0">
                <a:solidFill>
                  <a:srgbClr val="043C57"/>
                </a:solidFill>
                <a:latin typeface="Roboto"/>
                <a:cs typeface="Roboto"/>
              </a:rPr>
              <a:t> </a:t>
            </a:r>
            <a:r>
              <a:rPr sz="2100" spc="85" dirty="0">
                <a:solidFill>
                  <a:srgbClr val="043C57"/>
                </a:solidFill>
                <a:latin typeface="Roboto"/>
                <a:cs typeface="Roboto"/>
              </a:rPr>
              <a:t>закономерностям.</a:t>
            </a:r>
            <a:endParaRPr sz="2100" dirty="0">
              <a:latin typeface="Roboto"/>
              <a:cs typeface="Roboto"/>
            </a:endParaRPr>
          </a:p>
          <a:p>
            <a:pPr marL="35560" marR="27940" algn="ctr">
              <a:lnSpc>
                <a:spcPts val="3600"/>
              </a:lnSpc>
              <a:spcBef>
                <a:spcPts val="300"/>
              </a:spcBef>
            </a:pPr>
            <a:r>
              <a:rPr sz="21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По режиму времени ЧС </a:t>
            </a:r>
            <a:r>
              <a:rPr sz="21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делятся</a:t>
            </a:r>
            <a:r>
              <a:rPr lang="en-US" sz="21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a:t>
            </a:r>
            <a:r>
              <a:rPr sz="21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 </a:t>
            </a:r>
            <a:r>
              <a:rPr sz="2100" spc="55" dirty="0">
                <a:solidFill>
                  <a:srgbClr val="043C57"/>
                </a:solidFill>
                <a:latin typeface="Roboto"/>
                <a:cs typeface="Roboto"/>
              </a:rPr>
              <a:t>на</a:t>
            </a:r>
            <a:r>
              <a:rPr sz="2100" spc="220" dirty="0">
                <a:solidFill>
                  <a:srgbClr val="043C57"/>
                </a:solidFill>
                <a:latin typeface="Roboto"/>
                <a:cs typeface="Roboto"/>
              </a:rPr>
              <a:t> </a:t>
            </a:r>
            <a:r>
              <a:rPr sz="2100" spc="85" dirty="0">
                <a:solidFill>
                  <a:srgbClr val="043C57"/>
                </a:solidFill>
                <a:latin typeface="Roboto"/>
                <a:cs typeface="Roboto"/>
              </a:rPr>
              <a:t>чрезвычайные</a:t>
            </a:r>
            <a:r>
              <a:rPr sz="2100" spc="220" dirty="0">
                <a:solidFill>
                  <a:srgbClr val="043C57"/>
                </a:solidFill>
                <a:latin typeface="Roboto"/>
                <a:cs typeface="Roboto"/>
              </a:rPr>
              <a:t> </a:t>
            </a:r>
            <a:r>
              <a:rPr sz="2100" spc="80" dirty="0">
                <a:solidFill>
                  <a:srgbClr val="043C57"/>
                </a:solidFill>
                <a:latin typeface="Roboto"/>
                <a:cs typeface="Roboto"/>
              </a:rPr>
              <a:t>ситуации</a:t>
            </a:r>
            <a:r>
              <a:rPr sz="2100" spc="215" dirty="0">
                <a:solidFill>
                  <a:srgbClr val="043C57"/>
                </a:solidFill>
                <a:latin typeface="Roboto"/>
                <a:cs typeface="Roboto"/>
              </a:rPr>
              <a:t> </a:t>
            </a:r>
            <a:r>
              <a:rPr sz="2100" spc="95" dirty="0">
                <a:solidFill>
                  <a:srgbClr val="043C57"/>
                </a:solidFill>
                <a:latin typeface="Roboto"/>
                <a:cs typeface="Roboto"/>
              </a:rPr>
              <a:t>мирного</a:t>
            </a:r>
            <a:r>
              <a:rPr sz="2100" spc="220" dirty="0">
                <a:solidFill>
                  <a:srgbClr val="043C57"/>
                </a:solidFill>
                <a:latin typeface="Roboto"/>
                <a:cs typeface="Roboto"/>
              </a:rPr>
              <a:t> </a:t>
            </a:r>
            <a:r>
              <a:rPr sz="2100" spc="95" dirty="0">
                <a:solidFill>
                  <a:srgbClr val="043C57"/>
                </a:solidFill>
                <a:latin typeface="Roboto"/>
                <a:cs typeface="Roboto"/>
              </a:rPr>
              <a:t>времени </a:t>
            </a:r>
            <a:r>
              <a:rPr sz="2100" spc="-505" dirty="0">
                <a:solidFill>
                  <a:srgbClr val="043C57"/>
                </a:solidFill>
                <a:latin typeface="Roboto"/>
                <a:cs typeface="Roboto"/>
              </a:rPr>
              <a:t> </a:t>
            </a:r>
            <a:r>
              <a:rPr sz="2100" spc="20" dirty="0">
                <a:solidFill>
                  <a:srgbClr val="043C57"/>
                </a:solidFill>
                <a:latin typeface="Roboto"/>
                <a:cs typeface="Roboto"/>
              </a:rPr>
              <a:t>и</a:t>
            </a:r>
            <a:r>
              <a:rPr sz="2100" spc="204" dirty="0">
                <a:solidFill>
                  <a:srgbClr val="043C57"/>
                </a:solidFill>
                <a:latin typeface="Roboto"/>
                <a:cs typeface="Roboto"/>
              </a:rPr>
              <a:t> </a:t>
            </a:r>
            <a:r>
              <a:rPr sz="2100" spc="100" dirty="0">
                <a:solidFill>
                  <a:srgbClr val="043C57"/>
                </a:solidFill>
                <a:latin typeface="Roboto"/>
                <a:cs typeface="Roboto"/>
              </a:rPr>
              <a:t>военного</a:t>
            </a:r>
            <a:r>
              <a:rPr sz="2100" spc="210" dirty="0">
                <a:solidFill>
                  <a:srgbClr val="043C57"/>
                </a:solidFill>
                <a:latin typeface="Roboto"/>
                <a:cs typeface="Roboto"/>
              </a:rPr>
              <a:t> </a:t>
            </a:r>
            <a:r>
              <a:rPr sz="2100" spc="95" dirty="0">
                <a:solidFill>
                  <a:srgbClr val="043C57"/>
                </a:solidFill>
                <a:latin typeface="Roboto"/>
                <a:cs typeface="Roboto"/>
              </a:rPr>
              <a:t>времени.</a:t>
            </a:r>
            <a:endParaRPr sz="2100" dirty="0">
              <a:latin typeface="Roboto"/>
              <a:cs typeface="Roboto"/>
            </a:endParaRPr>
          </a:p>
          <a:p>
            <a:pPr marL="88265" marR="80645" indent="160655">
              <a:lnSpc>
                <a:spcPts val="3600"/>
              </a:lnSpc>
            </a:pPr>
            <a:r>
              <a:rPr sz="21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По скорости развития ЧС </a:t>
            </a:r>
            <a:r>
              <a:rPr sz="21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делятся</a:t>
            </a:r>
            <a:r>
              <a:rPr lang="en-US" sz="21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a:t>
            </a:r>
            <a:r>
              <a:rPr sz="21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 </a:t>
            </a:r>
            <a:r>
              <a:rPr sz="2100" spc="65" dirty="0">
                <a:solidFill>
                  <a:srgbClr val="043C57"/>
                </a:solidFill>
                <a:latin typeface="Roboto"/>
                <a:cs typeface="Roboto"/>
              </a:rPr>
              <a:t>на:</a:t>
            </a:r>
            <a:r>
              <a:rPr sz="2100" spc="215" dirty="0">
                <a:solidFill>
                  <a:srgbClr val="043C57"/>
                </a:solidFill>
                <a:latin typeface="Roboto"/>
                <a:cs typeface="Roboto"/>
              </a:rPr>
              <a:t> </a:t>
            </a:r>
            <a:r>
              <a:rPr sz="2100" spc="90" dirty="0">
                <a:solidFill>
                  <a:srgbClr val="043C57"/>
                </a:solidFill>
                <a:latin typeface="Roboto"/>
                <a:cs typeface="Roboto"/>
              </a:rPr>
              <a:t>внезапные</a:t>
            </a:r>
            <a:r>
              <a:rPr sz="2100" spc="220" dirty="0">
                <a:solidFill>
                  <a:srgbClr val="043C57"/>
                </a:solidFill>
                <a:latin typeface="Roboto"/>
                <a:cs typeface="Roboto"/>
              </a:rPr>
              <a:t> </a:t>
            </a:r>
            <a:r>
              <a:rPr sz="2100" spc="90" dirty="0">
                <a:solidFill>
                  <a:srgbClr val="043C57"/>
                </a:solidFill>
                <a:latin typeface="Roboto"/>
                <a:cs typeface="Roboto"/>
              </a:rPr>
              <a:t>(землетрясения,</a:t>
            </a:r>
            <a:r>
              <a:rPr sz="2100" spc="215" dirty="0">
                <a:solidFill>
                  <a:srgbClr val="043C57"/>
                </a:solidFill>
                <a:latin typeface="Roboto"/>
                <a:cs typeface="Roboto"/>
              </a:rPr>
              <a:t> </a:t>
            </a:r>
            <a:r>
              <a:rPr sz="2100" spc="70" dirty="0">
                <a:solidFill>
                  <a:srgbClr val="043C57"/>
                </a:solidFill>
                <a:latin typeface="Roboto"/>
                <a:cs typeface="Roboto"/>
              </a:rPr>
              <a:t>взрывы, </a:t>
            </a:r>
            <a:r>
              <a:rPr sz="2100" spc="75" dirty="0">
                <a:solidFill>
                  <a:srgbClr val="043C57"/>
                </a:solidFill>
                <a:latin typeface="Roboto"/>
                <a:cs typeface="Roboto"/>
              </a:rPr>
              <a:t> </a:t>
            </a:r>
            <a:r>
              <a:rPr sz="2100" spc="85" dirty="0">
                <a:solidFill>
                  <a:srgbClr val="043C57"/>
                </a:solidFill>
                <a:latin typeface="Roboto"/>
                <a:cs typeface="Roboto"/>
              </a:rPr>
              <a:t>транспортные</a:t>
            </a:r>
            <a:r>
              <a:rPr sz="2100" spc="204" dirty="0">
                <a:solidFill>
                  <a:srgbClr val="043C57"/>
                </a:solidFill>
                <a:latin typeface="Roboto"/>
                <a:cs typeface="Roboto"/>
              </a:rPr>
              <a:t> </a:t>
            </a:r>
            <a:r>
              <a:rPr sz="2100" spc="85" dirty="0">
                <a:solidFill>
                  <a:srgbClr val="043C57"/>
                </a:solidFill>
                <a:latin typeface="Roboto"/>
                <a:cs typeface="Roboto"/>
              </a:rPr>
              <a:t>аварии);</a:t>
            </a:r>
            <a:r>
              <a:rPr sz="2100" spc="210" dirty="0">
                <a:solidFill>
                  <a:srgbClr val="043C57"/>
                </a:solidFill>
                <a:latin typeface="Roboto"/>
                <a:cs typeface="Roboto"/>
              </a:rPr>
              <a:t> </a:t>
            </a:r>
            <a:r>
              <a:rPr sz="2100" spc="95" dirty="0">
                <a:solidFill>
                  <a:srgbClr val="043C57"/>
                </a:solidFill>
                <a:latin typeface="Roboto"/>
                <a:cs typeface="Roboto"/>
              </a:rPr>
              <a:t>стремительные</a:t>
            </a:r>
            <a:r>
              <a:rPr sz="2100" spc="210" dirty="0">
                <a:solidFill>
                  <a:srgbClr val="043C57"/>
                </a:solidFill>
                <a:latin typeface="Roboto"/>
                <a:cs typeface="Roboto"/>
              </a:rPr>
              <a:t> </a:t>
            </a:r>
            <a:r>
              <a:rPr sz="2100" spc="90" dirty="0">
                <a:solidFill>
                  <a:srgbClr val="043C57"/>
                </a:solidFill>
                <a:latin typeface="Roboto"/>
                <a:cs typeface="Roboto"/>
              </a:rPr>
              <a:t>(связанные</a:t>
            </a:r>
            <a:r>
              <a:rPr sz="2100" spc="210" dirty="0">
                <a:solidFill>
                  <a:srgbClr val="043C57"/>
                </a:solidFill>
                <a:latin typeface="Roboto"/>
                <a:cs typeface="Roboto"/>
              </a:rPr>
              <a:t> </a:t>
            </a:r>
            <a:r>
              <a:rPr sz="2100" spc="5" dirty="0">
                <a:solidFill>
                  <a:srgbClr val="043C57"/>
                </a:solidFill>
                <a:latin typeface="Roboto"/>
                <a:cs typeface="Roboto"/>
              </a:rPr>
              <a:t>с</a:t>
            </a:r>
            <a:r>
              <a:rPr sz="2100" spc="210" dirty="0">
                <a:solidFill>
                  <a:srgbClr val="043C57"/>
                </a:solidFill>
                <a:latin typeface="Roboto"/>
                <a:cs typeface="Roboto"/>
              </a:rPr>
              <a:t> </a:t>
            </a:r>
            <a:r>
              <a:rPr sz="2100" spc="100" dirty="0">
                <a:solidFill>
                  <a:srgbClr val="043C57"/>
                </a:solidFill>
                <a:latin typeface="Roboto"/>
                <a:cs typeface="Roboto"/>
              </a:rPr>
              <a:t>пожарами,</a:t>
            </a:r>
            <a:r>
              <a:rPr sz="2100" spc="210" dirty="0">
                <a:solidFill>
                  <a:srgbClr val="043C57"/>
                </a:solidFill>
                <a:latin typeface="Roboto"/>
                <a:cs typeface="Roboto"/>
              </a:rPr>
              <a:t> </a:t>
            </a:r>
            <a:r>
              <a:rPr sz="2100" spc="90" dirty="0">
                <a:solidFill>
                  <a:srgbClr val="043C57"/>
                </a:solidFill>
                <a:latin typeface="Roboto"/>
                <a:cs typeface="Roboto"/>
              </a:rPr>
              <a:t>выбросами </a:t>
            </a:r>
            <a:r>
              <a:rPr sz="2100" spc="95" dirty="0">
                <a:solidFill>
                  <a:srgbClr val="043C57"/>
                </a:solidFill>
                <a:latin typeface="Roboto"/>
                <a:cs typeface="Roboto"/>
              </a:rPr>
              <a:t> </a:t>
            </a:r>
            <a:r>
              <a:rPr sz="2100" spc="80" dirty="0" smtClean="0">
                <a:solidFill>
                  <a:srgbClr val="043C57"/>
                </a:solidFill>
                <a:latin typeface="Roboto"/>
                <a:cs typeface="Roboto"/>
              </a:rPr>
              <a:t>АХОВ</a:t>
            </a:r>
            <a:r>
              <a:rPr sz="2100" spc="80" dirty="0">
                <a:solidFill>
                  <a:srgbClr val="043C57"/>
                </a:solidFill>
                <a:latin typeface="Roboto"/>
                <a:cs typeface="Roboto"/>
              </a:rPr>
              <a:t>);</a:t>
            </a:r>
            <a:r>
              <a:rPr sz="2100" spc="220" dirty="0">
                <a:solidFill>
                  <a:srgbClr val="043C57"/>
                </a:solidFill>
                <a:latin typeface="Roboto"/>
                <a:cs typeface="Roboto"/>
              </a:rPr>
              <a:t> </a:t>
            </a:r>
            <a:r>
              <a:rPr sz="2100" spc="90" dirty="0">
                <a:solidFill>
                  <a:srgbClr val="043C57"/>
                </a:solidFill>
                <a:latin typeface="Roboto"/>
                <a:cs typeface="Roboto"/>
              </a:rPr>
              <a:t>умеренные</a:t>
            </a:r>
            <a:r>
              <a:rPr sz="2100" spc="220" dirty="0">
                <a:solidFill>
                  <a:srgbClr val="043C57"/>
                </a:solidFill>
                <a:latin typeface="Roboto"/>
                <a:cs typeface="Roboto"/>
              </a:rPr>
              <a:t> </a:t>
            </a:r>
            <a:r>
              <a:rPr sz="2100" spc="90" dirty="0">
                <a:solidFill>
                  <a:srgbClr val="043C57"/>
                </a:solidFill>
                <a:latin typeface="Roboto"/>
                <a:cs typeface="Roboto"/>
              </a:rPr>
              <a:t>(паводки,</a:t>
            </a:r>
            <a:r>
              <a:rPr sz="2100" spc="220" dirty="0">
                <a:solidFill>
                  <a:srgbClr val="043C57"/>
                </a:solidFill>
                <a:latin typeface="Roboto"/>
                <a:cs typeface="Roboto"/>
              </a:rPr>
              <a:t> </a:t>
            </a:r>
            <a:r>
              <a:rPr sz="2100" spc="90" dirty="0">
                <a:solidFill>
                  <a:srgbClr val="043C57"/>
                </a:solidFill>
                <a:latin typeface="Roboto"/>
                <a:cs typeface="Roboto"/>
              </a:rPr>
              <a:t>наводнения,</a:t>
            </a:r>
            <a:r>
              <a:rPr sz="2100" spc="220" dirty="0">
                <a:solidFill>
                  <a:srgbClr val="043C57"/>
                </a:solidFill>
                <a:latin typeface="Roboto"/>
                <a:cs typeface="Roboto"/>
              </a:rPr>
              <a:t> </a:t>
            </a:r>
            <a:r>
              <a:rPr sz="2100" spc="100" dirty="0">
                <a:solidFill>
                  <a:srgbClr val="043C57"/>
                </a:solidFill>
                <a:latin typeface="Roboto"/>
                <a:cs typeface="Roboto"/>
              </a:rPr>
              <a:t>извержения</a:t>
            </a:r>
            <a:r>
              <a:rPr sz="2100" spc="220" dirty="0">
                <a:solidFill>
                  <a:srgbClr val="043C57"/>
                </a:solidFill>
                <a:latin typeface="Roboto"/>
                <a:cs typeface="Roboto"/>
              </a:rPr>
              <a:t> </a:t>
            </a:r>
            <a:r>
              <a:rPr sz="2100" spc="90" dirty="0">
                <a:solidFill>
                  <a:srgbClr val="043C57"/>
                </a:solidFill>
                <a:latin typeface="Roboto"/>
                <a:cs typeface="Roboto"/>
              </a:rPr>
              <a:t>вулканов</a:t>
            </a:r>
            <a:r>
              <a:rPr sz="2100" spc="220" dirty="0">
                <a:solidFill>
                  <a:srgbClr val="043C57"/>
                </a:solidFill>
                <a:latin typeface="Roboto"/>
                <a:cs typeface="Roboto"/>
              </a:rPr>
              <a:t> </a:t>
            </a:r>
            <a:r>
              <a:rPr sz="2100" spc="20" dirty="0">
                <a:solidFill>
                  <a:srgbClr val="043C57"/>
                </a:solidFill>
                <a:latin typeface="Roboto"/>
                <a:cs typeface="Roboto"/>
              </a:rPr>
              <a:t>и</a:t>
            </a:r>
            <a:r>
              <a:rPr sz="2100" spc="220" dirty="0">
                <a:solidFill>
                  <a:srgbClr val="043C57"/>
                </a:solidFill>
                <a:latin typeface="Roboto"/>
                <a:cs typeface="Roboto"/>
              </a:rPr>
              <a:t> </a:t>
            </a:r>
            <a:r>
              <a:rPr sz="2100" spc="70" dirty="0">
                <a:solidFill>
                  <a:srgbClr val="043C57"/>
                </a:solidFill>
                <a:latin typeface="Roboto"/>
                <a:cs typeface="Roboto"/>
              </a:rPr>
              <a:t>др.).</a:t>
            </a:r>
            <a:endParaRPr sz="2100" dirty="0">
              <a:latin typeface="Roboto"/>
              <a:cs typeface="Roboto"/>
            </a:endParaRPr>
          </a:p>
          <a:p>
            <a:pPr marL="525145" marR="518159" indent="718185">
              <a:lnSpc>
                <a:spcPts val="3600"/>
              </a:lnSpc>
            </a:pPr>
            <a:r>
              <a:rPr sz="2100" spc="90" dirty="0">
                <a:solidFill>
                  <a:srgbClr val="043C57"/>
                </a:solidFill>
                <a:latin typeface="Roboto"/>
                <a:cs typeface="Roboto"/>
              </a:rPr>
              <a:t>Чрезвычайные</a:t>
            </a:r>
            <a:r>
              <a:rPr sz="2100" spc="210" dirty="0">
                <a:solidFill>
                  <a:srgbClr val="043C57"/>
                </a:solidFill>
                <a:latin typeface="Roboto"/>
                <a:cs typeface="Roboto"/>
              </a:rPr>
              <a:t> </a:t>
            </a:r>
            <a:r>
              <a:rPr sz="2100" spc="80" dirty="0">
                <a:solidFill>
                  <a:srgbClr val="043C57"/>
                </a:solidFill>
                <a:latin typeface="Roboto"/>
                <a:cs typeface="Roboto"/>
              </a:rPr>
              <a:t>ситуации</a:t>
            </a:r>
            <a:r>
              <a:rPr sz="2100" spc="215" dirty="0">
                <a:solidFill>
                  <a:srgbClr val="043C57"/>
                </a:solidFill>
                <a:latin typeface="Roboto"/>
                <a:cs typeface="Roboto"/>
              </a:rPr>
              <a:t> </a:t>
            </a:r>
            <a:r>
              <a:rPr sz="2100" spc="75" dirty="0">
                <a:solidFill>
                  <a:srgbClr val="043C57"/>
                </a:solidFill>
                <a:latin typeface="Roboto"/>
                <a:cs typeface="Roboto"/>
              </a:rPr>
              <a:t>характеризуются</a:t>
            </a:r>
            <a:r>
              <a:rPr sz="2100" spc="210" dirty="0">
                <a:solidFill>
                  <a:srgbClr val="043C57"/>
                </a:solidFill>
                <a:latin typeface="Roboto"/>
                <a:cs typeface="Roboto"/>
              </a:rPr>
              <a:t> </a:t>
            </a:r>
            <a:r>
              <a:rPr sz="21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качественными</a:t>
            </a:r>
            <a:r>
              <a:rPr sz="2100" spc="215" dirty="0">
                <a:solidFill>
                  <a:srgbClr val="043C57"/>
                </a:solidFill>
                <a:latin typeface="Roboto"/>
                <a:cs typeface="Roboto"/>
              </a:rPr>
              <a:t> </a:t>
            </a:r>
            <a:r>
              <a:rPr sz="2100" spc="20" dirty="0">
                <a:solidFill>
                  <a:srgbClr val="043C57"/>
                </a:solidFill>
                <a:latin typeface="Roboto"/>
                <a:cs typeface="Roboto"/>
              </a:rPr>
              <a:t>и </a:t>
            </a:r>
            <a:r>
              <a:rPr sz="2100" spc="25" dirty="0">
                <a:solidFill>
                  <a:srgbClr val="043C57"/>
                </a:solidFill>
                <a:latin typeface="Roboto"/>
                <a:cs typeface="Roboto"/>
              </a:rPr>
              <a:t> </a:t>
            </a:r>
            <a:r>
              <a:rPr sz="21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количественными</a:t>
            </a:r>
            <a:r>
              <a:rPr sz="2100" spc="215" dirty="0">
                <a:solidFill>
                  <a:srgbClr val="043C57"/>
                </a:solidFill>
                <a:latin typeface="Roboto"/>
                <a:cs typeface="Roboto"/>
              </a:rPr>
              <a:t> </a:t>
            </a:r>
            <a:r>
              <a:rPr sz="2100" spc="85" dirty="0">
                <a:solidFill>
                  <a:srgbClr val="043C57"/>
                </a:solidFill>
                <a:latin typeface="Roboto"/>
                <a:cs typeface="Roboto"/>
              </a:rPr>
              <a:t>критериями.</a:t>
            </a:r>
            <a:r>
              <a:rPr sz="2100" spc="215" dirty="0">
                <a:solidFill>
                  <a:srgbClr val="043C57"/>
                </a:solidFill>
                <a:latin typeface="Roboto"/>
                <a:cs typeface="Roboto"/>
              </a:rPr>
              <a:t> </a:t>
            </a:r>
            <a:r>
              <a:rPr sz="2100" spc="20" dirty="0">
                <a:solidFill>
                  <a:srgbClr val="043C57"/>
                </a:solidFill>
                <a:latin typeface="Roboto"/>
                <a:cs typeface="Roboto"/>
              </a:rPr>
              <a:t>К</a:t>
            </a:r>
            <a:r>
              <a:rPr sz="2100" spc="215" dirty="0">
                <a:solidFill>
                  <a:srgbClr val="043C57"/>
                </a:solidFill>
                <a:latin typeface="Roboto"/>
                <a:cs typeface="Roboto"/>
              </a:rPr>
              <a:t> </a:t>
            </a:r>
            <a:r>
              <a:rPr sz="2100" spc="90" dirty="0">
                <a:solidFill>
                  <a:srgbClr val="043C57"/>
                </a:solidFill>
                <a:latin typeface="Roboto"/>
                <a:cs typeface="Roboto"/>
              </a:rPr>
              <a:t>качественным</a:t>
            </a:r>
            <a:r>
              <a:rPr sz="2100" spc="215" dirty="0">
                <a:solidFill>
                  <a:srgbClr val="043C57"/>
                </a:solidFill>
                <a:latin typeface="Roboto"/>
                <a:cs typeface="Roboto"/>
              </a:rPr>
              <a:t> </a:t>
            </a:r>
            <a:r>
              <a:rPr sz="2100" spc="80" dirty="0">
                <a:solidFill>
                  <a:srgbClr val="043C57"/>
                </a:solidFill>
                <a:latin typeface="Roboto"/>
                <a:cs typeface="Roboto"/>
              </a:rPr>
              <a:t>критериям</a:t>
            </a:r>
            <a:r>
              <a:rPr sz="2100" spc="215" dirty="0">
                <a:solidFill>
                  <a:srgbClr val="043C57"/>
                </a:solidFill>
                <a:latin typeface="Roboto"/>
                <a:cs typeface="Roboto"/>
              </a:rPr>
              <a:t> </a:t>
            </a:r>
            <a:r>
              <a:rPr sz="2100" spc="75" dirty="0">
                <a:solidFill>
                  <a:srgbClr val="043C57"/>
                </a:solidFill>
                <a:latin typeface="Roboto"/>
                <a:cs typeface="Roboto"/>
              </a:rPr>
              <a:t>относятся: </a:t>
            </a:r>
            <a:r>
              <a:rPr sz="2100" spc="-509" dirty="0">
                <a:solidFill>
                  <a:srgbClr val="043C57"/>
                </a:solidFill>
                <a:latin typeface="Roboto"/>
                <a:cs typeface="Roboto"/>
              </a:rPr>
              <a:t> </a:t>
            </a:r>
            <a:r>
              <a:rPr sz="2100" spc="100" dirty="0">
                <a:solidFill>
                  <a:srgbClr val="043C57"/>
                </a:solidFill>
                <a:latin typeface="Roboto"/>
                <a:cs typeface="Roboto"/>
              </a:rPr>
              <a:t>временной</a:t>
            </a:r>
            <a:r>
              <a:rPr sz="2100" spc="204" dirty="0">
                <a:solidFill>
                  <a:srgbClr val="043C57"/>
                </a:solidFill>
                <a:latin typeface="Roboto"/>
                <a:cs typeface="Roboto"/>
              </a:rPr>
              <a:t> </a:t>
            </a:r>
            <a:r>
              <a:rPr sz="2100" spc="95" dirty="0">
                <a:solidFill>
                  <a:srgbClr val="043C57"/>
                </a:solidFill>
                <a:latin typeface="Roboto"/>
                <a:cs typeface="Roboto"/>
              </a:rPr>
              <a:t>(внезапность</a:t>
            </a:r>
            <a:r>
              <a:rPr sz="2100" spc="210" dirty="0">
                <a:solidFill>
                  <a:srgbClr val="043C57"/>
                </a:solidFill>
                <a:latin typeface="Roboto"/>
                <a:cs typeface="Roboto"/>
              </a:rPr>
              <a:t> </a:t>
            </a:r>
            <a:r>
              <a:rPr sz="2100" spc="20" dirty="0">
                <a:solidFill>
                  <a:srgbClr val="043C57"/>
                </a:solidFill>
                <a:latin typeface="Roboto"/>
                <a:cs typeface="Roboto"/>
              </a:rPr>
              <a:t>и</a:t>
            </a:r>
            <a:r>
              <a:rPr sz="2100" spc="210" dirty="0">
                <a:solidFill>
                  <a:srgbClr val="043C57"/>
                </a:solidFill>
                <a:latin typeface="Roboto"/>
                <a:cs typeface="Roboto"/>
              </a:rPr>
              <a:t> </a:t>
            </a:r>
            <a:r>
              <a:rPr sz="2100" spc="70" dirty="0">
                <a:solidFill>
                  <a:srgbClr val="043C57"/>
                </a:solidFill>
                <a:latin typeface="Roboto"/>
                <a:cs typeface="Roboto"/>
              </a:rPr>
              <a:t>быстрота</a:t>
            </a:r>
            <a:r>
              <a:rPr sz="2100" spc="210" dirty="0">
                <a:solidFill>
                  <a:srgbClr val="043C57"/>
                </a:solidFill>
                <a:latin typeface="Roboto"/>
                <a:cs typeface="Roboto"/>
              </a:rPr>
              <a:t> </a:t>
            </a:r>
            <a:r>
              <a:rPr sz="2100" spc="75" dirty="0">
                <a:solidFill>
                  <a:srgbClr val="043C57"/>
                </a:solidFill>
                <a:latin typeface="Roboto"/>
                <a:cs typeface="Roboto"/>
              </a:rPr>
              <a:t>развития</a:t>
            </a:r>
            <a:r>
              <a:rPr sz="2100" spc="204" dirty="0">
                <a:solidFill>
                  <a:srgbClr val="043C57"/>
                </a:solidFill>
                <a:latin typeface="Roboto"/>
                <a:cs typeface="Roboto"/>
              </a:rPr>
              <a:t> </a:t>
            </a:r>
            <a:r>
              <a:rPr sz="2100" spc="80" dirty="0">
                <a:solidFill>
                  <a:srgbClr val="043C57"/>
                </a:solidFill>
                <a:latin typeface="Roboto"/>
                <a:cs typeface="Roboto"/>
              </a:rPr>
              <a:t>событий);</a:t>
            </a:r>
            <a:r>
              <a:rPr sz="2100" spc="210" dirty="0">
                <a:solidFill>
                  <a:srgbClr val="043C57"/>
                </a:solidFill>
                <a:latin typeface="Roboto"/>
                <a:cs typeface="Roboto"/>
              </a:rPr>
              <a:t> </a:t>
            </a:r>
            <a:r>
              <a:rPr sz="2100" spc="65" dirty="0" smtClean="0">
                <a:solidFill>
                  <a:srgbClr val="043C57"/>
                </a:solidFill>
                <a:latin typeface="Roboto"/>
                <a:cs typeface="Roboto"/>
              </a:rPr>
              <a:t>социально-</a:t>
            </a:r>
            <a:r>
              <a:rPr sz="2100" spc="105" dirty="0" smtClean="0">
                <a:solidFill>
                  <a:srgbClr val="043C57"/>
                </a:solidFill>
                <a:latin typeface="Roboto"/>
                <a:cs typeface="Roboto"/>
              </a:rPr>
              <a:t>экологический</a:t>
            </a:r>
            <a:r>
              <a:rPr sz="2100" spc="215" dirty="0" smtClean="0">
                <a:solidFill>
                  <a:srgbClr val="043C57"/>
                </a:solidFill>
                <a:latin typeface="Roboto"/>
                <a:cs typeface="Roboto"/>
              </a:rPr>
              <a:t> </a:t>
            </a:r>
            <a:r>
              <a:rPr sz="2100" spc="105" dirty="0">
                <a:solidFill>
                  <a:srgbClr val="043C57"/>
                </a:solidFill>
                <a:latin typeface="Roboto"/>
                <a:cs typeface="Roboto"/>
              </a:rPr>
              <a:t>(человеческие</a:t>
            </a:r>
            <a:r>
              <a:rPr sz="2100" spc="220" dirty="0">
                <a:solidFill>
                  <a:srgbClr val="043C57"/>
                </a:solidFill>
                <a:latin typeface="Roboto"/>
                <a:cs typeface="Roboto"/>
              </a:rPr>
              <a:t> </a:t>
            </a:r>
            <a:r>
              <a:rPr sz="2100" spc="90" dirty="0">
                <a:solidFill>
                  <a:srgbClr val="043C57"/>
                </a:solidFill>
                <a:latin typeface="Roboto"/>
                <a:cs typeface="Roboto"/>
              </a:rPr>
              <a:t>жертвы,</a:t>
            </a:r>
            <a:r>
              <a:rPr sz="2100" spc="220" dirty="0">
                <a:solidFill>
                  <a:srgbClr val="043C57"/>
                </a:solidFill>
                <a:latin typeface="Roboto"/>
                <a:cs typeface="Roboto"/>
              </a:rPr>
              <a:t> </a:t>
            </a:r>
            <a:r>
              <a:rPr sz="2100" spc="90" dirty="0">
                <a:solidFill>
                  <a:srgbClr val="043C57"/>
                </a:solidFill>
                <a:latin typeface="Roboto"/>
                <a:cs typeface="Roboto"/>
              </a:rPr>
              <a:t>выведение</a:t>
            </a:r>
            <a:r>
              <a:rPr sz="2100" spc="220" dirty="0">
                <a:solidFill>
                  <a:srgbClr val="043C57"/>
                </a:solidFill>
                <a:latin typeface="Roboto"/>
                <a:cs typeface="Roboto"/>
              </a:rPr>
              <a:t> </a:t>
            </a:r>
            <a:r>
              <a:rPr sz="2100" spc="30" dirty="0">
                <a:solidFill>
                  <a:srgbClr val="043C57"/>
                </a:solidFill>
                <a:latin typeface="Roboto"/>
                <a:cs typeface="Roboto"/>
              </a:rPr>
              <a:t>из</a:t>
            </a:r>
            <a:r>
              <a:rPr sz="2100" spc="220" dirty="0">
                <a:solidFill>
                  <a:srgbClr val="043C57"/>
                </a:solidFill>
                <a:latin typeface="Roboto"/>
                <a:cs typeface="Roboto"/>
              </a:rPr>
              <a:t> </a:t>
            </a:r>
            <a:r>
              <a:rPr sz="2100" spc="90" dirty="0">
                <a:solidFill>
                  <a:srgbClr val="043C57"/>
                </a:solidFill>
                <a:latin typeface="Roboto"/>
                <a:cs typeface="Roboto"/>
              </a:rPr>
              <a:t>хозяйственного</a:t>
            </a:r>
            <a:r>
              <a:rPr sz="2100" spc="220" dirty="0">
                <a:solidFill>
                  <a:srgbClr val="043C57"/>
                </a:solidFill>
                <a:latin typeface="Roboto"/>
                <a:cs typeface="Roboto"/>
              </a:rPr>
              <a:t> </a:t>
            </a:r>
            <a:r>
              <a:rPr sz="2100" spc="80" dirty="0">
                <a:solidFill>
                  <a:srgbClr val="043C57"/>
                </a:solidFill>
                <a:latin typeface="Roboto"/>
                <a:cs typeface="Roboto"/>
              </a:rPr>
              <a:t>оборота </a:t>
            </a:r>
            <a:r>
              <a:rPr sz="2100" spc="-505" dirty="0">
                <a:solidFill>
                  <a:srgbClr val="043C57"/>
                </a:solidFill>
                <a:latin typeface="Roboto"/>
                <a:cs typeface="Roboto"/>
              </a:rPr>
              <a:t> </a:t>
            </a:r>
            <a:r>
              <a:rPr sz="2100" spc="100" dirty="0">
                <a:solidFill>
                  <a:srgbClr val="043C57"/>
                </a:solidFill>
                <a:latin typeface="Roboto"/>
                <a:cs typeface="Roboto"/>
              </a:rPr>
              <a:t>больших</a:t>
            </a:r>
            <a:r>
              <a:rPr sz="2100" spc="204" dirty="0">
                <a:solidFill>
                  <a:srgbClr val="043C57"/>
                </a:solidFill>
                <a:latin typeface="Roboto"/>
                <a:cs typeface="Roboto"/>
              </a:rPr>
              <a:t> </a:t>
            </a:r>
            <a:r>
              <a:rPr sz="2100" spc="85" dirty="0">
                <a:solidFill>
                  <a:srgbClr val="043C57"/>
                </a:solidFill>
                <a:latin typeface="Roboto"/>
                <a:cs typeface="Roboto"/>
              </a:rPr>
              <a:t>площадей);</a:t>
            </a:r>
            <a:r>
              <a:rPr sz="2100" spc="210" dirty="0">
                <a:solidFill>
                  <a:srgbClr val="043C57"/>
                </a:solidFill>
                <a:latin typeface="Roboto"/>
                <a:cs typeface="Roboto"/>
              </a:rPr>
              <a:t> </a:t>
            </a:r>
            <a:r>
              <a:rPr sz="2100" spc="95" dirty="0">
                <a:solidFill>
                  <a:srgbClr val="043C57"/>
                </a:solidFill>
                <a:latin typeface="Roboto"/>
                <a:cs typeface="Roboto"/>
              </a:rPr>
              <a:t>социально-психологический.</a:t>
            </a:r>
            <a:endParaRPr sz="2100" dirty="0">
              <a:latin typeface="Roboto"/>
              <a:cs typeface="Roboto"/>
            </a:endParaRPr>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t>Классификация</a:t>
            </a:r>
            <a:r>
              <a:rPr spc="285" dirty="0"/>
              <a:t> </a:t>
            </a:r>
            <a:r>
              <a:rPr spc="114" dirty="0"/>
              <a:t>чрезвычайных</a:t>
            </a:r>
            <a:r>
              <a:rPr spc="285" dirty="0"/>
              <a:t> </a:t>
            </a:r>
            <a:r>
              <a:rPr spc="110" dirty="0"/>
              <a:t>ситуаций</a:t>
            </a: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138242"/>
            <a:ext cx="6958433" cy="3686176"/>
          </a:xfrm>
          <a:prstGeom prst="rect">
            <a:avLst/>
          </a:prstGeom>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43574" y="1181100"/>
            <a:ext cx="6787226" cy="368617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1000"/>
                                        <p:tgtEl>
                                          <p:spTgt spid="5">
                                            <p:txEl>
                                              <p:pRg st="0" end="0"/>
                                            </p:txEl>
                                          </p:spTgt>
                                        </p:tgtEl>
                                      </p:cBhvr>
                                    </p:animEffect>
                                    <p:anim calcmode="lin" valueType="num">
                                      <p:cBhvr>
                                        <p:cTn id="2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wipe(down)">
                                      <p:cBhvr>
                                        <p:cTn id="26" dur="500"/>
                                        <p:tgtEl>
                                          <p:spTgt spid="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Effect transition="in" filter="fade">
                                      <p:cBhvr>
                                        <p:cTn id="31" dur="1000"/>
                                        <p:tgtEl>
                                          <p:spTgt spid="5">
                                            <p:txEl>
                                              <p:pRg st="2" end="2"/>
                                            </p:txEl>
                                          </p:spTgt>
                                        </p:tgtEl>
                                      </p:cBhvr>
                                    </p:animEffect>
                                    <p:anim calcmode="lin" valueType="num">
                                      <p:cBhvr>
                                        <p:cTn id="3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2" end="2"/>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
                                            <p:txEl>
                                              <p:pRg st="3" end="3"/>
                                            </p:txEl>
                                          </p:spTgt>
                                        </p:tgtEl>
                                        <p:attrNameLst>
                                          <p:attrName>style.visibility</p:attrName>
                                        </p:attrNameLst>
                                      </p:cBhvr>
                                      <p:to>
                                        <p:strVal val="visible"/>
                                      </p:to>
                                    </p:set>
                                    <p:animEffect transition="in" filter="fade">
                                      <p:cBhvr>
                                        <p:cTn id="36" dur="1000"/>
                                        <p:tgtEl>
                                          <p:spTgt spid="5">
                                            <p:txEl>
                                              <p:pRg st="3" end="3"/>
                                            </p:txEl>
                                          </p:spTgt>
                                        </p:tgtEl>
                                      </p:cBhvr>
                                    </p:animEffect>
                                    <p:anim calcmode="lin" valueType="num">
                                      <p:cBhvr>
                                        <p:cTn id="37"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16000" y="1422896"/>
            <a:ext cx="5301615" cy="3378200"/>
          </a:xfrm>
          <a:prstGeom prst="rect">
            <a:avLst/>
          </a:prstGeom>
        </p:spPr>
        <p:style>
          <a:lnRef idx="2">
            <a:schemeClr val="accent2"/>
          </a:lnRef>
          <a:fillRef idx="1">
            <a:schemeClr val="lt1"/>
          </a:fillRef>
          <a:effectRef idx="0">
            <a:schemeClr val="accent2"/>
          </a:effectRef>
          <a:fontRef idx="minor">
            <a:schemeClr val="dk1"/>
          </a:fontRef>
        </p:style>
        <p:txBody>
          <a:bodyPr vert="horz" wrap="square" lIns="0" tIns="12700" rIns="0" bIns="0" rtlCol="0">
            <a:spAutoFit/>
            <a:scene3d>
              <a:camera prst="orthographicFront"/>
              <a:lightRig rig="threePt" dir="t"/>
            </a:scene3d>
            <a:sp3d extrusionH="57150">
              <a:bevelT w="38100" h="38100" prst="relaxedInset"/>
            </a:sp3d>
          </a:bodyPr>
          <a:lstStyle/>
          <a:p>
            <a:pPr marL="12700" marR="5080" algn="ctr">
              <a:lnSpc>
                <a:spcPct val="100000"/>
              </a:lnSpc>
              <a:spcBef>
                <a:spcPts val="100"/>
              </a:spcBef>
            </a:pPr>
            <a:r>
              <a:rPr sz="55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Основные  причины  возникновения  ЧС:</a:t>
            </a:r>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t>Классификация</a:t>
            </a:r>
            <a:r>
              <a:rPr spc="285" dirty="0"/>
              <a:t> </a:t>
            </a:r>
            <a:r>
              <a:rPr spc="114" dirty="0"/>
              <a:t>чрезвычайных</a:t>
            </a:r>
            <a:r>
              <a:rPr spc="285" dirty="0"/>
              <a:t> </a:t>
            </a:r>
            <a:r>
              <a:rPr spc="110" dirty="0"/>
              <a:t>ситуаций</a:t>
            </a:r>
          </a:p>
        </p:txBody>
      </p:sp>
      <p:sp>
        <p:nvSpPr>
          <p:cNvPr id="3" name="object 3"/>
          <p:cNvSpPr txBox="1"/>
          <p:nvPr/>
        </p:nvSpPr>
        <p:spPr>
          <a:xfrm>
            <a:off x="7242719" y="1525545"/>
            <a:ext cx="9769475" cy="1854354"/>
          </a:xfrm>
          <a:prstGeom prst="rect">
            <a:avLst/>
          </a:prstGeom>
        </p:spPr>
        <p:txBody>
          <a:bodyPr vert="horz" wrap="square" lIns="0" tIns="137160" rIns="0" bIns="0" rtlCol="0">
            <a:spAutoFit/>
            <a:scene3d>
              <a:camera prst="orthographicFront"/>
              <a:lightRig rig="threePt" dir="t"/>
            </a:scene3d>
            <a:sp3d extrusionH="57150">
              <a:bevelT w="38100" h="38100"/>
            </a:sp3d>
          </a:bodyPr>
          <a:lstStyle/>
          <a:p>
            <a:pPr marL="12700">
              <a:lnSpc>
                <a:spcPct val="100000"/>
              </a:lnSpc>
              <a:spcBef>
                <a:spcPts val="1080"/>
              </a:spcBef>
            </a:pPr>
            <a:r>
              <a:rP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ВНУТРЕННИЕ:</a:t>
            </a:r>
          </a:p>
          <a:p>
            <a:pPr marL="12700" marR="5080">
              <a:lnSpc>
                <a:spcPts val="3500"/>
              </a:lnSpc>
            </a:pPr>
            <a:r>
              <a:rPr sz="2100" spc="100" dirty="0">
                <a:solidFill>
                  <a:srgbClr val="043C57"/>
                </a:solidFill>
                <a:latin typeface="Roboto"/>
                <a:cs typeface="Roboto"/>
              </a:rPr>
              <a:t>сложность</a:t>
            </a:r>
            <a:r>
              <a:rPr sz="2100" spc="200" dirty="0">
                <a:solidFill>
                  <a:srgbClr val="043C57"/>
                </a:solidFill>
                <a:latin typeface="Roboto"/>
                <a:cs typeface="Roboto"/>
              </a:rPr>
              <a:t> </a:t>
            </a:r>
            <a:r>
              <a:rPr sz="2100" spc="95" dirty="0">
                <a:solidFill>
                  <a:srgbClr val="043C57"/>
                </a:solidFill>
                <a:latin typeface="Roboto"/>
                <a:cs typeface="Roboto"/>
              </a:rPr>
              <a:t>технологий,</a:t>
            </a:r>
            <a:r>
              <a:rPr sz="2100" spc="204" dirty="0">
                <a:solidFill>
                  <a:srgbClr val="043C57"/>
                </a:solidFill>
                <a:latin typeface="Roboto"/>
                <a:cs typeface="Roboto"/>
              </a:rPr>
              <a:t> </a:t>
            </a:r>
            <a:r>
              <a:rPr sz="2100" spc="75" dirty="0">
                <a:solidFill>
                  <a:srgbClr val="043C57"/>
                </a:solidFill>
                <a:latin typeface="Roboto"/>
                <a:cs typeface="Roboto"/>
              </a:rPr>
              <a:t>недостаточная</a:t>
            </a:r>
            <a:r>
              <a:rPr sz="2100" spc="204" dirty="0">
                <a:solidFill>
                  <a:srgbClr val="043C57"/>
                </a:solidFill>
                <a:latin typeface="Roboto"/>
                <a:cs typeface="Roboto"/>
              </a:rPr>
              <a:t> </a:t>
            </a:r>
            <a:r>
              <a:rPr sz="2100" spc="60" dirty="0">
                <a:solidFill>
                  <a:srgbClr val="043C57"/>
                </a:solidFill>
                <a:latin typeface="Roboto"/>
                <a:cs typeface="Roboto"/>
              </a:rPr>
              <a:t>квалификация</a:t>
            </a:r>
            <a:r>
              <a:rPr sz="2100" spc="200" dirty="0">
                <a:solidFill>
                  <a:srgbClr val="043C57"/>
                </a:solidFill>
                <a:latin typeface="Roboto"/>
                <a:cs typeface="Roboto"/>
              </a:rPr>
              <a:t> </a:t>
            </a:r>
            <a:r>
              <a:rPr sz="2100" spc="95" dirty="0">
                <a:solidFill>
                  <a:srgbClr val="043C57"/>
                </a:solidFill>
                <a:latin typeface="Roboto"/>
                <a:cs typeface="Roboto"/>
              </a:rPr>
              <a:t>персонала, </a:t>
            </a:r>
            <a:r>
              <a:rPr sz="2100" spc="100" dirty="0">
                <a:solidFill>
                  <a:srgbClr val="043C57"/>
                </a:solidFill>
                <a:latin typeface="Roboto"/>
                <a:cs typeface="Roboto"/>
              </a:rPr>
              <a:t> </a:t>
            </a:r>
            <a:r>
              <a:rPr sz="2100" spc="70" dirty="0">
                <a:solidFill>
                  <a:srgbClr val="043C57"/>
                </a:solidFill>
                <a:latin typeface="Roboto"/>
                <a:cs typeface="Roboto"/>
              </a:rPr>
              <a:t>проектно-конструкторские</a:t>
            </a:r>
            <a:r>
              <a:rPr sz="2100" spc="200" dirty="0">
                <a:solidFill>
                  <a:srgbClr val="043C57"/>
                </a:solidFill>
                <a:latin typeface="Roboto"/>
                <a:cs typeface="Roboto"/>
              </a:rPr>
              <a:t> </a:t>
            </a:r>
            <a:r>
              <a:rPr sz="2100" spc="80" dirty="0">
                <a:solidFill>
                  <a:srgbClr val="043C57"/>
                </a:solidFill>
                <a:latin typeface="Roboto"/>
                <a:cs typeface="Roboto"/>
              </a:rPr>
              <a:t>недоработки,</a:t>
            </a:r>
            <a:r>
              <a:rPr sz="2100" spc="204" dirty="0">
                <a:solidFill>
                  <a:srgbClr val="043C57"/>
                </a:solidFill>
                <a:latin typeface="Roboto"/>
                <a:cs typeface="Roboto"/>
              </a:rPr>
              <a:t> </a:t>
            </a:r>
            <a:r>
              <a:rPr sz="2100" spc="50" dirty="0">
                <a:solidFill>
                  <a:srgbClr val="043C57"/>
                </a:solidFill>
                <a:latin typeface="Roboto"/>
                <a:cs typeface="Roboto"/>
              </a:rPr>
              <a:t>физический</a:t>
            </a:r>
            <a:r>
              <a:rPr sz="2100" spc="204" dirty="0">
                <a:solidFill>
                  <a:srgbClr val="043C57"/>
                </a:solidFill>
                <a:latin typeface="Roboto"/>
                <a:cs typeface="Roboto"/>
              </a:rPr>
              <a:t> </a:t>
            </a:r>
            <a:r>
              <a:rPr sz="2100" spc="15" dirty="0">
                <a:solidFill>
                  <a:srgbClr val="043C57"/>
                </a:solidFill>
                <a:latin typeface="Roboto"/>
                <a:cs typeface="Roboto"/>
              </a:rPr>
              <a:t>и</a:t>
            </a:r>
            <a:r>
              <a:rPr sz="2100" spc="204" dirty="0">
                <a:solidFill>
                  <a:srgbClr val="043C57"/>
                </a:solidFill>
                <a:latin typeface="Roboto"/>
                <a:cs typeface="Roboto"/>
              </a:rPr>
              <a:t> </a:t>
            </a:r>
            <a:r>
              <a:rPr sz="2100" spc="90" dirty="0">
                <a:solidFill>
                  <a:srgbClr val="043C57"/>
                </a:solidFill>
                <a:latin typeface="Roboto"/>
                <a:cs typeface="Roboto"/>
              </a:rPr>
              <a:t>моральный </a:t>
            </a:r>
            <a:r>
              <a:rPr sz="2100" spc="95" dirty="0">
                <a:solidFill>
                  <a:srgbClr val="043C57"/>
                </a:solidFill>
                <a:latin typeface="Roboto"/>
                <a:cs typeface="Roboto"/>
              </a:rPr>
              <a:t> </a:t>
            </a:r>
            <a:r>
              <a:rPr sz="2100" spc="75" dirty="0">
                <a:solidFill>
                  <a:srgbClr val="043C57"/>
                </a:solidFill>
                <a:latin typeface="Roboto"/>
                <a:cs typeface="Roboto"/>
              </a:rPr>
              <a:t>износ</a:t>
            </a:r>
            <a:r>
              <a:rPr sz="2100" spc="204" dirty="0">
                <a:solidFill>
                  <a:srgbClr val="043C57"/>
                </a:solidFill>
                <a:latin typeface="Roboto"/>
                <a:cs typeface="Roboto"/>
              </a:rPr>
              <a:t> </a:t>
            </a:r>
            <a:r>
              <a:rPr sz="2100" spc="80" dirty="0">
                <a:solidFill>
                  <a:srgbClr val="043C57"/>
                </a:solidFill>
                <a:latin typeface="Roboto"/>
                <a:cs typeface="Roboto"/>
              </a:rPr>
              <a:t>оборудования,</a:t>
            </a:r>
            <a:r>
              <a:rPr sz="2100" spc="204" dirty="0">
                <a:solidFill>
                  <a:srgbClr val="043C57"/>
                </a:solidFill>
                <a:latin typeface="Roboto"/>
                <a:cs typeface="Roboto"/>
              </a:rPr>
              <a:t> </a:t>
            </a:r>
            <a:r>
              <a:rPr sz="2100" spc="65" dirty="0">
                <a:solidFill>
                  <a:srgbClr val="043C57"/>
                </a:solidFill>
                <a:latin typeface="Roboto"/>
                <a:cs typeface="Roboto"/>
              </a:rPr>
              <a:t>низкая</a:t>
            </a:r>
            <a:r>
              <a:rPr sz="2100" spc="204" dirty="0">
                <a:solidFill>
                  <a:srgbClr val="043C57"/>
                </a:solidFill>
                <a:latin typeface="Roboto"/>
                <a:cs typeface="Roboto"/>
              </a:rPr>
              <a:t> </a:t>
            </a:r>
            <a:r>
              <a:rPr sz="2100" spc="55" dirty="0">
                <a:solidFill>
                  <a:srgbClr val="043C57"/>
                </a:solidFill>
                <a:latin typeface="Roboto"/>
                <a:cs typeface="Roboto"/>
              </a:rPr>
              <a:t>трудовая</a:t>
            </a:r>
            <a:r>
              <a:rPr sz="2100" spc="204" dirty="0">
                <a:solidFill>
                  <a:srgbClr val="043C57"/>
                </a:solidFill>
                <a:latin typeface="Roboto"/>
                <a:cs typeface="Roboto"/>
              </a:rPr>
              <a:t> </a:t>
            </a:r>
            <a:r>
              <a:rPr sz="2100" spc="15" dirty="0">
                <a:solidFill>
                  <a:srgbClr val="043C57"/>
                </a:solidFill>
                <a:latin typeface="Roboto"/>
                <a:cs typeface="Roboto"/>
              </a:rPr>
              <a:t>и</a:t>
            </a:r>
            <a:r>
              <a:rPr sz="2100" spc="204" dirty="0">
                <a:solidFill>
                  <a:srgbClr val="043C57"/>
                </a:solidFill>
                <a:latin typeface="Roboto"/>
                <a:cs typeface="Roboto"/>
              </a:rPr>
              <a:t> </a:t>
            </a:r>
            <a:r>
              <a:rPr sz="2100" spc="90" dirty="0">
                <a:solidFill>
                  <a:srgbClr val="043C57"/>
                </a:solidFill>
                <a:latin typeface="Roboto"/>
                <a:cs typeface="Roboto"/>
              </a:rPr>
              <a:t>технологическая</a:t>
            </a:r>
            <a:r>
              <a:rPr sz="2100" spc="204" dirty="0">
                <a:solidFill>
                  <a:srgbClr val="043C57"/>
                </a:solidFill>
                <a:latin typeface="Roboto"/>
                <a:cs typeface="Roboto"/>
              </a:rPr>
              <a:t> </a:t>
            </a:r>
            <a:r>
              <a:rPr sz="2100" spc="85" dirty="0">
                <a:solidFill>
                  <a:srgbClr val="043C57"/>
                </a:solidFill>
                <a:latin typeface="Roboto"/>
                <a:cs typeface="Roboto"/>
              </a:rPr>
              <a:t>дисциплина;</a:t>
            </a:r>
            <a:endParaRPr sz="2100" dirty="0">
              <a:latin typeface="Roboto"/>
              <a:cs typeface="Roboto"/>
            </a:endParaRPr>
          </a:p>
        </p:txBody>
      </p:sp>
      <p:sp>
        <p:nvSpPr>
          <p:cNvPr id="4" name="object 4"/>
          <p:cNvSpPr txBox="1"/>
          <p:nvPr/>
        </p:nvSpPr>
        <p:spPr>
          <a:xfrm>
            <a:off x="7242719" y="3695618"/>
            <a:ext cx="9116695" cy="1405513"/>
          </a:xfrm>
          <a:prstGeom prst="rect">
            <a:avLst/>
          </a:prstGeom>
        </p:spPr>
        <p:txBody>
          <a:bodyPr vert="horz" wrap="square" lIns="0" tIns="137160" rIns="0" bIns="0" rtlCol="0">
            <a:spAutoFit/>
            <a:scene3d>
              <a:camera prst="orthographicFront"/>
              <a:lightRig rig="threePt" dir="t"/>
            </a:scene3d>
            <a:sp3d extrusionH="57150">
              <a:bevelT w="38100" h="38100"/>
            </a:sp3d>
          </a:bodyPr>
          <a:lstStyle/>
          <a:p>
            <a:pPr marL="12700">
              <a:lnSpc>
                <a:spcPct val="100000"/>
              </a:lnSpc>
              <a:spcBef>
                <a:spcPts val="1080"/>
              </a:spcBef>
            </a:pPr>
            <a:r>
              <a:rP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ВНЕШНИЕ:</a:t>
            </a:r>
          </a:p>
          <a:p>
            <a:pPr marL="12700" marR="5080">
              <a:lnSpc>
                <a:spcPts val="3500"/>
              </a:lnSpc>
            </a:pPr>
            <a:r>
              <a:rPr sz="2100" spc="85" dirty="0">
                <a:solidFill>
                  <a:srgbClr val="043C57"/>
                </a:solidFill>
                <a:latin typeface="Roboto"/>
                <a:cs typeface="Roboto"/>
              </a:rPr>
              <a:t>стихийные</a:t>
            </a:r>
            <a:r>
              <a:rPr sz="2100" spc="204" dirty="0">
                <a:solidFill>
                  <a:srgbClr val="043C57"/>
                </a:solidFill>
                <a:latin typeface="Roboto"/>
                <a:cs typeface="Roboto"/>
              </a:rPr>
              <a:t> </a:t>
            </a:r>
            <a:r>
              <a:rPr sz="2100" spc="70" dirty="0">
                <a:solidFill>
                  <a:srgbClr val="043C57"/>
                </a:solidFill>
                <a:latin typeface="Roboto"/>
                <a:cs typeface="Roboto"/>
              </a:rPr>
              <a:t>бедствия,</a:t>
            </a:r>
            <a:r>
              <a:rPr sz="2100" spc="204" dirty="0">
                <a:solidFill>
                  <a:srgbClr val="043C57"/>
                </a:solidFill>
                <a:latin typeface="Roboto"/>
                <a:cs typeface="Roboto"/>
              </a:rPr>
              <a:t> </a:t>
            </a:r>
            <a:r>
              <a:rPr sz="2100" spc="100" dirty="0">
                <a:solidFill>
                  <a:srgbClr val="043C57"/>
                </a:solidFill>
                <a:latin typeface="Roboto"/>
                <a:cs typeface="Roboto"/>
              </a:rPr>
              <a:t>неожиданное</a:t>
            </a:r>
            <a:r>
              <a:rPr sz="2100" spc="204" dirty="0">
                <a:solidFill>
                  <a:srgbClr val="043C57"/>
                </a:solidFill>
                <a:latin typeface="Roboto"/>
                <a:cs typeface="Roboto"/>
              </a:rPr>
              <a:t> </a:t>
            </a:r>
            <a:r>
              <a:rPr sz="2100" spc="90" dirty="0">
                <a:solidFill>
                  <a:srgbClr val="043C57"/>
                </a:solidFill>
                <a:latin typeface="Roboto"/>
                <a:cs typeface="Roboto"/>
              </a:rPr>
              <a:t>прекращение</a:t>
            </a:r>
            <a:r>
              <a:rPr sz="2100" spc="204" dirty="0">
                <a:solidFill>
                  <a:srgbClr val="043C57"/>
                </a:solidFill>
                <a:latin typeface="Roboto"/>
                <a:cs typeface="Roboto"/>
              </a:rPr>
              <a:t> </a:t>
            </a:r>
            <a:r>
              <a:rPr sz="2100" spc="70" dirty="0">
                <a:solidFill>
                  <a:srgbClr val="043C57"/>
                </a:solidFill>
                <a:latin typeface="Roboto"/>
                <a:cs typeface="Roboto"/>
              </a:rPr>
              <a:t>подачи </a:t>
            </a:r>
            <a:r>
              <a:rPr sz="2100" spc="75" dirty="0">
                <a:solidFill>
                  <a:srgbClr val="043C57"/>
                </a:solidFill>
                <a:latin typeface="Roboto"/>
                <a:cs typeface="Roboto"/>
              </a:rPr>
              <a:t> </a:t>
            </a:r>
            <a:r>
              <a:rPr sz="2100" spc="95" dirty="0">
                <a:solidFill>
                  <a:srgbClr val="043C57"/>
                </a:solidFill>
                <a:latin typeface="Roboto"/>
                <a:cs typeface="Roboto"/>
              </a:rPr>
              <a:t>энергоносителей,</a:t>
            </a:r>
            <a:r>
              <a:rPr sz="2100" spc="235" dirty="0">
                <a:solidFill>
                  <a:srgbClr val="043C57"/>
                </a:solidFill>
                <a:latin typeface="Roboto"/>
                <a:cs typeface="Roboto"/>
              </a:rPr>
              <a:t> </a:t>
            </a:r>
            <a:r>
              <a:rPr sz="2100" spc="90" dirty="0">
                <a:solidFill>
                  <a:srgbClr val="043C57"/>
                </a:solidFill>
                <a:latin typeface="Roboto"/>
                <a:cs typeface="Roboto"/>
              </a:rPr>
              <a:t>технологических</a:t>
            </a:r>
            <a:r>
              <a:rPr sz="2100" spc="235" dirty="0">
                <a:solidFill>
                  <a:srgbClr val="043C57"/>
                </a:solidFill>
                <a:latin typeface="Roboto"/>
                <a:cs typeface="Roboto"/>
              </a:rPr>
              <a:t> </a:t>
            </a:r>
            <a:r>
              <a:rPr sz="2100" spc="70" dirty="0">
                <a:solidFill>
                  <a:srgbClr val="043C57"/>
                </a:solidFill>
                <a:latin typeface="Roboto"/>
                <a:cs typeface="Roboto"/>
              </a:rPr>
              <a:t>продуктов,</a:t>
            </a:r>
            <a:r>
              <a:rPr sz="2100" spc="240" dirty="0">
                <a:solidFill>
                  <a:srgbClr val="043C57"/>
                </a:solidFill>
                <a:latin typeface="Roboto"/>
                <a:cs typeface="Roboto"/>
              </a:rPr>
              <a:t> </a:t>
            </a:r>
            <a:r>
              <a:rPr sz="2100" spc="70" dirty="0" err="1" smtClean="0">
                <a:solidFill>
                  <a:srgbClr val="043C57"/>
                </a:solidFill>
                <a:latin typeface="Roboto"/>
                <a:cs typeface="Roboto"/>
              </a:rPr>
              <a:t>терроризм</a:t>
            </a:r>
            <a:r>
              <a:rPr sz="2100" spc="70" dirty="0" smtClean="0">
                <a:solidFill>
                  <a:srgbClr val="043C57"/>
                </a:solidFill>
                <a:latin typeface="Roboto"/>
                <a:cs typeface="Roboto"/>
              </a:rPr>
              <a:t>,</a:t>
            </a:r>
            <a:r>
              <a:rPr lang="en-US" sz="2100" spc="235" dirty="0">
                <a:solidFill>
                  <a:srgbClr val="043C57"/>
                </a:solidFill>
                <a:latin typeface="Roboto"/>
                <a:cs typeface="Roboto"/>
              </a:rPr>
              <a:t> </a:t>
            </a:r>
            <a:r>
              <a:rPr sz="2100" spc="80" dirty="0" err="1" smtClean="0">
                <a:solidFill>
                  <a:srgbClr val="043C57"/>
                </a:solidFill>
                <a:latin typeface="Roboto"/>
                <a:cs typeface="Roboto"/>
              </a:rPr>
              <a:t>войны</a:t>
            </a:r>
            <a:r>
              <a:rPr sz="2100" spc="80" dirty="0">
                <a:solidFill>
                  <a:srgbClr val="043C57"/>
                </a:solidFill>
                <a:latin typeface="Roboto"/>
                <a:cs typeface="Roboto"/>
              </a:rPr>
              <a:t>.</a:t>
            </a:r>
            <a:endParaRPr sz="2100" dirty="0">
              <a:latin typeface="Roboto"/>
              <a:cs typeface="Roboto"/>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28700" y="1028705"/>
            <a:ext cx="16231235" cy="9258300"/>
            <a:chOff x="1028700" y="1028705"/>
            <a:chExt cx="16231235" cy="9258300"/>
          </a:xfrm>
        </p:grpSpPr>
        <p:sp>
          <p:nvSpPr>
            <p:cNvPr id="3" name="object 3"/>
            <p:cNvSpPr/>
            <p:nvPr/>
          </p:nvSpPr>
          <p:spPr>
            <a:xfrm>
              <a:off x="1028700" y="1028705"/>
              <a:ext cx="16230600" cy="76200"/>
            </a:xfrm>
            <a:custGeom>
              <a:avLst/>
              <a:gdLst/>
              <a:ahLst/>
              <a:cxnLst/>
              <a:rect l="l" t="t" r="r" b="b"/>
              <a:pathLst>
                <a:path w="16230600" h="76200">
                  <a:moveTo>
                    <a:pt x="16230598" y="76199"/>
                  </a:moveTo>
                  <a:lnTo>
                    <a:pt x="0" y="76199"/>
                  </a:lnTo>
                  <a:lnTo>
                    <a:pt x="0" y="0"/>
                  </a:lnTo>
                  <a:lnTo>
                    <a:pt x="16230598" y="0"/>
                  </a:lnTo>
                  <a:lnTo>
                    <a:pt x="16230598" y="76199"/>
                  </a:lnTo>
                  <a:close/>
                </a:path>
              </a:pathLst>
            </a:custGeom>
            <a:solidFill>
              <a:srgbClr val="F7FAFD"/>
            </a:solidFill>
          </p:spPr>
          <p:txBody>
            <a:bodyPr wrap="square" lIns="0" tIns="0" rIns="0" bIns="0" rtlCol="0"/>
            <a:lstStyle/>
            <a:p>
              <a:endParaRPr dirty="0"/>
            </a:p>
          </p:txBody>
        </p:sp>
        <p:pic>
          <p:nvPicPr>
            <p:cNvPr id="4" name="object 4"/>
            <p:cNvPicPr/>
            <p:nvPr/>
          </p:nvPicPr>
          <p:blipFill>
            <a:blip r:embed="rId2" cstate="print"/>
            <a:stretch>
              <a:fillRect/>
            </a:stretch>
          </p:blipFill>
          <p:spPr>
            <a:xfrm>
              <a:off x="11782874" y="1104906"/>
              <a:ext cx="5476874" cy="8648699"/>
            </a:xfrm>
            <a:prstGeom prst="rect">
              <a:avLst/>
            </a:prstGeom>
            <a:ln>
              <a:noFill/>
            </a:ln>
            <a:effectLst>
              <a:softEdge rad="112500"/>
            </a:effectLst>
          </p:spPr>
        </p:pic>
        <p:sp>
          <p:nvSpPr>
            <p:cNvPr id="5" name="object 5"/>
            <p:cNvSpPr/>
            <p:nvPr/>
          </p:nvSpPr>
          <p:spPr>
            <a:xfrm>
              <a:off x="1028700" y="9715505"/>
              <a:ext cx="16230600" cy="571500"/>
            </a:xfrm>
            <a:custGeom>
              <a:avLst/>
              <a:gdLst/>
              <a:ahLst/>
              <a:cxnLst/>
              <a:rect l="l" t="t" r="r" b="b"/>
              <a:pathLst>
                <a:path w="16230600" h="571500">
                  <a:moveTo>
                    <a:pt x="0" y="0"/>
                  </a:moveTo>
                  <a:lnTo>
                    <a:pt x="16230599" y="0"/>
                  </a:lnTo>
                  <a:lnTo>
                    <a:pt x="16230599" y="571493"/>
                  </a:lnTo>
                  <a:lnTo>
                    <a:pt x="0" y="571493"/>
                  </a:lnTo>
                  <a:lnTo>
                    <a:pt x="0" y="0"/>
                  </a:lnTo>
                  <a:close/>
                </a:path>
              </a:pathLst>
            </a:custGeom>
            <a:solidFill>
              <a:srgbClr val="F7FAFD"/>
            </a:solidFill>
          </p:spPr>
          <p:txBody>
            <a:bodyPr wrap="square" lIns="0" tIns="0" rIns="0" bIns="0" rtlCol="0"/>
            <a:lstStyle/>
            <a:p>
              <a:endParaRPr dirty="0"/>
            </a:p>
          </p:txBody>
        </p:sp>
      </p:grpSp>
      <p:sp>
        <p:nvSpPr>
          <p:cNvPr id="6" name="object 6"/>
          <p:cNvSpPr txBox="1">
            <a:spLocks noGrp="1"/>
          </p:cNvSpPr>
          <p:nvPr>
            <p:ph type="title"/>
          </p:nvPr>
        </p:nvSpPr>
        <p:spPr>
          <a:xfrm>
            <a:off x="1016000" y="1409700"/>
            <a:ext cx="6299200" cy="505267"/>
          </a:xfrm>
          <a:prstGeom prst="rect">
            <a:avLst/>
          </a:prstGeom>
        </p:spPr>
        <p:txBody>
          <a:bodyPr vert="horz" wrap="square" lIns="0" tIns="12700" rIns="0" bIns="0" rtlCol="0">
            <a:spAutoFit/>
          </a:bodyPr>
          <a:lstStyle/>
          <a:p>
            <a:pPr marL="12700">
              <a:lnSpc>
                <a:spcPct val="100000"/>
              </a:lnSpc>
              <a:spcBef>
                <a:spcPts val="100"/>
              </a:spcBef>
            </a:pPr>
            <a:r>
              <a:rPr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ХАРАКТЕР РАЗВИТИЯ ЧС</a:t>
            </a:r>
          </a:p>
        </p:txBody>
      </p:sp>
      <p:sp>
        <p:nvSpPr>
          <p:cNvPr id="8" name="object 8"/>
          <p:cNvSpPr txBox="1">
            <a:spLocks noGrp="1"/>
          </p:cNvSpPr>
          <p:nvPr>
            <p:ph type="ftr" sz="quarter" idx="5"/>
          </p:nvPr>
        </p:nvSpPr>
        <p:spPr>
          <a:xfrm>
            <a:off x="6610430" y="9846212"/>
            <a:ext cx="5067300" cy="269304"/>
          </a:xfrm>
          <a:prstGeom prst="rect">
            <a:avLst/>
          </a:prstGeom>
        </p:spPr>
        <p:txBody>
          <a:bodyPr vert="horz" wrap="square" lIns="0" tIns="0" rIns="0" bIns="0" rtlCol="0">
            <a:spAutoFit/>
          </a:bodyPr>
          <a:lstStyle/>
          <a:p>
            <a:pPr marL="12700">
              <a:lnSpc>
                <a:spcPts val="2130"/>
              </a:lnSpc>
            </a:pPr>
            <a:r>
              <a:rPr dirty="0">
                <a:ln w="10160">
                  <a:solidFill>
                    <a:schemeClr val="accent1"/>
                  </a:solidFill>
                  <a:prstDash val="solid"/>
                </a:ln>
                <a:solidFill>
                  <a:srgbClr val="FFFFFF"/>
                </a:solidFill>
                <a:effectLst>
                  <a:outerShdw blurRad="38100" dist="32000" dir="5400000" algn="tl">
                    <a:srgbClr val="000000">
                      <a:alpha val="30000"/>
                    </a:srgbClr>
                  </a:outerShdw>
                </a:effectLst>
              </a:rPr>
              <a:t>Классификация чрезвычайных ситуаций</a:t>
            </a:r>
          </a:p>
        </p:txBody>
      </p:sp>
      <p:sp>
        <p:nvSpPr>
          <p:cNvPr id="7" name="object 7"/>
          <p:cNvSpPr txBox="1"/>
          <p:nvPr/>
        </p:nvSpPr>
        <p:spPr>
          <a:xfrm>
            <a:off x="1028700" y="1920276"/>
            <a:ext cx="10264140" cy="7684155"/>
          </a:xfrm>
          <a:prstGeom prst="rect">
            <a:avLst/>
          </a:prstGeom>
        </p:spPr>
        <p:txBody>
          <a:bodyPr vert="horz" wrap="square" lIns="0" tIns="12700" rIns="0" bIns="0" rtlCol="0">
            <a:spAutoFit/>
          </a:bodyPr>
          <a:lstStyle/>
          <a:p>
            <a:pPr marL="12700" marR="184150" algn="just">
              <a:lnSpc>
                <a:spcPct val="150000"/>
              </a:lnSpc>
              <a:spcBef>
                <a:spcPts val="100"/>
              </a:spcBef>
            </a:pPr>
            <a:endParaRPr lang="ru-RU" sz="1900" spc="95" dirty="0" smtClean="0">
              <a:solidFill>
                <a:srgbClr val="F7FAFD"/>
              </a:solidFill>
              <a:latin typeface="Roboto"/>
              <a:cs typeface="Roboto"/>
            </a:endParaRPr>
          </a:p>
          <a:p>
            <a:pPr marL="12700" marR="184150" algn="just">
              <a:lnSpc>
                <a:spcPct val="150000"/>
              </a:lnSpc>
              <a:spcBef>
                <a:spcPts val="100"/>
              </a:spcBef>
            </a:pPr>
            <a:r>
              <a:rPr sz="1900" spc="95" dirty="0" smtClean="0">
                <a:ln>
                  <a:solidFill>
                    <a:schemeClr val="bg1"/>
                  </a:solidFill>
                </a:ln>
                <a:solidFill>
                  <a:srgbClr val="F7FAFD"/>
                </a:solidFill>
                <a:latin typeface="Roboto"/>
                <a:cs typeface="Roboto"/>
              </a:rPr>
              <a:t>Возникновение</a:t>
            </a:r>
            <a:r>
              <a:rPr sz="1900" spc="195" dirty="0" smtClean="0">
                <a:ln>
                  <a:solidFill>
                    <a:schemeClr val="bg1"/>
                  </a:solidFill>
                </a:ln>
                <a:solidFill>
                  <a:srgbClr val="F7FAFD"/>
                </a:solidFill>
                <a:latin typeface="Roboto"/>
                <a:cs typeface="Roboto"/>
              </a:rPr>
              <a:t> </a:t>
            </a:r>
            <a:r>
              <a:rPr sz="1900" spc="70" dirty="0">
                <a:ln>
                  <a:solidFill>
                    <a:schemeClr val="bg1"/>
                  </a:solidFill>
                </a:ln>
                <a:solidFill>
                  <a:srgbClr val="F7FAFD"/>
                </a:solidFill>
                <a:latin typeface="Roboto"/>
                <a:cs typeface="Roboto"/>
              </a:rPr>
              <a:t>ЧС</a:t>
            </a:r>
            <a:r>
              <a:rPr sz="1900" spc="200" dirty="0">
                <a:ln>
                  <a:solidFill>
                    <a:schemeClr val="bg1"/>
                  </a:solidFill>
                </a:ln>
                <a:solidFill>
                  <a:srgbClr val="F7FAFD"/>
                </a:solidFill>
                <a:latin typeface="Roboto"/>
                <a:cs typeface="Roboto"/>
              </a:rPr>
              <a:t> </a:t>
            </a:r>
            <a:r>
              <a:rPr sz="1900" spc="95" dirty="0">
                <a:ln>
                  <a:solidFill>
                    <a:schemeClr val="bg1"/>
                  </a:solidFill>
                </a:ln>
                <a:solidFill>
                  <a:srgbClr val="F7FAFD"/>
                </a:solidFill>
                <a:latin typeface="Roboto"/>
                <a:cs typeface="Roboto"/>
              </a:rPr>
              <a:t>обусловлено</a:t>
            </a:r>
            <a:r>
              <a:rPr sz="1900" spc="200" dirty="0">
                <a:ln>
                  <a:solidFill>
                    <a:schemeClr val="bg1"/>
                  </a:solidFill>
                </a:ln>
                <a:solidFill>
                  <a:srgbClr val="F7FAFD"/>
                </a:solidFill>
                <a:latin typeface="Roboto"/>
                <a:cs typeface="Roboto"/>
              </a:rPr>
              <a:t> </a:t>
            </a:r>
            <a:r>
              <a:rPr sz="1900" spc="95" dirty="0">
                <a:ln>
                  <a:solidFill>
                    <a:schemeClr val="bg1"/>
                  </a:solidFill>
                </a:ln>
                <a:solidFill>
                  <a:srgbClr val="F7FAFD"/>
                </a:solidFill>
                <a:latin typeface="Roboto"/>
                <a:cs typeface="Roboto"/>
              </a:rPr>
              <a:t>наличием</a:t>
            </a:r>
            <a:r>
              <a:rPr sz="1900" spc="200" dirty="0">
                <a:ln>
                  <a:solidFill>
                    <a:schemeClr val="bg1"/>
                  </a:solidFill>
                </a:ln>
                <a:solidFill>
                  <a:srgbClr val="F7FAFD"/>
                </a:solidFill>
                <a:latin typeface="Roboto"/>
                <a:cs typeface="Roboto"/>
              </a:rPr>
              <a:t> </a:t>
            </a:r>
            <a:r>
              <a:rPr sz="1900" spc="80" dirty="0">
                <a:ln>
                  <a:solidFill>
                    <a:schemeClr val="bg1"/>
                  </a:solidFill>
                </a:ln>
                <a:solidFill>
                  <a:srgbClr val="F7FAFD"/>
                </a:solidFill>
                <a:latin typeface="Roboto"/>
                <a:cs typeface="Roboto"/>
              </a:rPr>
              <a:t>остаточного</a:t>
            </a:r>
            <a:r>
              <a:rPr sz="1900" spc="195" dirty="0">
                <a:ln>
                  <a:solidFill>
                    <a:schemeClr val="bg1"/>
                  </a:solidFill>
                </a:ln>
                <a:solidFill>
                  <a:srgbClr val="F7FAFD"/>
                </a:solidFill>
                <a:latin typeface="Roboto"/>
                <a:cs typeface="Roboto"/>
              </a:rPr>
              <a:t> </a:t>
            </a:r>
            <a:r>
              <a:rPr sz="1900" spc="75" dirty="0">
                <a:ln>
                  <a:solidFill>
                    <a:schemeClr val="bg1"/>
                  </a:solidFill>
                </a:ln>
                <a:solidFill>
                  <a:srgbClr val="F7FAFD"/>
                </a:solidFill>
                <a:latin typeface="Roboto"/>
                <a:cs typeface="Roboto"/>
              </a:rPr>
              <a:t>риска.</a:t>
            </a:r>
            <a:r>
              <a:rPr sz="1900" spc="200" dirty="0">
                <a:ln>
                  <a:solidFill>
                    <a:schemeClr val="bg1"/>
                  </a:solidFill>
                </a:ln>
                <a:solidFill>
                  <a:srgbClr val="F7FAFD"/>
                </a:solidFill>
                <a:latin typeface="Roboto"/>
                <a:cs typeface="Roboto"/>
              </a:rPr>
              <a:t> </a:t>
            </a:r>
            <a:r>
              <a:rPr sz="1900" spc="-20" dirty="0">
                <a:ln>
                  <a:solidFill>
                    <a:schemeClr val="bg1"/>
                  </a:solidFill>
                </a:ln>
                <a:solidFill>
                  <a:srgbClr val="F7FAFD"/>
                </a:solidFill>
                <a:latin typeface="Roboto"/>
                <a:cs typeface="Roboto"/>
              </a:rPr>
              <a:t>В</a:t>
            </a:r>
            <a:r>
              <a:rPr sz="1900" spc="200" dirty="0">
                <a:ln>
                  <a:solidFill>
                    <a:schemeClr val="bg1"/>
                  </a:solidFill>
                </a:ln>
                <a:solidFill>
                  <a:srgbClr val="F7FAFD"/>
                </a:solidFill>
                <a:latin typeface="Roboto"/>
                <a:cs typeface="Roboto"/>
              </a:rPr>
              <a:t> </a:t>
            </a:r>
            <a:r>
              <a:rPr sz="1900" spc="80" dirty="0">
                <a:ln>
                  <a:solidFill>
                    <a:schemeClr val="bg1"/>
                  </a:solidFill>
                </a:ln>
                <a:solidFill>
                  <a:srgbClr val="F7FAFD"/>
                </a:solidFill>
                <a:latin typeface="Roboto"/>
                <a:cs typeface="Roboto"/>
              </a:rPr>
              <a:t>соответствии</a:t>
            </a:r>
            <a:r>
              <a:rPr sz="1900" spc="195" dirty="0">
                <a:ln>
                  <a:solidFill>
                    <a:schemeClr val="bg1"/>
                  </a:solidFill>
                </a:ln>
                <a:solidFill>
                  <a:srgbClr val="F7FAFD"/>
                </a:solidFill>
                <a:latin typeface="Roboto"/>
                <a:cs typeface="Roboto"/>
              </a:rPr>
              <a:t> </a:t>
            </a:r>
            <a:r>
              <a:rPr sz="1900" spc="5" dirty="0">
                <a:ln>
                  <a:solidFill>
                    <a:schemeClr val="bg1"/>
                  </a:solidFill>
                </a:ln>
                <a:solidFill>
                  <a:srgbClr val="F7FAFD"/>
                </a:solidFill>
                <a:latin typeface="Roboto"/>
                <a:cs typeface="Roboto"/>
              </a:rPr>
              <a:t>с </a:t>
            </a:r>
            <a:r>
              <a:rPr sz="1900" spc="-455" dirty="0">
                <a:ln>
                  <a:solidFill>
                    <a:schemeClr val="bg1"/>
                  </a:solidFill>
                </a:ln>
                <a:solidFill>
                  <a:srgbClr val="F7FAFD"/>
                </a:solidFill>
                <a:latin typeface="Roboto"/>
                <a:cs typeface="Roboto"/>
              </a:rPr>
              <a:t> </a:t>
            </a:r>
            <a:r>
              <a:rPr sz="1900" spc="95" dirty="0">
                <a:ln>
                  <a:solidFill>
                    <a:schemeClr val="bg1"/>
                  </a:solidFill>
                </a:ln>
                <a:solidFill>
                  <a:srgbClr val="F7FAFD"/>
                </a:solidFill>
                <a:latin typeface="Roboto"/>
                <a:cs typeface="Roboto"/>
              </a:rPr>
              <a:t>концепцией</a:t>
            </a:r>
            <a:r>
              <a:rPr sz="1900" spc="190" dirty="0">
                <a:ln>
                  <a:solidFill>
                    <a:schemeClr val="bg1"/>
                  </a:solidFill>
                </a:ln>
                <a:solidFill>
                  <a:srgbClr val="F7FAFD"/>
                </a:solidFill>
                <a:latin typeface="Roboto"/>
                <a:cs typeface="Roboto"/>
              </a:rPr>
              <a:t> </a:t>
            </a:r>
            <a:r>
              <a:rPr sz="1900" spc="80" dirty="0">
                <a:ln>
                  <a:solidFill>
                    <a:schemeClr val="bg1"/>
                  </a:solidFill>
                </a:ln>
                <a:solidFill>
                  <a:srgbClr val="F7FAFD"/>
                </a:solidFill>
                <a:latin typeface="Roboto"/>
                <a:cs typeface="Roboto"/>
              </a:rPr>
              <a:t>остаточного</a:t>
            </a:r>
            <a:r>
              <a:rPr sz="1900" spc="190" dirty="0">
                <a:ln>
                  <a:solidFill>
                    <a:schemeClr val="bg1"/>
                  </a:solidFill>
                </a:ln>
                <a:solidFill>
                  <a:srgbClr val="F7FAFD"/>
                </a:solidFill>
                <a:latin typeface="Roboto"/>
                <a:cs typeface="Roboto"/>
              </a:rPr>
              <a:t> </a:t>
            </a:r>
            <a:r>
              <a:rPr sz="1900" spc="75" dirty="0">
                <a:ln>
                  <a:solidFill>
                    <a:schemeClr val="bg1"/>
                  </a:solidFill>
                </a:ln>
                <a:solidFill>
                  <a:srgbClr val="F7FAFD"/>
                </a:solidFill>
                <a:latin typeface="Roboto"/>
                <a:cs typeface="Roboto"/>
              </a:rPr>
              <a:t>риска</a:t>
            </a:r>
            <a:r>
              <a:rPr sz="1900" spc="19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абсолютную</a:t>
            </a:r>
            <a:r>
              <a:rPr sz="1900" spc="195"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безопасность</a:t>
            </a:r>
            <a:r>
              <a:rPr sz="1900" spc="19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обеспечить</a:t>
            </a:r>
            <a:endParaRPr sz="1900" dirty="0">
              <a:ln>
                <a:solidFill>
                  <a:schemeClr val="bg1"/>
                </a:solidFill>
              </a:ln>
              <a:latin typeface="Roboto"/>
              <a:cs typeface="Roboto"/>
            </a:endParaRPr>
          </a:p>
          <a:p>
            <a:pPr marL="12700" marR="474980" algn="just">
              <a:lnSpc>
                <a:spcPct val="150000"/>
              </a:lnSpc>
            </a:pPr>
            <a:r>
              <a:rPr sz="1900" spc="95" dirty="0">
                <a:ln>
                  <a:solidFill>
                    <a:schemeClr val="bg1"/>
                  </a:solidFill>
                </a:ln>
                <a:solidFill>
                  <a:srgbClr val="F7FAFD"/>
                </a:solidFill>
                <a:latin typeface="Roboto"/>
                <a:cs typeface="Roboto"/>
              </a:rPr>
              <a:t>невозможно.</a:t>
            </a:r>
            <a:r>
              <a:rPr sz="1900" spc="195" dirty="0">
                <a:ln>
                  <a:solidFill>
                    <a:schemeClr val="bg1"/>
                  </a:solidFill>
                </a:ln>
                <a:solidFill>
                  <a:srgbClr val="F7FAFD"/>
                </a:solidFill>
                <a:latin typeface="Roboto"/>
                <a:cs typeface="Roboto"/>
              </a:rPr>
              <a:t> </a:t>
            </a:r>
            <a:r>
              <a:rPr sz="1900" spc="70" dirty="0">
                <a:ln>
                  <a:solidFill>
                    <a:schemeClr val="bg1"/>
                  </a:solidFill>
                </a:ln>
                <a:solidFill>
                  <a:srgbClr val="F7FAFD"/>
                </a:solidFill>
                <a:latin typeface="Roboto"/>
                <a:cs typeface="Roboto"/>
              </a:rPr>
              <a:t>Поэтому</a:t>
            </a:r>
            <a:r>
              <a:rPr sz="1900" spc="20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принимается</a:t>
            </a:r>
            <a:r>
              <a:rPr sz="1900" spc="195" dirty="0">
                <a:ln>
                  <a:solidFill>
                    <a:schemeClr val="bg1"/>
                  </a:solidFill>
                </a:ln>
                <a:solidFill>
                  <a:srgbClr val="F7FAFD"/>
                </a:solidFill>
                <a:latin typeface="Roboto"/>
                <a:cs typeface="Roboto"/>
              </a:rPr>
              <a:t> </a:t>
            </a:r>
            <a:r>
              <a:rPr sz="1900" spc="55" dirty="0">
                <a:ln>
                  <a:solidFill>
                    <a:schemeClr val="bg1"/>
                  </a:solidFill>
                </a:ln>
                <a:solidFill>
                  <a:srgbClr val="F7FAFD"/>
                </a:solidFill>
                <a:latin typeface="Roboto"/>
                <a:cs typeface="Roboto"/>
              </a:rPr>
              <a:t>такая</a:t>
            </a:r>
            <a:r>
              <a:rPr sz="1900" spc="20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безопасность,</a:t>
            </a:r>
            <a:r>
              <a:rPr sz="1900" spc="200" dirty="0">
                <a:ln>
                  <a:solidFill>
                    <a:schemeClr val="bg1"/>
                  </a:solidFill>
                </a:ln>
                <a:solidFill>
                  <a:srgbClr val="F7FAFD"/>
                </a:solidFill>
                <a:latin typeface="Roboto"/>
                <a:cs typeface="Roboto"/>
              </a:rPr>
              <a:t> </a:t>
            </a:r>
            <a:r>
              <a:rPr sz="1900" spc="65" dirty="0">
                <a:ln>
                  <a:solidFill>
                    <a:schemeClr val="bg1"/>
                  </a:solidFill>
                </a:ln>
                <a:solidFill>
                  <a:srgbClr val="F7FAFD"/>
                </a:solidFill>
                <a:latin typeface="Roboto"/>
                <a:cs typeface="Roboto"/>
              </a:rPr>
              <a:t>которую</a:t>
            </a:r>
            <a:r>
              <a:rPr sz="1900" spc="195"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приемлет</a:t>
            </a:r>
            <a:r>
              <a:rPr sz="1900" spc="200" dirty="0">
                <a:ln>
                  <a:solidFill>
                    <a:schemeClr val="bg1"/>
                  </a:solidFill>
                </a:ln>
                <a:solidFill>
                  <a:srgbClr val="F7FAFD"/>
                </a:solidFill>
                <a:latin typeface="Roboto"/>
                <a:cs typeface="Roboto"/>
              </a:rPr>
              <a:t> </a:t>
            </a:r>
            <a:r>
              <a:rPr sz="1900" spc="20" dirty="0">
                <a:ln>
                  <a:solidFill>
                    <a:schemeClr val="bg1"/>
                  </a:solidFill>
                </a:ln>
                <a:solidFill>
                  <a:srgbClr val="F7FAFD"/>
                </a:solidFill>
                <a:latin typeface="Roboto"/>
                <a:cs typeface="Roboto"/>
              </a:rPr>
              <a:t>и </a:t>
            </a:r>
            <a:r>
              <a:rPr sz="1900" spc="-459"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может</a:t>
            </a:r>
            <a:r>
              <a:rPr sz="1900" spc="19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обеспечить</a:t>
            </a:r>
            <a:r>
              <a:rPr sz="1900" spc="190" dirty="0">
                <a:ln>
                  <a:solidFill>
                    <a:schemeClr val="bg1"/>
                  </a:solidFill>
                </a:ln>
                <a:solidFill>
                  <a:srgbClr val="F7FAFD"/>
                </a:solidFill>
                <a:latin typeface="Roboto"/>
                <a:cs typeface="Roboto"/>
              </a:rPr>
              <a:t> </a:t>
            </a:r>
            <a:r>
              <a:rPr sz="1900" spc="80" dirty="0">
                <a:ln>
                  <a:solidFill>
                    <a:schemeClr val="bg1"/>
                  </a:solidFill>
                </a:ln>
                <a:solidFill>
                  <a:srgbClr val="F7FAFD"/>
                </a:solidFill>
                <a:latin typeface="Roboto"/>
                <a:cs typeface="Roboto"/>
              </a:rPr>
              <a:t>общество</a:t>
            </a:r>
            <a:r>
              <a:rPr sz="1900" spc="190" dirty="0">
                <a:ln>
                  <a:solidFill>
                    <a:schemeClr val="bg1"/>
                  </a:solidFill>
                </a:ln>
                <a:solidFill>
                  <a:srgbClr val="F7FAFD"/>
                </a:solidFill>
                <a:latin typeface="Roboto"/>
                <a:cs typeface="Roboto"/>
              </a:rPr>
              <a:t> </a:t>
            </a:r>
            <a:r>
              <a:rPr sz="1900" spc="10" dirty="0">
                <a:ln>
                  <a:solidFill>
                    <a:schemeClr val="bg1"/>
                  </a:solidFill>
                </a:ln>
                <a:solidFill>
                  <a:srgbClr val="F7FAFD"/>
                </a:solidFill>
                <a:latin typeface="Roboto"/>
                <a:cs typeface="Roboto"/>
              </a:rPr>
              <a:t>в</a:t>
            </a:r>
            <a:r>
              <a:rPr sz="1900" spc="190" dirty="0">
                <a:ln>
                  <a:solidFill>
                    <a:schemeClr val="bg1"/>
                  </a:solidFill>
                </a:ln>
                <a:solidFill>
                  <a:srgbClr val="F7FAFD"/>
                </a:solidFill>
                <a:latin typeface="Roboto"/>
                <a:cs typeface="Roboto"/>
              </a:rPr>
              <a:t> </a:t>
            </a:r>
            <a:r>
              <a:rPr sz="1900" spc="75" dirty="0">
                <a:ln>
                  <a:solidFill>
                    <a:schemeClr val="bg1"/>
                  </a:solidFill>
                </a:ln>
                <a:solidFill>
                  <a:srgbClr val="F7FAFD"/>
                </a:solidFill>
                <a:latin typeface="Roboto"/>
                <a:cs typeface="Roboto"/>
              </a:rPr>
              <a:t>данный</a:t>
            </a:r>
            <a:r>
              <a:rPr sz="1900" spc="190" dirty="0">
                <a:ln>
                  <a:solidFill>
                    <a:schemeClr val="bg1"/>
                  </a:solidFill>
                </a:ln>
                <a:solidFill>
                  <a:srgbClr val="F7FAFD"/>
                </a:solidFill>
                <a:latin typeface="Roboto"/>
                <a:cs typeface="Roboto"/>
              </a:rPr>
              <a:t> </a:t>
            </a:r>
            <a:r>
              <a:rPr sz="1900" spc="80" dirty="0">
                <a:ln>
                  <a:solidFill>
                    <a:schemeClr val="bg1"/>
                  </a:solidFill>
                </a:ln>
                <a:solidFill>
                  <a:srgbClr val="F7FAFD"/>
                </a:solidFill>
                <a:latin typeface="Roboto"/>
                <a:cs typeface="Roboto"/>
              </a:rPr>
              <a:t>период</a:t>
            </a:r>
            <a:r>
              <a:rPr sz="1900" spc="190"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времени.</a:t>
            </a:r>
            <a:endParaRPr sz="1900" dirty="0">
              <a:ln>
                <a:solidFill>
                  <a:schemeClr val="bg1"/>
                </a:solidFill>
              </a:ln>
              <a:latin typeface="Roboto"/>
              <a:cs typeface="Roboto"/>
            </a:endParaRPr>
          </a:p>
          <a:p>
            <a:pPr>
              <a:lnSpc>
                <a:spcPct val="100000"/>
              </a:lnSpc>
            </a:pPr>
            <a:endParaRPr sz="2200" dirty="0">
              <a:latin typeface="Roboto"/>
              <a:cs typeface="Roboto"/>
            </a:endParaRPr>
          </a:p>
          <a:p>
            <a:pPr>
              <a:lnSpc>
                <a:spcPct val="100000"/>
              </a:lnSpc>
              <a:spcBef>
                <a:spcPts val="50"/>
              </a:spcBef>
            </a:pPr>
            <a:endParaRPr sz="1950" dirty="0">
              <a:latin typeface="Roboto"/>
              <a:cs typeface="Roboto"/>
            </a:endParaRPr>
          </a:p>
          <a:p>
            <a:pPr marL="12700">
              <a:lnSpc>
                <a:spcPct val="100000"/>
              </a:lnSpc>
              <a:spcBef>
                <a:spcPts val="5"/>
              </a:spcBef>
            </a:pPr>
            <a:r>
              <a:rPr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УСЛОВИЯ ВОЗНИКНОВЕНИЯ ЧС</a:t>
            </a:r>
          </a:p>
          <a:p>
            <a:pPr marL="12700" algn="just">
              <a:lnSpc>
                <a:spcPct val="150000"/>
              </a:lnSpc>
              <a:spcBef>
                <a:spcPts val="2165"/>
              </a:spcBef>
            </a:pPr>
            <a:r>
              <a:rPr sz="1900" spc="95" dirty="0">
                <a:ln>
                  <a:solidFill>
                    <a:schemeClr val="bg1"/>
                  </a:solidFill>
                </a:ln>
                <a:solidFill>
                  <a:srgbClr val="F7FAFD"/>
                </a:solidFill>
                <a:latin typeface="Roboto"/>
                <a:cs typeface="Roboto"/>
              </a:rPr>
              <a:t>Наличие</a:t>
            </a:r>
            <a:r>
              <a:rPr sz="1900" spc="195" dirty="0">
                <a:ln>
                  <a:solidFill>
                    <a:schemeClr val="bg1"/>
                  </a:solidFill>
                </a:ln>
                <a:solidFill>
                  <a:srgbClr val="F7FAFD"/>
                </a:solidFill>
                <a:latin typeface="Roboto"/>
                <a:cs typeface="Roboto"/>
              </a:rPr>
              <a:t> </a:t>
            </a:r>
            <a:r>
              <a:rPr sz="1900" spc="80" dirty="0">
                <a:ln>
                  <a:solidFill>
                    <a:schemeClr val="bg1"/>
                  </a:solidFill>
                </a:ln>
                <a:solidFill>
                  <a:srgbClr val="F7FAFD"/>
                </a:solidFill>
                <a:latin typeface="Roboto"/>
                <a:cs typeface="Roboto"/>
              </a:rPr>
              <a:t>источника</a:t>
            </a:r>
            <a:r>
              <a:rPr sz="1900" spc="195" dirty="0">
                <a:ln>
                  <a:solidFill>
                    <a:schemeClr val="bg1"/>
                  </a:solidFill>
                </a:ln>
                <a:solidFill>
                  <a:srgbClr val="F7FAFD"/>
                </a:solidFill>
                <a:latin typeface="Roboto"/>
                <a:cs typeface="Roboto"/>
              </a:rPr>
              <a:t> </a:t>
            </a:r>
            <a:r>
              <a:rPr sz="1900" spc="75" dirty="0">
                <a:ln>
                  <a:solidFill>
                    <a:schemeClr val="bg1"/>
                  </a:solidFill>
                </a:ln>
                <a:solidFill>
                  <a:srgbClr val="F7FAFD"/>
                </a:solidFill>
                <a:latin typeface="Roboto"/>
                <a:cs typeface="Roboto"/>
              </a:rPr>
              <a:t>риска</a:t>
            </a:r>
            <a:r>
              <a:rPr sz="1900" spc="200"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(давления,</a:t>
            </a:r>
            <a:r>
              <a:rPr sz="1900" spc="195" dirty="0">
                <a:ln>
                  <a:solidFill>
                    <a:schemeClr val="bg1"/>
                  </a:solidFill>
                </a:ln>
                <a:solidFill>
                  <a:srgbClr val="F7FAFD"/>
                </a:solidFill>
                <a:latin typeface="Roboto"/>
                <a:cs typeface="Roboto"/>
              </a:rPr>
              <a:t> </a:t>
            </a:r>
            <a:r>
              <a:rPr sz="1900" spc="70" dirty="0">
                <a:ln>
                  <a:solidFill>
                    <a:schemeClr val="bg1"/>
                  </a:solidFill>
                </a:ln>
                <a:solidFill>
                  <a:srgbClr val="F7FAFD"/>
                </a:solidFill>
                <a:latin typeface="Roboto"/>
                <a:cs typeface="Roboto"/>
              </a:rPr>
              <a:t>взрывчатых,</a:t>
            </a:r>
            <a:r>
              <a:rPr sz="1900" spc="200" dirty="0">
                <a:ln>
                  <a:solidFill>
                    <a:schemeClr val="bg1"/>
                  </a:solidFill>
                </a:ln>
                <a:solidFill>
                  <a:srgbClr val="F7FAFD"/>
                </a:solidFill>
                <a:latin typeface="Roboto"/>
                <a:cs typeface="Roboto"/>
              </a:rPr>
              <a:t> </a:t>
            </a:r>
            <a:r>
              <a:rPr sz="1900" spc="70" dirty="0">
                <a:ln>
                  <a:solidFill>
                    <a:schemeClr val="bg1"/>
                  </a:solidFill>
                </a:ln>
                <a:solidFill>
                  <a:srgbClr val="F7FAFD"/>
                </a:solidFill>
                <a:latin typeface="Roboto"/>
                <a:cs typeface="Roboto"/>
              </a:rPr>
              <a:t>ядовитых,</a:t>
            </a:r>
            <a:r>
              <a:rPr sz="1900" spc="195" dirty="0">
                <a:ln>
                  <a:solidFill>
                    <a:schemeClr val="bg1"/>
                  </a:solidFill>
                </a:ln>
                <a:solidFill>
                  <a:srgbClr val="F7FAFD"/>
                </a:solidFill>
                <a:latin typeface="Roboto"/>
                <a:cs typeface="Roboto"/>
              </a:rPr>
              <a:t> </a:t>
            </a:r>
            <a:r>
              <a:rPr sz="1900" spc="50" dirty="0">
                <a:ln>
                  <a:solidFill>
                    <a:schemeClr val="bg1"/>
                  </a:solidFill>
                </a:ln>
                <a:solidFill>
                  <a:srgbClr val="F7FAFD"/>
                </a:solidFill>
                <a:latin typeface="Roboto"/>
                <a:cs typeface="Roboto"/>
              </a:rPr>
              <a:t>РВ);</a:t>
            </a:r>
            <a:r>
              <a:rPr sz="1900" spc="200" dirty="0">
                <a:ln>
                  <a:solidFill>
                    <a:schemeClr val="bg1"/>
                  </a:solidFill>
                </a:ln>
                <a:solidFill>
                  <a:srgbClr val="F7FAFD"/>
                </a:solidFill>
                <a:latin typeface="Roboto"/>
                <a:cs typeface="Roboto"/>
              </a:rPr>
              <a:t> </a:t>
            </a:r>
            <a:r>
              <a:rPr sz="1900" spc="75" dirty="0">
                <a:ln>
                  <a:solidFill>
                    <a:schemeClr val="bg1"/>
                  </a:solidFill>
                </a:ln>
                <a:solidFill>
                  <a:srgbClr val="F7FAFD"/>
                </a:solidFill>
                <a:latin typeface="Roboto"/>
                <a:cs typeface="Roboto"/>
              </a:rPr>
              <a:t>действия</a:t>
            </a:r>
            <a:endParaRPr sz="1900" dirty="0">
              <a:ln>
                <a:solidFill>
                  <a:schemeClr val="bg1"/>
                </a:solidFill>
              </a:ln>
              <a:latin typeface="Roboto"/>
              <a:cs typeface="Roboto"/>
            </a:endParaRPr>
          </a:p>
          <a:p>
            <a:pPr marL="12700" marR="86360" algn="just">
              <a:lnSpc>
                <a:spcPct val="150000"/>
              </a:lnSpc>
            </a:pPr>
            <a:r>
              <a:rPr sz="1900" spc="25" dirty="0">
                <a:ln>
                  <a:solidFill>
                    <a:schemeClr val="bg1"/>
                  </a:solidFill>
                </a:ln>
                <a:solidFill>
                  <a:srgbClr val="F7FAFD"/>
                </a:solidFill>
                <a:latin typeface="Roboto"/>
                <a:cs typeface="Roboto"/>
              </a:rPr>
              <a:t>фактора</a:t>
            </a:r>
            <a:r>
              <a:rPr sz="1900" spc="190"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риска(выброс</a:t>
            </a:r>
            <a:r>
              <a:rPr sz="1900" spc="190" dirty="0">
                <a:ln>
                  <a:solidFill>
                    <a:schemeClr val="bg1"/>
                  </a:solidFill>
                </a:ln>
                <a:solidFill>
                  <a:srgbClr val="F7FAFD"/>
                </a:solidFill>
                <a:latin typeface="Roboto"/>
                <a:cs typeface="Roboto"/>
              </a:rPr>
              <a:t> </a:t>
            </a:r>
            <a:r>
              <a:rPr sz="1900" spc="65" dirty="0">
                <a:ln>
                  <a:solidFill>
                    <a:schemeClr val="bg1"/>
                  </a:solidFill>
                </a:ln>
                <a:solidFill>
                  <a:srgbClr val="F7FAFD"/>
                </a:solidFill>
                <a:latin typeface="Roboto"/>
                <a:cs typeface="Roboto"/>
              </a:rPr>
              <a:t>газа,</a:t>
            </a:r>
            <a:r>
              <a:rPr sz="1900" spc="195" dirty="0">
                <a:ln>
                  <a:solidFill>
                    <a:schemeClr val="bg1"/>
                  </a:solidFill>
                </a:ln>
                <a:solidFill>
                  <a:srgbClr val="F7FAFD"/>
                </a:solidFill>
                <a:latin typeface="Roboto"/>
                <a:cs typeface="Roboto"/>
              </a:rPr>
              <a:t> </a:t>
            </a:r>
            <a:r>
              <a:rPr sz="1900" spc="65" dirty="0">
                <a:ln>
                  <a:solidFill>
                    <a:schemeClr val="bg1"/>
                  </a:solidFill>
                </a:ln>
                <a:solidFill>
                  <a:srgbClr val="F7FAFD"/>
                </a:solidFill>
                <a:latin typeface="Roboto"/>
                <a:cs typeface="Roboto"/>
              </a:rPr>
              <a:t>взрыв,</a:t>
            </a:r>
            <a:r>
              <a:rPr sz="1900" spc="19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возгорание);</a:t>
            </a:r>
            <a:r>
              <a:rPr sz="1900" spc="190" dirty="0">
                <a:ln>
                  <a:solidFill>
                    <a:schemeClr val="bg1"/>
                  </a:solidFill>
                </a:ln>
                <a:solidFill>
                  <a:srgbClr val="F7FAFD"/>
                </a:solidFill>
                <a:latin typeface="Roboto"/>
                <a:cs typeface="Roboto"/>
              </a:rPr>
              <a:t> </a:t>
            </a:r>
            <a:r>
              <a:rPr sz="1900" spc="95" dirty="0">
                <a:ln>
                  <a:solidFill>
                    <a:schemeClr val="bg1"/>
                  </a:solidFill>
                </a:ln>
                <a:solidFill>
                  <a:srgbClr val="F7FAFD"/>
                </a:solidFill>
                <a:latin typeface="Roboto"/>
                <a:cs typeface="Roboto"/>
              </a:rPr>
              <a:t>нахождение</a:t>
            </a:r>
            <a:r>
              <a:rPr sz="1900" spc="195" dirty="0">
                <a:ln>
                  <a:solidFill>
                    <a:schemeClr val="bg1"/>
                  </a:solidFill>
                </a:ln>
                <a:solidFill>
                  <a:srgbClr val="F7FAFD"/>
                </a:solidFill>
                <a:latin typeface="Roboto"/>
                <a:cs typeface="Roboto"/>
              </a:rPr>
              <a:t> </a:t>
            </a:r>
            <a:r>
              <a:rPr sz="1900" spc="10" dirty="0">
                <a:ln>
                  <a:solidFill>
                    <a:schemeClr val="bg1"/>
                  </a:solidFill>
                </a:ln>
                <a:solidFill>
                  <a:srgbClr val="F7FAFD"/>
                </a:solidFill>
                <a:latin typeface="Roboto"/>
                <a:cs typeface="Roboto"/>
              </a:rPr>
              <a:t>в</a:t>
            </a:r>
            <a:r>
              <a:rPr sz="1900" spc="190" dirty="0">
                <a:ln>
                  <a:solidFill>
                    <a:schemeClr val="bg1"/>
                  </a:solidFill>
                </a:ln>
                <a:solidFill>
                  <a:srgbClr val="F7FAFD"/>
                </a:solidFill>
                <a:latin typeface="Roboto"/>
                <a:cs typeface="Roboto"/>
              </a:rPr>
              <a:t> </a:t>
            </a:r>
            <a:r>
              <a:rPr sz="1900" spc="80" dirty="0">
                <a:ln>
                  <a:solidFill>
                    <a:schemeClr val="bg1"/>
                  </a:solidFill>
                </a:ln>
                <a:solidFill>
                  <a:srgbClr val="F7FAFD"/>
                </a:solidFill>
                <a:latin typeface="Roboto"/>
                <a:cs typeface="Roboto"/>
              </a:rPr>
              <a:t>очаге</a:t>
            </a:r>
            <a:r>
              <a:rPr sz="1900" spc="190" dirty="0">
                <a:ln>
                  <a:solidFill>
                    <a:schemeClr val="bg1"/>
                  </a:solidFill>
                </a:ln>
                <a:solidFill>
                  <a:srgbClr val="F7FAFD"/>
                </a:solidFill>
                <a:latin typeface="Roboto"/>
                <a:cs typeface="Roboto"/>
              </a:rPr>
              <a:t> </a:t>
            </a:r>
            <a:r>
              <a:rPr sz="1900" spc="100" dirty="0">
                <a:ln>
                  <a:solidFill>
                    <a:schemeClr val="bg1"/>
                  </a:solidFill>
                </a:ln>
                <a:solidFill>
                  <a:srgbClr val="F7FAFD"/>
                </a:solidFill>
                <a:latin typeface="Roboto"/>
                <a:cs typeface="Roboto"/>
              </a:rPr>
              <a:t>поражения </a:t>
            </a:r>
            <a:r>
              <a:rPr sz="1900" spc="-455"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людей,</a:t>
            </a:r>
            <a:r>
              <a:rPr sz="1900" spc="185"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сельскохозяйственных</a:t>
            </a:r>
            <a:r>
              <a:rPr sz="1900" spc="190"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животных</a:t>
            </a:r>
            <a:r>
              <a:rPr sz="1900" spc="190" dirty="0">
                <a:ln>
                  <a:solidFill>
                    <a:schemeClr val="bg1"/>
                  </a:solidFill>
                </a:ln>
                <a:solidFill>
                  <a:srgbClr val="F7FAFD"/>
                </a:solidFill>
                <a:latin typeface="Roboto"/>
                <a:cs typeface="Roboto"/>
              </a:rPr>
              <a:t> </a:t>
            </a:r>
            <a:r>
              <a:rPr sz="1900" spc="20" dirty="0">
                <a:ln>
                  <a:solidFill>
                    <a:schemeClr val="bg1"/>
                  </a:solidFill>
                </a:ln>
                <a:solidFill>
                  <a:srgbClr val="F7FAFD"/>
                </a:solidFill>
                <a:latin typeface="Roboto"/>
                <a:cs typeface="Roboto"/>
              </a:rPr>
              <a:t>и</a:t>
            </a:r>
            <a:r>
              <a:rPr sz="1900" spc="190" dirty="0">
                <a:ln>
                  <a:solidFill>
                    <a:schemeClr val="bg1"/>
                  </a:solidFill>
                </a:ln>
                <a:solidFill>
                  <a:srgbClr val="F7FAFD"/>
                </a:solidFill>
                <a:latin typeface="Roboto"/>
                <a:cs typeface="Roboto"/>
              </a:rPr>
              <a:t> </a:t>
            </a:r>
            <a:r>
              <a:rPr sz="1900" spc="75" dirty="0">
                <a:ln>
                  <a:solidFill>
                    <a:schemeClr val="bg1"/>
                  </a:solidFill>
                </a:ln>
                <a:solidFill>
                  <a:srgbClr val="F7FAFD"/>
                </a:solidFill>
                <a:latin typeface="Roboto"/>
                <a:cs typeface="Roboto"/>
              </a:rPr>
              <a:t>угодий.</a:t>
            </a:r>
            <a:endParaRPr sz="1900" dirty="0">
              <a:ln>
                <a:solidFill>
                  <a:schemeClr val="bg1"/>
                </a:solidFill>
              </a:ln>
              <a:latin typeface="Roboto"/>
              <a:cs typeface="Roboto"/>
            </a:endParaRPr>
          </a:p>
          <a:p>
            <a:pPr>
              <a:lnSpc>
                <a:spcPct val="100000"/>
              </a:lnSpc>
            </a:pPr>
            <a:endParaRPr sz="2200" dirty="0">
              <a:ln>
                <a:solidFill>
                  <a:schemeClr val="bg1"/>
                </a:solidFill>
              </a:ln>
              <a:latin typeface="Roboto"/>
              <a:cs typeface="Roboto"/>
            </a:endParaRPr>
          </a:p>
          <a:p>
            <a:pPr marL="12700" algn="just">
              <a:lnSpc>
                <a:spcPct val="150000"/>
              </a:lnSpc>
              <a:spcBef>
                <a:spcPts val="1530"/>
              </a:spcBef>
            </a:pPr>
            <a:r>
              <a:rPr sz="1900" spc="85" dirty="0">
                <a:ln>
                  <a:solidFill>
                    <a:schemeClr val="bg1"/>
                  </a:solidFill>
                </a:ln>
                <a:solidFill>
                  <a:srgbClr val="F7FAFD"/>
                </a:solidFill>
                <a:latin typeface="Roboto"/>
                <a:cs typeface="Roboto"/>
              </a:rPr>
              <a:t>Источниками</a:t>
            </a:r>
            <a:r>
              <a:rPr sz="1900" spc="195"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возникновения</a:t>
            </a:r>
            <a:r>
              <a:rPr sz="1900" spc="200" dirty="0">
                <a:ln>
                  <a:solidFill>
                    <a:schemeClr val="bg1"/>
                  </a:solidFill>
                </a:ln>
                <a:solidFill>
                  <a:srgbClr val="F7FAFD"/>
                </a:solidFill>
                <a:latin typeface="Roboto"/>
                <a:cs typeface="Roboto"/>
              </a:rPr>
              <a:t> </a:t>
            </a:r>
            <a:r>
              <a:rPr sz="1900" spc="70" dirty="0">
                <a:ln>
                  <a:solidFill>
                    <a:schemeClr val="bg1"/>
                  </a:solidFill>
                </a:ln>
                <a:solidFill>
                  <a:srgbClr val="F7FAFD"/>
                </a:solidFill>
                <a:latin typeface="Roboto"/>
                <a:cs typeface="Roboto"/>
              </a:rPr>
              <a:t>ЧС</a:t>
            </a:r>
            <a:r>
              <a:rPr sz="1900" spc="200" dirty="0">
                <a:ln>
                  <a:solidFill>
                    <a:schemeClr val="bg1"/>
                  </a:solidFill>
                </a:ln>
                <a:solidFill>
                  <a:srgbClr val="F7FAFD"/>
                </a:solidFill>
                <a:latin typeface="Roboto"/>
                <a:cs typeface="Roboto"/>
              </a:rPr>
              <a:t> </a:t>
            </a:r>
            <a:r>
              <a:rPr sz="1900" spc="55" dirty="0">
                <a:ln>
                  <a:solidFill>
                    <a:schemeClr val="bg1"/>
                  </a:solidFill>
                </a:ln>
                <a:solidFill>
                  <a:srgbClr val="F7FAFD"/>
                </a:solidFill>
                <a:latin typeface="Roboto"/>
                <a:cs typeface="Roboto"/>
              </a:rPr>
              <a:t>могут</a:t>
            </a:r>
            <a:r>
              <a:rPr sz="1900" spc="195" dirty="0">
                <a:ln>
                  <a:solidFill>
                    <a:schemeClr val="bg1"/>
                  </a:solidFill>
                </a:ln>
                <a:solidFill>
                  <a:srgbClr val="F7FAFD"/>
                </a:solidFill>
                <a:latin typeface="Roboto"/>
                <a:cs typeface="Roboto"/>
              </a:rPr>
              <a:t> </a:t>
            </a:r>
            <a:r>
              <a:rPr sz="1900" spc="55" dirty="0">
                <a:ln>
                  <a:solidFill>
                    <a:schemeClr val="bg1"/>
                  </a:solidFill>
                </a:ln>
                <a:solidFill>
                  <a:srgbClr val="F7FAFD"/>
                </a:solidFill>
                <a:latin typeface="Roboto"/>
                <a:cs typeface="Roboto"/>
              </a:rPr>
              <a:t>быть</a:t>
            </a:r>
            <a:r>
              <a:rPr sz="1900" spc="20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опасные</a:t>
            </a:r>
            <a:r>
              <a:rPr sz="1900" spc="20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природные</a:t>
            </a:r>
            <a:r>
              <a:rPr sz="1900" spc="195"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явления,</a:t>
            </a:r>
            <a:endParaRPr sz="1900" dirty="0">
              <a:ln>
                <a:solidFill>
                  <a:schemeClr val="bg1"/>
                </a:solidFill>
              </a:ln>
              <a:latin typeface="Roboto"/>
              <a:cs typeface="Roboto"/>
            </a:endParaRPr>
          </a:p>
          <a:p>
            <a:pPr marL="12700" marR="5080" algn="just">
              <a:lnSpc>
                <a:spcPct val="150000"/>
              </a:lnSpc>
            </a:pPr>
            <a:r>
              <a:rPr sz="1900" spc="90" dirty="0">
                <a:ln>
                  <a:solidFill>
                    <a:schemeClr val="bg1"/>
                  </a:solidFill>
                </a:ln>
                <a:solidFill>
                  <a:srgbClr val="F7FAFD"/>
                </a:solidFill>
                <a:latin typeface="Roboto"/>
                <a:cs typeface="Roboto"/>
              </a:rPr>
              <a:t>техногенные</a:t>
            </a:r>
            <a:r>
              <a:rPr sz="1900" spc="190"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происшествия,</a:t>
            </a:r>
            <a:r>
              <a:rPr sz="1900" spc="195" dirty="0">
                <a:ln>
                  <a:solidFill>
                    <a:schemeClr val="bg1"/>
                  </a:solidFill>
                </a:ln>
                <a:solidFill>
                  <a:srgbClr val="F7FAFD"/>
                </a:solidFill>
                <a:latin typeface="Roboto"/>
                <a:cs typeface="Roboto"/>
              </a:rPr>
              <a:t> </a:t>
            </a:r>
            <a:r>
              <a:rPr sz="1900" spc="80" dirty="0">
                <a:ln>
                  <a:solidFill>
                    <a:schemeClr val="bg1"/>
                  </a:solidFill>
                </a:ln>
                <a:solidFill>
                  <a:srgbClr val="F7FAFD"/>
                </a:solidFill>
                <a:latin typeface="Roboto"/>
                <a:cs typeface="Roboto"/>
              </a:rPr>
              <a:t>особо</a:t>
            </a:r>
            <a:r>
              <a:rPr sz="1900" spc="19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опасные</a:t>
            </a:r>
            <a:r>
              <a:rPr sz="1900" spc="195" dirty="0">
                <a:ln>
                  <a:solidFill>
                    <a:schemeClr val="bg1"/>
                  </a:solidFill>
                </a:ln>
                <a:solidFill>
                  <a:srgbClr val="F7FAFD"/>
                </a:solidFill>
                <a:latin typeface="Roboto"/>
                <a:cs typeface="Roboto"/>
              </a:rPr>
              <a:t> </a:t>
            </a:r>
            <a:r>
              <a:rPr sz="1900" spc="70" dirty="0">
                <a:ln>
                  <a:solidFill>
                    <a:schemeClr val="bg1"/>
                  </a:solidFill>
                </a:ln>
                <a:solidFill>
                  <a:srgbClr val="F7FAFD"/>
                </a:solidFill>
                <a:latin typeface="Roboto"/>
                <a:cs typeface="Roboto"/>
              </a:rPr>
              <a:t>инфекционные</a:t>
            </a:r>
            <a:r>
              <a:rPr sz="1900" spc="195"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заболевания</a:t>
            </a:r>
            <a:r>
              <a:rPr sz="1900" spc="19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людей</a:t>
            </a:r>
            <a:r>
              <a:rPr sz="1900" spc="195" dirty="0">
                <a:ln>
                  <a:solidFill>
                    <a:schemeClr val="bg1"/>
                  </a:solidFill>
                </a:ln>
                <a:solidFill>
                  <a:srgbClr val="F7FAFD"/>
                </a:solidFill>
                <a:latin typeface="Roboto"/>
                <a:cs typeface="Roboto"/>
              </a:rPr>
              <a:t> </a:t>
            </a:r>
            <a:r>
              <a:rPr sz="1900" spc="20" dirty="0">
                <a:ln>
                  <a:solidFill>
                    <a:schemeClr val="bg1"/>
                  </a:solidFill>
                </a:ln>
                <a:solidFill>
                  <a:srgbClr val="F7FAFD"/>
                </a:solidFill>
                <a:latin typeface="Roboto"/>
                <a:cs typeface="Roboto"/>
              </a:rPr>
              <a:t>и </a:t>
            </a:r>
            <a:r>
              <a:rPr sz="1900" spc="-455"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животных,</a:t>
            </a:r>
            <a:r>
              <a:rPr sz="1900" spc="190" dirty="0">
                <a:ln>
                  <a:solidFill>
                    <a:schemeClr val="bg1"/>
                  </a:solidFill>
                </a:ln>
                <a:solidFill>
                  <a:srgbClr val="F7FAFD"/>
                </a:solidFill>
                <a:latin typeface="Roboto"/>
                <a:cs typeface="Roboto"/>
              </a:rPr>
              <a:t> </a:t>
            </a:r>
            <a:r>
              <a:rPr sz="1900" spc="-10" dirty="0">
                <a:ln>
                  <a:solidFill>
                    <a:schemeClr val="bg1"/>
                  </a:solidFill>
                </a:ln>
                <a:solidFill>
                  <a:srgbClr val="F7FAFD"/>
                </a:solidFill>
                <a:latin typeface="Roboto"/>
                <a:cs typeface="Roboto"/>
              </a:rPr>
              <a:t>а</a:t>
            </a:r>
            <a:r>
              <a:rPr sz="1900" spc="19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также</a:t>
            </a:r>
            <a:r>
              <a:rPr sz="1900" spc="190" dirty="0">
                <a:ln>
                  <a:solidFill>
                    <a:schemeClr val="bg1"/>
                  </a:solidFill>
                </a:ln>
                <a:solidFill>
                  <a:srgbClr val="F7FAFD"/>
                </a:solidFill>
                <a:latin typeface="Roboto"/>
                <a:cs typeface="Roboto"/>
              </a:rPr>
              <a:t> </a:t>
            </a:r>
            <a:r>
              <a:rPr sz="1900" spc="95" dirty="0">
                <a:ln>
                  <a:solidFill>
                    <a:schemeClr val="bg1"/>
                  </a:solidFill>
                </a:ln>
                <a:solidFill>
                  <a:srgbClr val="F7FAFD"/>
                </a:solidFill>
                <a:latin typeface="Roboto"/>
                <a:cs typeface="Roboto"/>
              </a:rPr>
              <a:t>современные</a:t>
            </a:r>
            <a:r>
              <a:rPr sz="1900" spc="190" dirty="0">
                <a:ln>
                  <a:solidFill>
                    <a:schemeClr val="bg1"/>
                  </a:solidFill>
                </a:ln>
                <a:solidFill>
                  <a:srgbClr val="F7FAFD"/>
                </a:solidFill>
                <a:latin typeface="Roboto"/>
                <a:cs typeface="Roboto"/>
              </a:rPr>
              <a:t> </a:t>
            </a:r>
            <a:r>
              <a:rPr sz="1900" spc="70" dirty="0">
                <a:ln>
                  <a:solidFill>
                    <a:schemeClr val="bg1"/>
                  </a:solidFill>
                </a:ln>
                <a:solidFill>
                  <a:srgbClr val="F7FAFD"/>
                </a:solidFill>
                <a:latin typeface="Roboto"/>
                <a:cs typeface="Roboto"/>
              </a:rPr>
              <a:t>средства</a:t>
            </a:r>
            <a:r>
              <a:rPr sz="1900" spc="190" dirty="0">
                <a:ln>
                  <a:solidFill>
                    <a:schemeClr val="bg1"/>
                  </a:solidFill>
                </a:ln>
                <a:solidFill>
                  <a:srgbClr val="F7FAFD"/>
                </a:solidFill>
                <a:latin typeface="Roboto"/>
                <a:cs typeface="Roboto"/>
              </a:rPr>
              <a:t> </a:t>
            </a:r>
            <a:r>
              <a:rPr sz="1900" spc="95" dirty="0">
                <a:ln>
                  <a:solidFill>
                    <a:schemeClr val="bg1"/>
                  </a:solidFill>
                </a:ln>
                <a:solidFill>
                  <a:srgbClr val="F7FAFD"/>
                </a:solidFill>
                <a:latin typeface="Roboto"/>
                <a:cs typeface="Roboto"/>
              </a:rPr>
              <a:t>поражения.</a:t>
            </a:r>
            <a:endParaRPr sz="1900" dirty="0">
              <a:ln>
                <a:solidFill>
                  <a:schemeClr val="bg1"/>
                </a:solidFill>
              </a:ln>
              <a:latin typeface="Roboto"/>
              <a:cs typeface="Roboto"/>
            </a:endParaRPr>
          </a:p>
          <a:p>
            <a:pPr marL="12700" marR="1197610" algn="just">
              <a:lnSpc>
                <a:spcPct val="150000"/>
              </a:lnSpc>
            </a:pPr>
            <a:r>
              <a:rPr sz="1900" spc="65" dirty="0">
                <a:ln>
                  <a:solidFill>
                    <a:schemeClr val="bg1"/>
                  </a:solidFill>
                </a:ln>
                <a:solidFill>
                  <a:srgbClr val="F7FAFD"/>
                </a:solidFill>
                <a:latin typeface="Roboto"/>
                <a:cs typeface="Roboto"/>
              </a:rPr>
              <a:t>По</a:t>
            </a:r>
            <a:r>
              <a:rPr sz="1900" spc="190"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причине</a:t>
            </a:r>
            <a:r>
              <a:rPr sz="1900" spc="195"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возникновения</a:t>
            </a:r>
            <a:r>
              <a:rPr sz="1900" spc="190"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источники</a:t>
            </a:r>
            <a:r>
              <a:rPr sz="1900" spc="195" dirty="0">
                <a:ln>
                  <a:solidFill>
                    <a:schemeClr val="bg1"/>
                  </a:solidFill>
                </a:ln>
                <a:solidFill>
                  <a:srgbClr val="F7FAFD"/>
                </a:solidFill>
                <a:latin typeface="Roboto"/>
                <a:cs typeface="Roboto"/>
              </a:rPr>
              <a:t> </a:t>
            </a:r>
            <a:r>
              <a:rPr sz="1900" spc="70" dirty="0">
                <a:ln>
                  <a:solidFill>
                    <a:schemeClr val="bg1"/>
                  </a:solidFill>
                </a:ln>
                <a:solidFill>
                  <a:srgbClr val="F7FAFD"/>
                </a:solidFill>
                <a:latin typeface="Roboto"/>
                <a:cs typeface="Roboto"/>
              </a:rPr>
              <a:t>ЧС</a:t>
            </a:r>
            <a:r>
              <a:rPr sz="1900" spc="195" dirty="0">
                <a:ln>
                  <a:solidFill>
                    <a:schemeClr val="bg1"/>
                  </a:solidFill>
                </a:ln>
                <a:solidFill>
                  <a:srgbClr val="F7FAFD"/>
                </a:solidFill>
                <a:latin typeface="Roboto"/>
                <a:cs typeface="Roboto"/>
              </a:rPr>
              <a:t> </a:t>
            </a:r>
            <a:r>
              <a:rPr sz="1900" spc="75" dirty="0">
                <a:ln>
                  <a:solidFill>
                    <a:schemeClr val="bg1"/>
                  </a:solidFill>
                </a:ln>
                <a:solidFill>
                  <a:srgbClr val="F7FAFD"/>
                </a:solidFill>
                <a:latin typeface="Roboto"/>
                <a:cs typeface="Roboto"/>
              </a:rPr>
              <a:t>подразделяют</a:t>
            </a:r>
            <a:r>
              <a:rPr sz="1900" spc="190" dirty="0">
                <a:ln>
                  <a:solidFill>
                    <a:schemeClr val="bg1"/>
                  </a:solidFill>
                </a:ln>
                <a:solidFill>
                  <a:srgbClr val="F7FAFD"/>
                </a:solidFill>
                <a:latin typeface="Roboto"/>
                <a:cs typeface="Roboto"/>
              </a:rPr>
              <a:t> </a:t>
            </a:r>
            <a:r>
              <a:rPr sz="1900" spc="55" dirty="0">
                <a:ln>
                  <a:solidFill>
                    <a:schemeClr val="bg1"/>
                  </a:solidFill>
                </a:ln>
                <a:solidFill>
                  <a:srgbClr val="F7FAFD"/>
                </a:solidFill>
                <a:latin typeface="Roboto"/>
                <a:cs typeface="Roboto"/>
              </a:rPr>
              <a:t>на</a:t>
            </a:r>
            <a:r>
              <a:rPr sz="1900" spc="195" dirty="0">
                <a:ln>
                  <a:solidFill>
                    <a:schemeClr val="bg1"/>
                  </a:solidFill>
                </a:ln>
                <a:solidFill>
                  <a:srgbClr val="F7FAFD"/>
                </a:solidFill>
                <a:latin typeface="Roboto"/>
                <a:cs typeface="Roboto"/>
              </a:rPr>
              <a:t> </a:t>
            </a:r>
            <a:r>
              <a:rPr sz="1900" spc="50" dirty="0">
                <a:ln>
                  <a:solidFill>
                    <a:schemeClr val="bg1"/>
                  </a:solidFill>
                </a:ln>
                <a:solidFill>
                  <a:srgbClr val="F7FAFD"/>
                </a:solidFill>
                <a:latin typeface="Roboto"/>
                <a:cs typeface="Roboto"/>
              </a:rPr>
              <a:t>три</a:t>
            </a:r>
            <a:r>
              <a:rPr sz="1900" spc="195" dirty="0">
                <a:ln>
                  <a:solidFill>
                    <a:schemeClr val="bg1"/>
                  </a:solidFill>
                </a:ln>
                <a:solidFill>
                  <a:srgbClr val="F7FAFD"/>
                </a:solidFill>
                <a:latin typeface="Roboto"/>
                <a:cs typeface="Roboto"/>
              </a:rPr>
              <a:t> </a:t>
            </a:r>
            <a:r>
              <a:rPr sz="1900" spc="75" dirty="0">
                <a:ln>
                  <a:solidFill>
                    <a:schemeClr val="bg1"/>
                  </a:solidFill>
                </a:ln>
                <a:solidFill>
                  <a:srgbClr val="F7FAFD"/>
                </a:solidFill>
                <a:latin typeface="Roboto"/>
                <a:cs typeface="Roboto"/>
              </a:rPr>
              <a:t>группы: </a:t>
            </a:r>
            <a:r>
              <a:rPr sz="1900" spc="-459" dirty="0">
                <a:ln>
                  <a:solidFill>
                    <a:schemeClr val="bg1"/>
                  </a:solidFill>
                </a:ln>
                <a:solidFill>
                  <a:srgbClr val="F7FAFD"/>
                </a:solidFill>
                <a:latin typeface="Roboto"/>
                <a:cs typeface="Roboto"/>
              </a:rPr>
              <a:t> </a:t>
            </a:r>
            <a:r>
              <a:rPr sz="1900" spc="85" dirty="0">
                <a:ln>
                  <a:solidFill>
                    <a:schemeClr val="bg1"/>
                  </a:solidFill>
                </a:ln>
                <a:solidFill>
                  <a:srgbClr val="F7FAFD"/>
                </a:solidFill>
                <a:latin typeface="Roboto"/>
                <a:cs typeface="Roboto"/>
              </a:rPr>
              <a:t>природные,</a:t>
            </a:r>
            <a:r>
              <a:rPr sz="1900" spc="185"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антропогенные</a:t>
            </a:r>
            <a:r>
              <a:rPr sz="1900" spc="190" dirty="0">
                <a:ln>
                  <a:solidFill>
                    <a:schemeClr val="bg1"/>
                  </a:solidFill>
                </a:ln>
                <a:solidFill>
                  <a:srgbClr val="F7FAFD"/>
                </a:solidFill>
                <a:latin typeface="Roboto"/>
                <a:cs typeface="Roboto"/>
              </a:rPr>
              <a:t> </a:t>
            </a:r>
            <a:r>
              <a:rPr sz="1900" spc="20" dirty="0">
                <a:ln>
                  <a:solidFill>
                    <a:schemeClr val="bg1"/>
                  </a:solidFill>
                </a:ln>
                <a:solidFill>
                  <a:srgbClr val="F7FAFD"/>
                </a:solidFill>
                <a:latin typeface="Roboto"/>
                <a:cs typeface="Roboto"/>
              </a:rPr>
              <a:t>и</a:t>
            </a:r>
            <a:r>
              <a:rPr sz="1900" spc="190" dirty="0">
                <a:ln>
                  <a:solidFill>
                    <a:schemeClr val="bg1"/>
                  </a:solidFill>
                </a:ln>
                <a:solidFill>
                  <a:srgbClr val="F7FAFD"/>
                </a:solidFill>
                <a:latin typeface="Roboto"/>
                <a:cs typeface="Roboto"/>
              </a:rPr>
              <a:t> </a:t>
            </a:r>
            <a:r>
              <a:rPr sz="1900" spc="90" dirty="0">
                <a:ln>
                  <a:solidFill>
                    <a:schemeClr val="bg1"/>
                  </a:solidFill>
                </a:ln>
                <a:solidFill>
                  <a:srgbClr val="F7FAFD"/>
                </a:solidFill>
                <a:latin typeface="Roboto"/>
                <a:cs typeface="Roboto"/>
              </a:rPr>
              <a:t>смешанные.</a:t>
            </a:r>
            <a:endParaRPr sz="1900" dirty="0">
              <a:ln>
                <a:solidFill>
                  <a:schemeClr val="bg1"/>
                </a:solidFill>
              </a:ln>
              <a:latin typeface="Roboto"/>
              <a:cs typeface="Roboto"/>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28687" y="11"/>
            <a:ext cx="16230600" cy="10287000"/>
          </a:xfrm>
          <a:custGeom>
            <a:avLst/>
            <a:gdLst/>
            <a:ahLst/>
            <a:cxnLst/>
            <a:rect l="l" t="t" r="r" b="b"/>
            <a:pathLst>
              <a:path w="16230600" h="10287000">
                <a:moveTo>
                  <a:pt x="16230600" y="9715500"/>
                </a:moveTo>
                <a:lnTo>
                  <a:pt x="5871311" y="9715500"/>
                </a:lnTo>
                <a:lnTo>
                  <a:pt x="5871311" y="0"/>
                </a:lnTo>
                <a:lnTo>
                  <a:pt x="5699861" y="0"/>
                </a:lnTo>
                <a:lnTo>
                  <a:pt x="5699861" y="9715500"/>
                </a:lnTo>
                <a:lnTo>
                  <a:pt x="0" y="9715500"/>
                </a:lnTo>
                <a:lnTo>
                  <a:pt x="0" y="10286987"/>
                </a:lnTo>
                <a:lnTo>
                  <a:pt x="5699861" y="10286987"/>
                </a:lnTo>
                <a:lnTo>
                  <a:pt x="5871311" y="10286987"/>
                </a:lnTo>
                <a:lnTo>
                  <a:pt x="16230600" y="10286987"/>
                </a:lnTo>
                <a:lnTo>
                  <a:pt x="16230600" y="9715500"/>
                </a:lnTo>
                <a:close/>
              </a:path>
            </a:pathLst>
          </a:custGeom>
          <a:solidFill>
            <a:srgbClr val="F7FAFD"/>
          </a:solidFill>
        </p:spPr>
        <p:txBody>
          <a:bodyPr wrap="square" lIns="0" tIns="0" rIns="0" bIns="0" rtlCol="0"/>
          <a:lstStyle/>
          <a:p>
            <a:endParaRPr dirty="0"/>
          </a:p>
        </p:txBody>
      </p:sp>
      <p:sp>
        <p:nvSpPr>
          <p:cNvPr id="3" name="object 3"/>
          <p:cNvSpPr txBox="1">
            <a:spLocks noGrp="1"/>
          </p:cNvSpPr>
          <p:nvPr>
            <p:ph type="title"/>
          </p:nvPr>
        </p:nvSpPr>
        <p:spPr>
          <a:xfrm>
            <a:off x="0" y="956940"/>
            <a:ext cx="6781800" cy="2647520"/>
          </a:xfrm>
          <a:prstGeom prst="rect">
            <a:avLst/>
          </a:prstGeom>
        </p:spPr>
        <p:style>
          <a:lnRef idx="2">
            <a:schemeClr val="accent2"/>
          </a:lnRef>
          <a:fillRef idx="1">
            <a:schemeClr val="lt1"/>
          </a:fillRef>
          <a:effectRef idx="0">
            <a:schemeClr val="accent2"/>
          </a:effectRef>
          <a:fontRef idx="minor">
            <a:schemeClr val="dk1"/>
          </a:fontRef>
        </p:style>
        <p:txBody>
          <a:bodyPr vert="horz" wrap="square" lIns="0" tIns="31115" rIns="0" bIns="0" rtlCol="0">
            <a:spAutoFit/>
          </a:bodyPr>
          <a:lstStyle/>
          <a:p>
            <a:pPr marL="12700" marR="5080" algn="ctr">
              <a:lnSpc>
                <a:spcPts val="5060"/>
              </a:lnSpc>
              <a:spcBef>
                <a:spcPts val="245"/>
              </a:spcBef>
            </a:pPr>
            <a:r>
              <a:rPr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Природные  источники  чрезвычайных  ситуаций</a:t>
            </a:r>
          </a:p>
        </p:txBody>
      </p:sp>
      <p:sp>
        <p:nvSpPr>
          <p:cNvPr id="6" name="object 6"/>
          <p:cNvSpPr txBox="1">
            <a:spLocks noGrp="1"/>
          </p:cNvSpPr>
          <p:nvPr>
            <p:ph type="ftr" sz="quarter" idx="5"/>
          </p:nvPr>
        </p:nvSpPr>
        <p:spPr>
          <a:xfrm>
            <a:off x="6610337" y="9867900"/>
            <a:ext cx="5067300" cy="269304"/>
          </a:xfrm>
          <a:prstGeom prst="rect">
            <a:avLst/>
          </a:prstGeom>
        </p:spPr>
        <p:txBody>
          <a:bodyPr vert="horz" wrap="square" lIns="0" tIns="0" rIns="0" bIns="0" rtlCol="0">
            <a:spAutoFit/>
          </a:bodyPr>
          <a:lstStyle/>
          <a:p>
            <a:pPr marL="12700">
              <a:lnSpc>
                <a:spcPts val="2130"/>
              </a:lnSpc>
            </a:pPr>
            <a:r>
              <a:rPr dirty="0" err="1" smtClean="0">
                <a:ln w="10160">
                  <a:solidFill>
                    <a:schemeClr val="accent1"/>
                  </a:solidFill>
                  <a:prstDash val="solid"/>
                </a:ln>
                <a:solidFill>
                  <a:srgbClr val="FFFFFF"/>
                </a:solidFill>
                <a:effectLst>
                  <a:outerShdw blurRad="38100" dist="32000" dir="5400000" algn="tl">
                    <a:srgbClr val="000000">
                      <a:alpha val="30000"/>
                    </a:srgbClr>
                  </a:outerShdw>
                </a:effectLst>
              </a:rPr>
              <a:t>Классификация</a:t>
            </a:r>
            <a:r>
              <a:rPr dirty="0" smtClean="0">
                <a:ln w="10160">
                  <a:solidFill>
                    <a:schemeClr val="accent1"/>
                  </a:solidFill>
                  <a:prstDash val="solid"/>
                </a:ln>
                <a:solidFill>
                  <a:srgbClr val="FFFFFF"/>
                </a:solidFill>
                <a:effectLst>
                  <a:outerShdw blurRad="38100" dist="32000" dir="5400000" algn="tl">
                    <a:srgbClr val="000000">
                      <a:alpha val="30000"/>
                    </a:srgbClr>
                  </a:outerShdw>
                </a:effectLst>
              </a:rPr>
              <a:t> </a:t>
            </a:r>
            <a:r>
              <a:rPr dirty="0" err="1" smtClean="0">
                <a:ln w="10160">
                  <a:solidFill>
                    <a:schemeClr val="accent1"/>
                  </a:solidFill>
                  <a:prstDash val="solid"/>
                </a:ln>
                <a:solidFill>
                  <a:srgbClr val="FFFFFF"/>
                </a:solidFill>
                <a:effectLst>
                  <a:outerShdw blurRad="38100" dist="32000" dir="5400000" algn="tl">
                    <a:srgbClr val="000000">
                      <a:alpha val="30000"/>
                    </a:srgbClr>
                  </a:outerShdw>
                </a:effectLst>
              </a:rPr>
              <a:t>чрезвычайных</a:t>
            </a:r>
            <a:r>
              <a:rPr dirty="0" smtClean="0">
                <a:ln w="10160">
                  <a:solidFill>
                    <a:schemeClr val="accent1"/>
                  </a:solidFill>
                  <a:prstDash val="solid"/>
                </a:ln>
                <a:solidFill>
                  <a:srgbClr val="FFFFFF"/>
                </a:solidFill>
                <a:effectLst>
                  <a:outerShdw blurRad="38100" dist="32000" dir="5400000" algn="tl">
                    <a:srgbClr val="000000">
                      <a:alpha val="30000"/>
                    </a:srgbClr>
                  </a:outerShdw>
                </a:effectLst>
              </a:rPr>
              <a:t> </a:t>
            </a:r>
            <a:r>
              <a:rPr dirty="0" err="1" smtClean="0">
                <a:ln w="10160">
                  <a:solidFill>
                    <a:schemeClr val="accent1"/>
                  </a:solidFill>
                  <a:prstDash val="solid"/>
                </a:ln>
                <a:solidFill>
                  <a:srgbClr val="FFFFFF"/>
                </a:solidFill>
                <a:effectLst>
                  <a:outerShdw blurRad="38100" dist="32000" dir="5400000" algn="tl">
                    <a:srgbClr val="000000">
                      <a:alpha val="30000"/>
                    </a:srgbClr>
                  </a:outerShdw>
                </a:effectLst>
              </a:rPr>
              <a:t>ситуаци</a:t>
            </a:r>
            <a:r>
              <a:rPr lang="ru-RU" dirty="0" err="1">
                <a:ln w="10160">
                  <a:solidFill>
                    <a:schemeClr val="accent1"/>
                  </a:solidFill>
                  <a:prstDash val="solid"/>
                </a:ln>
                <a:solidFill>
                  <a:srgbClr val="FFFFFF"/>
                </a:solidFill>
                <a:effectLst>
                  <a:outerShdw blurRad="38100" dist="32000" dir="5400000" algn="tl">
                    <a:srgbClr val="000000">
                      <a:alpha val="30000"/>
                    </a:srgbClr>
                  </a:outerShdw>
                </a:effectLst>
              </a:rPr>
              <a:t>й</a:t>
            </a:r>
            <a:endParaRPr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4" name="object 4"/>
          <p:cNvSpPr txBox="1"/>
          <p:nvPr/>
        </p:nvSpPr>
        <p:spPr>
          <a:xfrm>
            <a:off x="131618" y="7751033"/>
            <a:ext cx="6497782" cy="873637"/>
          </a:xfrm>
          <a:prstGeom prst="rect">
            <a:avLst/>
          </a:prstGeom>
        </p:spPr>
        <p:txBody>
          <a:bodyPr vert="horz" wrap="square" lIns="0" tIns="12700" rIns="0" bIns="0" rtlCol="0">
            <a:spAutoFit/>
          </a:bodyPr>
          <a:lstStyle/>
          <a:p>
            <a:pPr marL="12700" algn="ctr">
              <a:lnSpc>
                <a:spcPts val="3335"/>
              </a:lnSpc>
              <a:spcBef>
                <a:spcPts val="100"/>
              </a:spcBef>
              <a:tabLst>
                <a:tab pos="436245" algn="l"/>
                <a:tab pos="2469515" algn="l"/>
              </a:tabLst>
            </a:pPr>
            <a:r>
              <a:rPr sz="2800" spc="50" dirty="0">
                <a:solidFill>
                  <a:srgbClr val="97BCC7"/>
                </a:solidFill>
                <a:latin typeface="Times New Roman"/>
                <a:cs typeface="Times New Roman"/>
              </a:rPr>
              <a:t>	</a:t>
            </a:r>
            <a:r>
              <a:rP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ФАКТОРЫ</a:t>
            </a:r>
            <a:r>
              <a:rPr lang="ru-RU"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 </a:t>
            </a:r>
            <a:r>
              <a:rP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ИХ</a:t>
            </a:r>
            <a:endParaRP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endParaRPr>
          </a:p>
          <a:p>
            <a:pPr marL="12700" algn="ctr">
              <a:lnSpc>
                <a:spcPts val="3335"/>
              </a:lnSpc>
            </a:pPr>
            <a:r>
              <a:rP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ВОЗНИКНОВЕНИЯ</a:t>
            </a:r>
          </a:p>
        </p:txBody>
      </p:sp>
      <p:sp>
        <p:nvSpPr>
          <p:cNvPr id="5" name="object 5"/>
          <p:cNvSpPr txBox="1"/>
          <p:nvPr/>
        </p:nvSpPr>
        <p:spPr>
          <a:xfrm>
            <a:off x="7809627" y="868613"/>
            <a:ext cx="9227185" cy="7396384"/>
          </a:xfrm>
          <a:prstGeom prst="rect">
            <a:avLst/>
          </a:prstGeom>
        </p:spPr>
        <p:txBody>
          <a:bodyPr vert="horz" wrap="square" lIns="0" tIns="12700" rIns="0" bIns="0" rtlCol="0">
            <a:spAutoFit/>
          </a:bodyPr>
          <a:lstStyle/>
          <a:p>
            <a:pPr marL="12700" marR="336550" algn="just">
              <a:lnSpc>
                <a:spcPct val="140600"/>
              </a:lnSpc>
              <a:spcBef>
                <a:spcPts val="100"/>
              </a:spcBef>
            </a:pPr>
            <a:r>
              <a:rPr sz="2000" spc="75" dirty="0">
                <a:solidFill>
                  <a:srgbClr val="F7FAFD"/>
                </a:solidFill>
                <a:effectLst>
                  <a:glow rad="63500">
                    <a:schemeClr val="accent1">
                      <a:satMod val="175000"/>
                      <a:alpha val="40000"/>
                    </a:schemeClr>
                  </a:glow>
                </a:effectLst>
                <a:latin typeface="Roboto"/>
                <a:cs typeface="Roboto"/>
              </a:rPr>
              <a:t>Возникают</a:t>
            </a:r>
            <a:r>
              <a:rPr sz="2000" spc="204" dirty="0">
                <a:solidFill>
                  <a:srgbClr val="F7FAFD"/>
                </a:solidFill>
                <a:effectLst>
                  <a:glow rad="63500">
                    <a:schemeClr val="accent1">
                      <a:satMod val="175000"/>
                      <a:alpha val="40000"/>
                    </a:schemeClr>
                  </a:glow>
                </a:effectLst>
                <a:latin typeface="Roboto"/>
                <a:cs typeface="Roboto"/>
              </a:rPr>
              <a:t> </a:t>
            </a:r>
            <a:r>
              <a:rPr sz="2000" spc="10" dirty="0">
                <a:solidFill>
                  <a:srgbClr val="F7FAFD"/>
                </a:solidFill>
                <a:effectLst>
                  <a:glow rad="63500">
                    <a:schemeClr val="accent1">
                      <a:satMod val="175000"/>
                      <a:alpha val="40000"/>
                    </a:schemeClr>
                  </a:glow>
                </a:effectLst>
                <a:latin typeface="Roboto"/>
                <a:cs typeface="Roboto"/>
              </a:rPr>
              <a:t>в</a:t>
            </a:r>
            <a:r>
              <a:rPr sz="2000" spc="204" dirty="0">
                <a:solidFill>
                  <a:srgbClr val="F7FAFD"/>
                </a:solidFill>
                <a:effectLst>
                  <a:glow rad="63500">
                    <a:schemeClr val="accent1">
                      <a:satMod val="175000"/>
                      <a:alpha val="40000"/>
                    </a:schemeClr>
                  </a:glow>
                </a:effectLst>
                <a:latin typeface="Roboto"/>
                <a:cs typeface="Roboto"/>
              </a:rPr>
              <a:t> </a:t>
            </a:r>
            <a:r>
              <a:rPr sz="2000" spc="70" dirty="0">
                <a:solidFill>
                  <a:srgbClr val="F7FAFD"/>
                </a:solidFill>
                <a:effectLst>
                  <a:glow rad="63500">
                    <a:schemeClr val="accent1">
                      <a:satMod val="175000"/>
                      <a:alpha val="40000"/>
                    </a:schemeClr>
                  </a:glow>
                </a:effectLst>
                <a:latin typeface="Roboto"/>
                <a:cs typeface="Roboto"/>
              </a:rPr>
              <a:t>результате</a:t>
            </a:r>
            <a:r>
              <a:rPr sz="2000" spc="210" dirty="0">
                <a:solidFill>
                  <a:srgbClr val="F7FAFD"/>
                </a:solidFill>
                <a:effectLst>
                  <a:glow rad="63500">
                    <a:schemeClr val="accent1">
                      <a:satMod val="175000"/>
                      <a:alpha val="40000"/>
                    </a:schemeClr>
                  </a:glow>
                </a:effectLst>
                <a:latin typeface="Roboto"/>
                <a:cs typeface="Roboto"/>
              </a:rPr>
              <a:t> </a:t>
            </a:r>
            <a:r>
              <a:rPr sz="2000" spc="80" dirty="0">
                <a:solidFill>
                  <a:srgbClr val="F7FAFD"/>
                </a:solidFill>
                <a:effectLst>
                  <a:glow rad="63500">
                    <a:schemeClr val="accent1">
                      <a:satMod val="175000"/>
                      <a:alpha val="40000"/>
                    </a:schemeClr>
                  </a:glow>
                </a:effectLst>
                <a:latin typeface="Roboto"/>
                <a:cs typeface="Roboto"/>
              </a:rPr>
              <a:t>разного</a:t>
            </a:r>
            <a:r>
              <a:rPr sz="2000" spc="204" dirty="0">
                <a:solidFill>
                  <a:srgbClr val="F7FAFD"/>
                </a:solidFill>
                <a:effectLst>
                  <a:glow rad="63500">
                    <a:schemeClr val="accent1">
                      <a:satMod val="175000"/>
                      <a:alpha val="40000"/>
                    </a:schemeClr>
                  </a:glow>
                </a:effectLst>
                <a:latin typeface="Roboto"/>
                <a:cs typeface="Roboto"/>
              </a:rPr>
              <a:t> </a:t>
            </a:r>
            <a:r>
              <a:rPr sz="2000" spc="55" dirty="0">
                <a:solidFill>
                  <a:srgbClr val="F7FAFD"/>
                </a:solidFill>
                <a:effectLst>
                  <a:glow rad="63500">
                    <a:schemeClr val="accent1">
                      <a:satMod val="175000"/>
                      <a:alpha val="40000"/>
                    </a:schemeClr>
                  </a:glow>
                </a:effectLst>
                <a:latin typeface="Roboto"/>
                <a:cs typeface="Roboto"/>
              </a:rPr>
              <a:t>рода</a:t>
            </a:r>
            <a:r>
              <a:rPr sz="2000" spc="204" dirty="0">
                <a:solidFill>
                  <a:srgbClr val="F7FAFD"/>
                </a:solidFill>
                <a:effectLst>
                  <a:glow rad="63500">
                    <a:schemeClr val="accent1">
                      <a:satMod val="175000"/>
                      <a:alpha val="40000"/>
                    </a:schemeClr>
                  </a:glow>
                </a:effectLst>
                <a:latin typeface="Roboto"/>
                <a:cs typeface="Roboto"/>
              </a:rPr>
              <a:t> </a:t>
            </a:r>
            <a:r>
              <a:rPr sz="2000" spc="85" dirty="0">
                <a:solidFill>
                  <a:srgbClr val="F7FAFD"/>
                </a:solidFill>
                <a:effectLst>
                  <a:glow rad="63500">
                    <a:schemeClr val="accent1">
                      <a:satMod val="175000"/>
                      <a:alpha val="40000"/>
                    </a:schemeClr>
                  </a:glow>
                </a:effectLst>
                <a:latin typeface="Roboto"/>
                <a:cs typeface="Roboto"/>
              </a:rPr>
              <a:t>возмущений</a:t>
            </a:r>
            <a:r>
              <a:rPr sz="2000" spc="210" dirty="0">
                <a:solidFill>
                  <a:srgbClr val="F7FAFD"/>
                </a:solidFill>
                <a:effectLst>
                  <a:glow rad="63500">
                    <a:schemeClr val="accent1">
                      <a:satMod val="175000"/>
                      <a:alpha val="40000"/>
                    </a:schemeClr>
                  </a:glow>
                </a:effectLst>
                <a:latin typeface="Roboto"/>
                <a:cs typeface="Roboto"/>
              </a:rPr>
              <a:t> </a:t>
            </a:r>
            <a:r>
              <a:rPr sz="2000" spc="10" dirty="0">
                <a:solidFill>
                  <a:srgbClr val="F7FAFD"/>
                </a:solidFill>
                <a:effectLst>
                  <a:glow rad="63500">
                    <a:schemeClr val="accent1">
                      <a:satMod val="175000"/>
                      <a:alpha val="40000"/>
                    </a:schemeClr>
                  </a:glow>
                </a:effectLst>
                <a:latin typeface="Roboto"/>
                <a:cs typeface="Roboto"/>
              </a:rPr>
              <a:t>в</a:t>
            </a:r>
            <a:r>
              <a:rPr sz="2000" spc="204"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естественной </a:t>
            </a:r>
            <a:r>
              <a:rPr sz="2000" spc="-480" dirty="0">
                <a:solidFill>
                  <a:srgbClr val="F7FAFD"/>
                </a:solidFill>
                <a:effectLst>
                  <a:glow rad="63500">
                    <a:schemeClr val="accent1">
                      <a:satMod val="175000"/>
                      <a:alpha val="40000"/>
                    </a:schemeClr>
                  </a:glow>
                </a:effectLst>
                <a:latin typeface="Roboto"/>
                <a:cs typeface="Roboto"/>
              </a:rPr>
              <a:t> </a:t>
            </a:r>
            <a:r>
              <a:rPr sz="2000" spc="70" dirty="0">
                <a:solidFill>
                  <a:srgbClr val="F7FAFD"/>
                </a:solidFill>
                <a:effectLst>
                  <a:glow rad="63500">
                    <a:schemeClr val="accent1">
                      <a:satMod val="175000"/>
                      <a:alpha val="40000"/>
                    </a:schemeClr>
                  </a:glow>
                </a:effectLst>
                <a:latin typeface="Roboto"/>
                <a:cs typeface="Roboto"/>
              </a:rPr>
              <a:t>среде</a:t>
            </a:r>
            <a:r>
              <a:rPr sz="2000" spc="200" dirty="0">
                <a:solidFill>
                  <a:srgbClr val="F7FAFD"/>
                </a:solidFill>
                <a:effectLst>
                  <a:glow rad="63500">
                    <a:schemeClr val="accent1">
                      <a:satMod val="175000"/>
                      <a:alpha val="40000"/>
                    </a:schemeClr>
                  </a:glow>
                </a:effectLst>
                <a:latin typeface="Roboto"/>
                <a:cs typeface="Roboto"/>
              </a:rPr>
              <a:t> </a:t>
            </a:r>
            <a:r>
              <a:rPr sz="2000" spc="80" dirty="0">
                <a:solidFill>
                  <a:srgbClr val="F7FAFD"/>
                </a:solidFill>
                <a:effectLst>
                  <a:glow rad="63500">
                    <a:schemeClr val="accent1">
                      <a:satMod val="175000"/>
                      <a:alpha val="40000"/>
                    </a:schemeClr>
                  </a:glow>
                </a:effectLst>
                <a:latin typeface="Roboto"/>
                <a:cs typeface="Roboto"/>
              </a:rPr>
              <a:t>обитания</a:t>
            </a:r>
            <a:r>
              <a:rPr sz="2000" spc="204" dirty="0">
                <a:solidFill>
                  <a:srgbClr val="F7FAFD"/>
                </a:solidFill>
                <a:effectLst>
                  <a:glow rad="63500">
                    <a:schemeClr val="accent1">
                      <a:satMod val="175000"/>
                      <a:alpha val="40000"/>
                    </a:schemeClr>
                  </a:glow>
                </a:effectLst>
                <a:latin typeface="Roboto"/>
                <a:cs typeface="Roboto"/>
              </a:rPr>
              <a:t> </a:t>
            </a:r>
            <a:r>
              <a:rPr sz="2000" spc="95" dirty="0">
                <a:solidFill>
                  <a:srgbClr val="F7FAFD"/>
                </a:solidFill>
                <a:effectLst>
                  <a:glow rad="63500">
                    <a:schemeClr val="accent1">
                      <a:satMod val="175000"/>
                      <a:alpha val="40000"/>
                    </a:schemeClr>
                  </a:glow>
                </a:effectLst>
                <a:latin typeface="Roboto"/>
                <a:cs typeface="Roboto"/>
              </a:rPr>
              <a:t>человека</a:t>
            </a:r>
            <a:r>
              <a:rPr sz="2000" spc="204" dirty="0">
                <a:solidFill>
                  <a:srgbClr val="F7FAFD"/>
                </a:solidFill>
                <a:effectLst>
                  <a:glow rad="63500">
                    <a:schemeClr val="accent1">
                      <a:satMod val="175000"/>
                      <a:alpha val="40000"/>
                    </a:schemeClr>
                  </a:glow>
                </a:effectLst>
                <a:latin typeface="Roboto"/>
                <a:cs typeface="Roboto"/>
              </a:rPr>
              <a:t> </a:t>
            </a:r>
            <a:r>
              <a:rPr sz="2000" spc="20" dirty="0">
                <a:solidFill>
                  <a:srgbClr val="F7FAFD"/>
                </a:solidFill>
                <a:effectLst>
                  <a:glow rad="63500">
                    <a:schemeClr val="accent1">
                      <a:satMod val="175000"/>
                      <a:alpha val="40000"/>
                    </a:schemeClr>
                  </a:glow>
                </a:effectLst>
                <a:latin typeface="Roboto"/>
                <a:cs typeface="Roboto"/>
              </a:rPr>
              <a:t>и</a:t>
            </a:r>
            <a:r>
              <a:rPr sz="2000" spc="200" dirty="0">
                <a:solidFill>
                  <a:srgbClr val="F7FAFD"/>
                </a:solidFill>
                <a:effectLst>
                  <a:glow rad="63500">
                    <a:schemeClr val="accent1">
                      <a:satMod val="175000"/>
                      <a:alpha val="40000"/>
                    </a:schemeClr>
                  </a:glow>
                </a:effectLst>
                <a:latin typeface="Roboto"/>
                <a:cs typeface="Roboto"/>
              </a:rPr>
              <a:t> </a:t>
            </a:r>
            <a:r>
              <a:rPr sz="2000" spc="75" dirty="0">
                <a:solidFill>
                  <a:srgbClr val="F7FAFD"/>
                </a:solidFill>
                <a:effectLst>
                  <a:glow rad="63500">
                    <a:schemeClr val="accent1">
                      <a:satMod val="175000"/>
                      <a:alpha val="40000"/>
                    </a:schemeClr>
                  </a:glow>
                </a:effectLst>
                <a:latin typeface="Roboto"/>
                <a:cs typeface="Roboto"/>
              </a:rPr>
              <a:t>подразделяются:</a:t>
            </a:r>
            <a:r>
              <a:rPr sz="2000" spc="204" dirty="0">
                <a:solidFill>
                  <a:srgbClr val="F7FAFD"/>
                </a:solidFill>
                <a:effectLst>
                  <a:glow rad="63500">
                    <a:schemeClr val="accent1">
                      <a:satMod val="175000"/>
                      <a:alpha val="40000"/>
                    </a:schemeClr>
                  </a:glow>
                </a:effectLst>
                <a:latin typeface="Roboto"/>
                <a:cs typeface="Roboto"/>
              </a:rPr>
              <a:t> </a:t>
            </a:r>
            <a:r>
              <a:rPr sz="2000" spc="55" dirty="0">
                <a:solidFill>
                  <a:srgbClr val="F7FAFD"/>
                </a:solidFill>
                <a:effectLst>
                  <a:glow rad="63500">
                    <a:schemeClr val="accent1">
                      <a:satMod val="175000"/>
                      <a:alpha val="40000"/>
                    </a:schemeClr>
                  </a:glow>
                </a:effectLst>
                <a:latin typeface="Roboto"/>
                <a:cs typeface="Roboto"/>
              </a:rPr>
              <a:t>на</a:t>
            </a:r>
            <a:r>
              <a:rPr sz="2000" spc="204" dirty="0">
                <a:solidFill>
                  <a:srgbClr val="F7FAFD"/>
                </a:solidFill>
                <a:effectLst>
                  <a:glow rad="63500">
                    <a:schemeClr val="accent1">
                      <a:satMod val="175000"/>
                      <a:alpha val="40000"/>
                    </a:schemeClr>
                  </a:glow>
                </a:effectLst>
                <a:latin typeface="Roboto"/>
                <a:cs typeface="Roboto"/>
              </a:rPr>
              <a:t> </a:t>
            </a:r>
            <a:r>
              <a:rPr sz="2000" spc="55" dirty="0">
                <a:solidFill>
                  <a:srgbClr val="F7FAFD"/>
                </a:solidFill>
                <a:effectLst>
                  <a:glow rad="63500">
                    <a:schemeClr val="accent1">
                      <a:satMod val="175000"/>
                      <a:alpha val="40000"/>
                    </a:schemeClr>
                  </a:glow>
                </a:effectLst>
                <a:latin typeface="Roboto"/>
                <a:cs typeface="Roboto"/>
              </a:rPr>
              <a:t>геолого-</a:t>
            </a:r>
            <a:endParaRPr sz="2000" dirty="0">
              <a:effectLst>
                <a:glow rad="63500">
                  <a:schemeClr val="accent1">
                    <a:satMod val="175000"/>
                    <a:alpha val="40000"/>
                  </a:schemeClr>
                </a:glow>
              </a:effectLst>
              <a:latin typeface="Roboto"/>
              <a:cs typeface="Roboto"/>
            </a:endParaRPr>
          </a:p>
          <a:p>
            <a:pPr marL="12700" marR="302260" algn="just">
              <a:lnSpc>
                <a:spcPct val="140600"/>
              </a:lnSpc>
            </a:pPr>
            <a:r>
              <a:rPr sz="2000" spc="70" dirty="0">
                <a:solidFill>
                  <a:srgbClr val="F7FAFD"/>
                </a:solidFill>
                <a:effectLst>
                  <a:glow rad="63500">
                    <a:schemeClr val="accent1">
                      <a:satMod val="175000"/>
                      <a:alpha val="40000"/>
                    </a:schemeClr>
                  </a:glow>
                </a:effectLst>
                <a:latin typeface="Roboto"/>
                <a:cs typeface="Roboto"/>
              </a:rPr>
              <a:t>геофизические,</a:t>
            </a:r>
            <a:r>
              <a:rPr sz="2000" spc="229" dirty="0">
                <a:solidFill>
                  <a:srgbClr val="F7FAFD"/>
                </a:solidFill>
                <a:effectLst>
                  <a:glow rad="63500">
                    <a:schemeClr val="accent1">
                      <a:satMod val="175000"/>
                      <a:alpha val="40000"/>
                    </a:schemeClr>
                  </a:glow>
                </a:effectLst>
                <a:latin typeface="Roboto"/>
                <a:cs typeface="Roboto"/>
              </a:rPr>
              <a:t> </a:t>
            </a:r>
            <a:r>
              <a:rPr sz="2000" spc="95" dirty="0">
                <a:solidFill>
                  <a:srgbClr val="F7FAFD"/>
                </a:solidFill>
                <a:effectLst>
                  <a:glow rad="63500">
                    <a:schemeClr val="accent1">
                      <a:satMod val="175000"/>
                      <a:alpha val="40000"/>
                    </a:schemeClr>
                  </a:glow>
                </a:effectLst>
                <a:latin typeface="Roboto"/>
                <a:cs typeface="Roboto"/>
              </a:rPr>
              <a:t>гидрометеорологические,</a:t>
            </a:r>
            <a:r>
              <a:rPr sz="2000" spc="229" dirty="0">
                <a:solidFill>
                  <a:srgbClr val="F7FAFD"/>
                </a:solidFill>
                <a:effectLst>
                  <a:glow rad="63500">
                    <a:schemeClr val="accent1">
                      <a:satMod val="175000"/>
                      <a:alpha val="40000"/>
                    </a:schemeClr>
                  </a:glow>
                </a:effectLst>
                <a:latin typeface="Roboto"/>
                <a:cs typeface="Roboto"/>
              </a:rPr>
              <a:t> </a:t>
            </a:r>
            <a:r>
              <a:rPr sz="2000" spc="100" dirty="0">
                <a:solidFill>
                  <a:srgbClr val="F7FAFD"/>
                </a:solidFill>
                <a:effectLst>
                  <a:glow rad="63500">
                    <a:schemeClr val="accent1">
                      <a:satMod val="175000"/>
                      <a:alpha val="40000"/>
                    </a:schemeClr>
                  </a:glow>
                </a:effectLst>
                <a:latin typeface="Roboto"/>
                <a:cs typeface="Roboto"/>
              </a:rPr>
              <a:t>аэрометеорологические, </a:t>
            </a:r>
            <a:r>
              <a:rPr sz="2000" spc="-480" dirty="0">
                <a:solidFill>
                  <a:srgbClr val="F7FAFD"/>
                </a:solidFill>
                <a:effectLst>
                  <a:glow rad="63500">
                    <a:schemeClr val="accent1">
                      <a:satMod val="175000"/>
                      <a:alpha val="40000"/>
                    </a:schemeClr>
                  </a:glow>
                </a:effectLst>
                <a:latin typeface="Roboto"/>
                <a:cs typeface="Roboto"/>
              </a:rPr>
              <a:t> </a:t>
            </a:r>
            <a:r>
              <a:rPr sz="2000" spc="100" dirty="0">
                <a:solidFill>
                  <a:srgbClr val="F7FAFD"/>
                </a:solidFill>
                <a:effectLst>
                  <a:glow rad="63500">
                    <a:schemeClr val="accent1">
                      <a:satMod val="175000"/>
                      <a:alpha val="40000"/>
                    </a:schemeClr>
                  </a:glow>
                </a:effectLst>
                <a:latin typeface="Roboto"/>
                <a:cs typeface="Roboto"/>
              </a:rPr>
              <a:t>биологические.</a:t>
            </a:r>
            <a:endParaRPr sz="2000" dirty="0">
              <a:effectLst>
                <a:glow rad="63500">
                  <a:schemeClr val="accent1">
                    <a:satMod val="175000"/>
                    <a:alpha val="40000"/>
                  </a:schemeClr>
                </a:glow>
              </a:effectLst>
              <a:latin typeface="Roboto"/>
              <a:cs typeface="Roboto"/>
            </a:endParaRPr>
          </a:p>
          <a:p>
            <a:pPr marL="12700">
              <a:lnSpc>
                <a:spcPct val="100000"/>
              </a:lnSpc>
              <a:spcBef>
                <a:spcPts val="975"/>
              </a:spcBef>
            </a:pPr>
            <a:r>
              <a:rPr sz="20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63500">
                    <a:schemeClr val="accent1">
                      <a:satMod val="175000"/>
                      <a:alpha val="40000"/>
                    </a:schemeClr>
                  </a:glow>
                  <a:outerShdw blurRad="38100" dist="38100" dir="7020000" algn="tl">
                    <a:srgbClr val="000000">
                      <a:alpha val="35000"/>
                    </a:srgbClr>
                  </a:outerShdw>
                </a:effectLst>
                <a:latin typeface="Roboto"/>
                <a:cs typeface="Roboto"/>
              </a:rPr>
              <a:t>Геолого-геофизические источники ЧС </a:t>
            </a:r>
            <a:r>
              <a:rPr sz="2000" spc="80" dirty="0">
                <a:solidFill>
                  <a:srgbClr val="F7FAFD"/>
                </a:solidFill>
                <a:effectLst>
                  <a:glow rad="63500">
                    <a:schemeClr val="accent1">
                      <a:satMod val="175000"/>
                      <a:alpha val="40000"/>
                    </a:schemeClr>
                  </a:glow>
                </a:effectLst>
                <a:latin typeface="Roboto"/>
                <a:cs typeface="Roboto"/>
              </a:rPr>
              <a:t>возникают</a:t>
            </a:r>
            <a:r>
              <a:rPr sz="2000" spc="200" dirty="0">
                <a:solidFill>
                  <a:srgbClr val="F7FAFD"/>
                </a:solidFill>
                <a:effectLst>
                  <a:glow rad="63500">
                    <a:schemeClr val="accent1">
                      <a:satMod val="175000"/>
                      <a:alpha val="40000"/>
                    </a:schemeClr>
                  </a:glow>
                </a:effectLst>
                <a:latin typeface="Roboto"/>
                <a:cs typeface="Roboto"/>
              </a:rPr>
              <a:t> </a:t>
            </a:r>
            <a:r>
              <a:rPr sz="2000" spc="10" dirty="0">
                <a:solidFill>
                  <a:srgbClr val="F7FAFD"/>
                </a:solidFill>
                <a:effectLst>
                  <a:glow rad="63500">
                    <a:schemeClr val="accent1">
                      <a:satMod val="175000"/>
                      <a:alpha val="40000"/>
                    </a:schemeClr>
                  </a:glow>
                </a:effectLst>
                <a:latin typeface="Roboto"/>
                <a:cs typeface="Roboto"/>
              </a:rPr>
              <a:t>в</a:t>
            </a:r>
            <a:r>
              <a:rPr sz="2000" spc="200" dirty="0">
                <a:solidFill>
                  <a:srgbClr val="F7FAFD"/>
                </a:solidFill>
                <a:effectLst>
                  <a:glow rad="63500">
                    <a:schemeClr val="accent1">
                      <a:satMod val="175000"/>
                      <a:alpha val="40000"/>
                    </a:schemeClr>
                  </a:glow>
                </a:effectLst>
                <a:latin typeface="Roboto"/>
                <a:cs typeface="Roboto"/>
              </a:rPr>
              <a:t> </a:t>
            </a:r>
            <a:r>
              <a:rPr sz="2000" spc="70" dirty="0">
                <a:solidFill>
                  <a:srgbClr val="F7FAFD"/>
                </a:solidFill>
                <a:effectLst>
                  <a:glow rad="63500">
                    <a:schemeClr val="accent1">
                      <a:satMod val="175000"/>
                      <a:alpha val="40000"/>
                    </a:schemeClr>
                  </a:glow>
                </a:effectLst>
                <a:latin typeface="Roboto"/>
                <a:cs typeface="Roboto"/>
              </a:rPr>
              <a:t>результате</a:t>
            </a:r>
            <a:endParaRPr sz="2000" dirty="0">
              <a:effectLst>
                <a:glow rad="63500">
                  <a:schemeClr val="accent1">
                    <a:satMod val="175000"/>
                    <a:alpha val="40000"/>
                  </a:schemeClr>
                </a:glow>
              </a:effectLst>
              <a:latin typeface="Roboto"/>
              <a:cs typeface="Roboto"/>
            </a:endParaRPr>
          </a:p>
          <a:p>
            <a:pPr marL="12700" marR="5080">
              <a:lnSpc>
                <a:spcPct val="140600"/>
              </a:lnSpc>
            </a:pPr>
            <a:r>
              <a:rPr sz="2000" spc="75" dirty="0">
                <a:solidFill>
                  <a:srgbClr val="F7FAFD"/>
                </a:solidFill>
                <a:effectLst>
                  <a:glow rad="63500">
                    <a:schemeClr val="accent1">
                      <a:satMod val="175000"/>
                      <a:alpha val="40000"/>
                    </a:schemeClr>
                  </a:glow>
                </a:effectLst>
                <a:latin typeface="Roboto"/>
                <a:cs typeface="Roboto"/>
              </a:rPr>
              <a:t>возмущения</a:t>
            </a:r>
            <a:r>
              <a:rPr sz="2000" spc="204" dirty="0">
                <a:solidFill>
                  <a:srgbClr val="F7FAFD"/>
                </a:solidFill>
                <a:effectLst>
                  <a:glow rad="63500">
                    <a:schemeClr val="accent1">
                      <a:satMod val="175000"/>
                      <a:alpha val="40000"/>
                    </a:schemeClr>
                  </a:glow>
                </a:effectLst>
                <a:latin typeface="Roboto"/>
                <a:cs typeface="Roboto"/>
              </a:rPr>
              <a:t> </a:t>
            </a:r>
            <a:r>
              <a:rPr sz="2000" spc="70" dirty="0">
                <a:solidFill>
                  <a:srgbClr val="F7FAFD"/>
                </a:solidFill>
                <a:effectLst>
                  <a:glow rad="63500">
                    <a:schemeClr val="accent1">
                      <a:satMod val="175000"/>
                      <a:alpha val="40000"/>
                    </a:schemeClr>
                  </a:glow>
                </a:effectLst>
                <a:latin typeface="Roboto"/>
                <a:cs typeface="Roboto"/>
              </a:rPr>
              <a:t>внутри</a:t>
            </a:r>
            <a:r>
              <a:rPr sz="2000" spc="210" dirty="0">
                <a:solidFill>
                  <a:srgbClr val="F7FAFD"/>
                </a:solidFill>
                <a:effectLst>
                  <a:glow rad="63500">
                    <a:schemeClr val="accent1">
                      <a:satMod val="175000"/>
                      <a:alpha val="40000"/>
                    </a:schemeClr>
                  </a:glow>
                </a:effectLst>
                <a:latin typeface="Roboto"/>
                <a:cs typeface="Roboto"/>
              </a:rPr>
              <a:t> </a:t>
            </a:r>
            <a:r>
              <a:rPr sz="2000" spc="20" dirty="0">
                <a:solidFill>
                  <a:srgbClr val="F7FAFD"/>
                </a:solidFill>
                <a:effectLst>
                  <a:glow rad="63500">
                    <a:schemeClr val="accent1">
                      <a:satMod val="175000"/>
                      <a:alpha val="40000"/>
                    </a:schemeClr>
                  </a:glow>
                </a:effectLst>
                <a:latin typeface="Roboto"/>
                <a:cs typeface="Roboto"/>
              </a:rPr>
              <a:t>и</a:t>
            </a:r>
            <a:r>
              <a:rPr sz="2000" spc="210" dirty="0">
                <a:solidFill>
                  <a:srgbClr val="F7FAFD"/>
                </a:solidFill>
                <a:effectLst>
                  <a:glow rad="63500">
                    <a:schemeClr val="accent1">
                      <a:satMod val="175000"/>
                      <a:alpha val="40000"/>
                    </a:schemeClr>
                  </a:glow>
                </a:effectLst>
                <a:latin typeface="Roboto"/>
                <a:cs typeface="Roboto"/>
              </a:rPr>
              <a:t> </a:t>
            </a:r>
            <a:r>
              <a:rPr sz="2000" spc="55" dirty="0">
                <a:solidFill>
                  <a:srgbClr val="F7FAFD"/>
                </a:solidFill>
                <a:effectLst>
                  <a:glow rad="63500">
                    <a:schemeClr val="accent1">
                      <a:satMod val="175000"/>
                      <a:alpha val="40000"/>
                    </a:schemeClr>
                  </a:glow>
                </a:effectLst>
                <a:latin typeface="Roboto"/>
                <a:cs typeface="Roboto"/>
              </a:rPr>
              <a:t>на</a:t>
            </a:r>
            <a:r>
              <a:rPr sz="2000" spc="210"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поверхности</a:t>
            </a:r>
            <a:r>
              <a:rPr sz="2000" spc="210" dirty="0">
                <a:solidFill>
                  <a:srgbClr val="F7FAFD"/>
                </a:solidFill>
                <a:effectLst>
                  <a:glow rad="63500">
                    <a:schemeClr val="accent1">
                      <a:satMod val="175000"/>
                      <a:alpha val="40000"/>
                    </a:schemeClr>
                  </a:glow>
                </a:effectLst>
                <a:latin typeface="Roboto"/>
                <a:cs typeface="Roboto"/>
              </a:rPr>
              <a:t> </a:t>
            </a:r>
            <a:r>
              <a:rPr sz="2000" spc="80" dirty="0">
                <a:solidFill>
                  <a:srgbClr val="F7FAFD"/>
                </a:solidFill>
                <a:effectLst>
                  <a:glow rad="63500">
                    <a:schemeClr val="accent1">
                      <a:satMod val="175000"/>
                      <a:alpha val="40000"/>
                    </a:schemeClr>
                  </a:glow>
                </a:effectLst>
                <a:latin typeface="Roboto"/>
                <a:cs typeface="Roboto"/>
              </a:rPr>
              <a:t>земной</a:t>
            </a:r>
            <a:r>
              <a:rPr sz="2000" spc="210" dirty="0">
                <a:solidFill>
                  <a:srgbClr val="F7FAFD"/>
                </a:solidFill>
                <a:effectLst>
                  <a:glow rad="63500">
                    <a:schemeClr val="accent1">
                      <a:satMod val="175000"/>
                      <a:alpha val="40000"/>
                    </a:schemeClr>
                  </a:glow>
                </a:effectLst>
                <a:latin typeface="Roboto"/>
                <a:cs typeface="Roboto"/>
              </a:rPr>
              <a:t> </a:t>
            </a:r>
            <a:r>
              <a:rPr sz="2000" spc="70" dirty="0">
                <a:solidFill>
                  <a:srgbClr val="F7FAFD"/>
                </a:solidFill>
                <a:effectLst>
                  <a:glow rad="63500">
                    <a:schemeClr val="accent1">
                      <a:satMod val="175000"/>
                      <a:alpha val="40000"/>
                    </a:schemeClr>
                  </a:glow>
                </a:effectLst>
                <a:latin typeface="Roboto"/>
                <a:cs typeface="Roboto"/>
              </a:rPr>
              <a:t>коры.</a:t>
            </a:r>
            <a:r>
              <a:rPr sz="2000" spc="210" dirty="0">
                <a:solidFill>
                  <a:srgbClr val="F7FAFD"/>
                </a:solidFill>
                <a:effectLst>
                  <a:glow rad="63500">
                    <a:schemeClr val="accent1">
                      <a:satMod val="175000"/>
                      <a:alpha val="40000"/>
                    </a:schemeClr>
                  </a:glow>
                </a:effectLst>
                <a:latin typeface="Roboto"/>
                <a:cs typeface="Roboto"/>
              </a:rPr>
              <a:t> </a:t>
            </a:r>
            <a:r>
              <a:rPr sz="2000" spc="15" dirty="0">
                <a:solidFill>
                  <a:srgbClr val="F7FAFD"/>
                </a:solidFill>
                <a:effectLst>
                  <a:glow rad="63500">
                    <a:schemeClr val="accent1">
                      <a:satMod val="175000"/>
                      <a:alpha val="40000"/>
                    </a:schemeClr>
                  </a:glow>
                </a:effectLst>
                <a:latin typeface="Roboto"/>
                <a:cs typeface="Roboto"/>
              </a:rPr>
              <a:t>К</a:t>
            </a:r>
            <a:r>
              <a:rPr sz="2000" spc="210" dirty="0">
                <a:solidFill>
                  <a:srgbClr val="F7FAFD"/>
                </a:solidFill>
                <a:effectLst>
                  <a:glow rad="63500">
                    <a:schemeClr val="accent1">
                      <a:satMod val="175000"/>
                      <a:alpha val="40000"/>
                    </a:schemeClr>
                  </a:glow>
                </a:effectLst>
                <a:latin typeface="Roboto"/>
                <a:cs typeface="Roboto"/>
              </a:rPr>
              <a:t> </a:t>
            </a:r>
            <a:r>
              <a:rPr sz="2000" spc="80" dirty="0">
                <a:solidFill>
                  <a:srgbClr val="F7FAFD"/>
                </a:solidFill>
                <a:effectLst>
                  <a:glow rad="63500">
                    <a:schemeClr val="accent1">
                      <a:satMod val="175000"/>
                      <a:alpha val="40000"/>
                    </a:schemeClr>
                  </a:glow>
                </a:effectLst>
                <a:latin typeface="Roboto"/>
                <a:cs typeface="Roboto"/>
              </a:rPr>
              <a:t>ним</a:t>
            </a:r>
            <a:r>
              <a:rPr sz="2000" spc="210" dirty="0">
                <a:solidFill>
                  <a:srgbClr val="F7FAFD"/>
                </a:solidFill>
                <a:effectLst>
                  <a:glow rad="63500">
                    <a:schemeClr val="accent1">
                      <a:satMod val="175000"/>
                      <a:alpha val="40000"/>
                    </a:schemeClr>
                  </a:glow>
                </a:effectLst>
                <a:latin typeface="Roboto"/>
                <a:cs typeface="Roboto"/>
              </a:rPr>
              <a:t> </a:t>
            </a:r>
            <a:r>
              <a:rPr sz="2000" spc="70" dirty="0">
                <a:solidFill>
                  <a:srgbClr val="F7FAFD"/>
                </a:solidFill>
                <a:effectLst>
                  <a:glow rad="63500">
                    <a:schemeClr val="accent1">
                      <a:satMod val="175000"/>
                      <a:alpha val="40000"/>
                    </a:schemeClr>
                  </a:glow>
                </a:effectLst>
                <a:latin typeface="Roboto"/>
                <a:cs typeface="Roboto"/>
              </a:rPr>
              <a:t>относятся: </a:t>
            </a:r>
            <a:r>
              <a:rPr sz="2000" spc="-480" dirty="0">
                <a:solidFill>
                  <a:srgbClr val="F7FAFD"/>
                </a:solidFill>
                <a:effectLst>
                  <a:glow rad="63500">
                    <a:schemeClr val="accent1">
                      <a:satMod val="175000"/>
                      <a:alpha val="40000"/>
                    </a:schemeClr>
                  </a:glow>
                </a:effectLst>
                <a:latin typeface="Roboto"/>
                <a:cs typeface="Roboto"/>
              </a:rPr>
              <a:t> </a:t>
            </a:r>
            <a:r>
              <a:rPr sz="2000" spc="85" dirty="0">
                <a:solidFill>
                  <a:srgbClr val="F7FAFD"/>
                </a:solidFill>
                <a:effectLst>
                  <a:glow rad="63500">
                    <a:schemeClr val="accent1">
                      <a:satMod val="175000"/>
                      <a:alpha val="40000"/>
                    </a:schemeClr>
                  </a:glow>
                </a:effectLst>
                <a:latin typeface="Roboto"/>
                <a:cs typeface="Roboto"/>
              </a:rPr>
              <a:t>землетрясения,</a:t>
            </a:r>
            <a:r>
              <a:rPr sz="2000" spc="200" dirty="0">
                <a:solidFill>
                  <a:srgbClr val="F7FAFD"/>
                </a:solidFill>
                <a:effectLst>
                  <a:glow rad="63500">
                    <a:schemeClr val="accent1">
                      <a:satMod val="175000"/>
                      <a:alpha val="40000"/>
                    </a:schemeClr>
                  </a:glow>
                </a:effectLst>
                <a:latin typeface="Roboto"/>
                <a:cs typeface="Roboto"/>
              </a:rPr>
              <a:t> </a:t>
            </a:r>
            <a:r>
              <a:rPr sz="2000" spc="100" dirty="0">
                <a:solidFill>
                  <a:srgbClr val="F7FAFD"/>
                </a:solidFill>
                <a:effectLst>
                  <a:glow rad="63500">
                    <a:schemeClr val="accent1">
                      <a:satMod val="175000"/>
                      <a:alpha val="40000"/>
                    </a:schemeClr>
                  </a:glow>
                </a:effectLst>
                <a:latin typeface="Roboto"/>
                <a:cs typeface="Roboto"/>
              </a:rPr>
              <a:t>извержения</a:t>
            </a:r>
            <a:r>
              <a:rPr sz="2000" spc="204"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вулканов,</a:t>
            </a:r>
            <a:r>
              <a:rPr sz="2000" spc="200" dirty="0">
                <a:solidFill>
                  <a:srgbClr val="F7FAFD"/>
                </a:solidFill>
                <a:effectLst>
                  <a:glow rad="63500">
                    <a:schemeClr val="accent1">
                      <a:satMod val="175000"/>
                      <a:alpha val="40000"/>
                    </a:schemeClr>
                  </a:glow>
                </a:effectLst>
                <a:latin typeface="Roboto"/>
                <a:cs typeface="Roboto"/>
              </a:rPr>
              <a:t> </a:t>
            </a:r>
            <a:r>
              <a:rPr sz="2000" spc="95" dirty="0">
                <a:solidFill>
                  <a:srgbClr val="F7FAFD"/>
                </a:solidFill>
                <a:effectLst>
                  <a:glow rad="63500">
                    <a:schemeClr val="accent1">
                      <a:satMod val="175000"/>
                      <a:alpha val="40000"/>
                    </a:schemeClr>
                  </a:glow>
                </a:effectLst>
                <a:latin typeface="Roboto"/>
                <a:cs typeface="Roboto"/>
              </a:rPr>
              <a:t>оползни,</a:t>
            </a:r>
            <a:r>
              <a:rPr sz="2000" spc="204" dirty="0">
                <a:solidFill>
                  <a:srgbClr val="F7FAFD"/>
                </a:solidFill>
                <a:effectLst>
                  <a:glow rad="63500">
                    <a:schemeClr val="accent1">
                      <a:satMod val="175000"/>
                      <a:alpha val="40000"/>
                    </a:schemeClr>
                  </a:glow>
                </a:effectLst>
                <a:latin typeface="Roboto"/>
                <a:cs typeface="Roboto"/>
              </a:rPr>
              <a:t> </a:t>
            </a:r>
            <a:r>
              <a:rPr sz="2000" spc="95" dirty="0">
                <a:solidFill>
                  <a:srgbClr val="F7FAFD"/>
                </a:solidFill>
                <a:effectLst>
                  <a:glow rad="63500">
                    <a:schemeClr val="accent1">
                      <a:satMod val="175000"/>
                      <a:alpha val="40000"/>
                    </a:schemeClr>
                  </a:glow>
                </a:effectLst>
                <a:latin typeface="Roboto"/>
                <a:cs typeface="Roboto"/>
              </a:rPr>
              <a:t>сели,</a:t>
            </a:r>
            <a:r>
              <a:rPr sz="2000" spc="200" dirty="0">
                <a:solidFill>
                  <a:srgbClr val="F7FAFD"/>
                </a:solidFill>
                <a:effectLst>
                  <a:glow rad="63500">
                    <a:schemeClr val="accent1">
                      <a:satMod val="175000"/>
                      <a:alpha val="40000"/>
                    </a:schemeClr>
                  </a:glow>
                </a:effectLst>
                <a:latin typeface="Roboto"/>
                <a:cs typeface="Roboto"/>
              </a:rPr>
              <a:t> </a:t>
            </a:r>
            <a:r>
              <a:rPr sz="2000" spc="95" dirty="0">
                <a:solidFill>
                  <a:srgbClr val="F7FAFD"/>
                </a:solidFill>
                <a:effectLst>
                  <a:glow rad="63500">
                    <a:schemeClr val="accent1">
                      <a:satMod val="175000"/>
                      <a:alpha val="40000"/>
                    </a:schemeClr>
                  </a:glow>
                </a:effectLst>
                <a:latin typeface="Roboto"/>
                <a:cs typeface="Roboto"/>
              </a:rPr>
              <a:t>лавины,</a:t>
            </a:r>
            <a:endParaRPr sz="2000" dirty="0">
              <a:effectLst>
                <a:glow rad="63500">
                  <a:schemeClr val="accent1">
                    <a:satMod val="175000"/>
                    <a:alpha val="40000"/>
                  </a:schemeClr>
                </a:glow>
              </a:effectLst>
              <a:latin typeface="Roboto"/>
              <a:cs typeface="Roboto"/>
            </a:endParaRPr>
          </a:p>
          <a:p>
            <a:pPr marL="12700">
              <a:lnSpc>
                <a:spcPct val="100000"/>
              </a:lnSpc>
              <a:spcBef>
                <a:spcPts val="975"/>
              </a:spcBef>
            </a:pPr>
            <a:r>
              <a:rPr sz="2000" spc="95" dirty="0">
                <a:solidFill>
                  <a:srgbClr val="F7FAFD"/>
                </a:solidFill>
                <a:effectLst>
                  <a:glow rad="63500">
                    <a:schemeClr val="accent1">
                      <a:satMod val="175000"/>
                      <a:alpha val="40000"/>
                    </a:schemeClr>
                  </a:glow>
                </a:effectLst>
                <a:latin typeface="Roboto"/>
                <a:cs typeface="Roboto"/>
              </a:rPr>
              <a:t>пыльные</a:t>
            </a:r>
            <a:r>
              <a:rPr sz="2000" spc="185" dirty="0">
                <a:solidFill>
                  <a:srgbClr val="F7FAFD"/>
                </a:solidFill>
                <a:effectLst>
                  <a:glow rad="63500">
                    <a:schemeClr val="accent1">
                      <a:satMod val="175000"/>
                      <a:alpha val="40000"/>
                    </a:schemeClr>
                  </a:glow>
                </a:effectLst>
                <a:latin typeface="Roboto"/>
                <a:cs typeface="Roboto"/>
              </a:rPr>
              <a:t> </a:t>
            </a:r>
            <a:r>
              <a:rPr sz="2000" spc="60" dirty="0">
                <a:solidFill>
                  <a:srgbClr val="F7FAFD"/>
                </a:solidFill>
                <a:effectLst>
                  <a:glow rad="63500">
                    <a:schemeClr val="accent1">
                      <a:satMod val="175000"/>
                      <a:alpha val="40000"/>
                    </a:schemeClr>
                  </a:glow>
                </a:effectLst>
                <a:latin typeface="Roboto"/>
                <a:cs typeface="Roboto"/>
              </a:rPr>
              <a:t>бури</a:t>
            </a:r>
            <a:r>
              <a:rPr sz="2000" spc="185" dirty="0">
                <a:solidFill>
                  <a:srgbClr val="F7FAFD"/>
                </a:solidFill>
                <a:effectLst>
                  <a:glow rad="63500">
                    <a:schemeClr val="accent1">
                      <a:satMod val="175000"/>
                      <a:alpha val="40000"/>
                    </a:schemeClr>
                  </a:glow>
                </a:effectLst>
                <a:latin typeface="Roboto"/>
                <a:cs typeface="Roboto"/>
              </a:rPr>
              <a:t> </a:t>
            </a:r>
            <a:r>
              <a:rPr sz="2000" spc="20" dirty="0">
                <a:solidFill>
                  <a:srgbClr val="F7FAFD"/>
                </a:solidFill>
                <a:effectLst>
                  <a:glow rad="63500">
                    <a:schemeClr val="accent1">
                      <a:satMod val="175000"/>
                      <a:alpha val="40000"/>
                    </a:schemeClr>
                  </a:glow>
                </a:effectLst>
                <a:latin typeface="Roboto"/>
                <a:cs typeface="Roboto"/>
              </a:rPr>
              <a:t>и</a:t>
            </a:r>
            <a:r>
              <a:rPr sz="2000" spc="185" dirty="0">
                <a:solidFill>
                  <a:srgbClr val="F7FAFD"/>
                </a:solidFill>
                <a:effectLst>
                  <a:glow rad="63500">
                    <a:schemeClr val="accent1">
                      <a:satMod val="175000"/>
                      <a:alpha val="40000"/>
                    </a:schemeClr>
                  </a:glow>
                </a:effectLst>
                <a:latin typeface="Roboto"/>
                <a:cs typeface="Roboto"/>
              </a:rPr>
              <a:t> </a:t>
            </a:r>
            <a:r>
              <a:rPr sz="2000" spc="60" dirty="0">
                <a:solidFill>
                  <a:srgbClr val="F7FAFD"/>
                </a:solidFill>
                <a:effectLst>
                  <a:glow rad="63500">
                    <a:schemeClr val="accent1">
                      <a:satMod val="175000"/>
                      <a:alpha val="40000"/>
                    </a:schemeClr>
                  </a:glow>
                </a:effectLst>
                <a:latin typeface="Roboto"/>
                <a:cs typeface="Roboto"/>
              </a:rPr>
              <a:t>т.п.</a:t>
            </a:r>
            <a:endParaRPr sz="2000" dirty="0">
              <a:effectLst>
                <a:glow rad="63500">
                  <a:schemeClr val="accent1">
                    <a:satMod val="175000"/>
                    <a:alpha val="40000"/>
                  </a:schemeClr>
                </a:glow>
              </a:effectLst>
              <a:latin typeface="Roboto"/>
              <a:cs typeface="Roboto"/>
            </a:endParaRPr>
          </a:p>
          <a:p>
            <a:pPr marL="12700" marR="80645">
              <a:lnSpc>
                <a:spcPct val="140600"/>
              </a:lnSpc>
            </a:pPr>
            <a:r>
              <a:rPr sz="20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63500">
                    <a:schemeClr val="accent1">
                      <a:satMod val="175000"/>
                      <a:alpha val="40000"/>
                    </a:schemeClr>
                  </a:glow>
                  <a:outerShdw blurRad="38100" dist="38100" dir="7020000" algn="tl">
                    <a:srgbClr val="000000">
                      <a:alpha val="35000"/>
                    </a:srgbClr>
                  </a:outerShdw>
                </a:effectLst>
                <a:latin typeface="Roboto"/>
                <a:cs typeface="Roboto"/>
              </a:rPr>
              <a:t>Гидрометеорологические источники ЧС </a:t>
            </a:r>
            <a:r>
              <a:rPr sz="2000" spc="45" dirty="0">
                <a:solidFill>
                  <a:srgbClr val="F7FAFD"/>
                </a:solidFill>
                <a:effectLst>
                  <a:glow rad="63500">
                    <a:schemeClr val="accent1">
                      <a:satMod val="175000"/>
                      <a:alpha val="40000"/>
                    </a:schemeClr>
                  </a:glow>
                </a:effectLst>
                <a:latin typeface="Roboto"/>
                <a:cs typeface="Roboto"/>
              </a:rPr>
              <a:t>формируются</a:t>
            </a:r>
            <a:r>
              <a:rPr sz="2000" spc="215" dirty="0">
                <a:solidFill>
                  <a:srgbClr val="F7FAFD"/>
                </a:solidFill>
                <a:effectLst>
                  <a:glow rad="63500">
                    <a:schemeClr val="accent1">
                      <a:satMod val="175000"/>
                      <a:alpha val="40000"/>
                    </a:schemeClr>
                  </a:glow>
                </a:effectLst>
                <a:latin typeface="Roboto"/>
                <a:cs typeface="Roboto"/>
              </a:rPr>
              <a:t> </a:t>
            </a:r>
            <a:r>
              <a:rPr sz="2000" spc="10" dirty="0">
                <a:solidFill>
                  <a:srgbClr val="F7FAFD"/>
                </a:solidFill>
                <a:effectLst>
                  <a:glow rad="63500">
                    <a:schemeClr val="accent1">
                      <a:satMod val="175000"/>
                      <a:alpha val="40000"/>
                    </a:schemeClr>
                  </a:glow>
                </a:effectLst>
                <a:latin typeface="Roboto"/>
                <a:cs typeface="Roboto"/>
              </a:rPr>
              <a:t>в</a:t>
            </a:r>
            <a:r>
              <a:rPr sz="2000" spc="215" dirty="0">
                <a:solidFill>
                  <a:srgbClr val="F7FAFD"/>
                </a:solidFill>
                <a:effectLst>
                  <a:glow rad="63500">
                    <a:schemeClr val="accent1">
                      <a:satMod val="175000"/>
                      <a:alpha val="40000"/>
                    </a:schemeClr>
                  </a:glow>
                </a:effectLst>
                <a:latin typeface="Roboto"/>
                <a:cs typeface="Roboto"/>
              </a:rPr>
              <a:t> </a:t>
            </a:r>
            <a:r>
              <a:rPr sz="2000" spc="60" dirty="0">
                <a:solidFill>
                  <a:srgbClr val="F7FAFD"/>
                </a:solidFill>
                <a:effectLst>
                  <a:glow rad="63500">
                    <a:schemeClr val="accent1">
                      <a:satMod val="175000"/>
                      <a:alpha val="40000"/>
                    </a:schemeClr>
                  </a:glow>
                </a:effectLst>
                <a:latin typeface="Roboto"/>
                <a:cs typeface="Roboto"/>
              </a:rPr>
              <a:t>гидросфере. </a:t>
            </a:r>
            <a:r>
              <a:rPr sz="2000" spc="-480" dirty="0">
                <a:solidFill>
                  <a:srgbClr val="F7FAFD"/>
                </a:solidFill>
                <a:effectLst>
                  <a:glow rad="63500">
                    <a:schemeClr val="accent1">
                      <a:satMod val="175000"/>
                      <a:alpha val="40000"/>
                    </a:schemeClr>
                  </a:glow>
                </a:effectLst>
                <a:latin typeface="Roboto"/>
                <a:cs typeface="Roboto"/>
              </a:rPr>
              <a:t> </a:t>
            </a:r>
            <a:r>
              <a:rPr sz="2000" spc="60" dirty="0">
                <a:solidFill>
                  <a:srgbClr val="F7FAFD"/>
                </a:solidFill>
                <a:effectLst>
                  <a:glow rad="63500">
                    <a:schemeClr val="accent1">
                      <a:satMod val="175000"/>
                      <a:alpha val="40000"/>
                    </a:schemeClr>
                  </a:glow>
                </a:effectLst>
                <a:latin typeface="Roboto"/>
                <a:cs typeface="Roboto"/>
              </a:rPr>
              <a:t>Это,</a:t>
            </a:r>
            <a:r>
              <a:rPr sz="2000" spc="200" dirty="0">
                <a:solidFill>
                  <a:srgbClr val="F7FAFD"/>
                </a:solidFill>
                <a:effectLst>
                  <a:glow rad="63500">
                    <a:schemeClr val="accent1">
                      <a:satMod val="175000"/>
                      <a:alpha val="40000"/>
                    </a:schemeClr>
                  </a:glow>
                </a:effectLst>
                <a:latin typeface="Roboto"/>
                <a:cs typeface="Roboto"/>
              </a:rPr>
              <a:t> </a:t>
            </a:r>
            <a:r>
              <a:rPr sz="2000" spc="95" dirty="0">
                <a:solidFill>
                  <a:srgbClr val="F7FAFD"/>
                </a:solidFill>
                <a:effectLst>
                  <a:glow rad="63500">
                    <a:schemeClr val="accent1">
                      <a:satMod val="175000"/>
                      <a:alpha val="40000"/>
                    </a:schemeClr>
                  </a:glow>
                </a:effectLst>
                <a:latin typeface="Roboto"/>
                <a:cs typeface="Roboto"/>
              </a:rPr>
              <a:t>прежде</a:t>
            </a:r>
            <a:r>
              <a:rPr sz="2000" spc="200"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всего,</a:t>
            </a:r>
            <a:r>
              <a:rPr sz="2000" spc="200" dirty="0">
                <a:solidFill>
                  <a:srgbClr val="F7FAFD"/>
                </a:solidFill>
                <a:effectLst>
                  <a:glow rad="63500">
                    <a:schemeClr val="accent1">
                      <a:satMod val="175000"/>
                      <a:alpha val="40000"/>
                    </a:schemeClr>
                  </a:glow>
                </a:effectLst>
                <a:latin typeface="Roboto"/>
                <a:cs typeface="Roboto"/>
              </a:rPr>
              <a:t> </a:t>
            </a:r>
            <a:r>
              <a:rPr sz="2000" spc="95" dirty="0">
                <a:solidFill>
                  <a:srgbClr val="F7FAFD"/>
                </a:solidFill>
                <a:effectLst>
                  <a:glow rad="63500">
                    <a:schemeClr val="accent1">
                      <a:satMod val="175000"/>
                      <a:alpha val="40000"/>
                    </a:schemeClr>
                  </a:glow>
                </a:effectLst>
                <a:latin typeface="Roboto"/>
                <a:cs typeface="Roboto"/>
              </a:rPr>
              <a:t>циклоны,</a:t>
            </a:r>
            <a:r>
              <a:rPr sz="2000" spc="200" dirty="0">
                <a:solidFill>
                  <a:srgbClr val="F7FAFD"/>
                </a:solidFill>
                <a:effectLst>
                  <a:glow rad="63500">
                    <a:schemeClr val="accent1">
                      <a:satMod val="175000"/>
                      <a:alpha val="40000"/>
                    </a:schemeClr>
                  </a:glow>
                </a:effectLst>
                <a:latin typeface="Roboto"/>
                <a:cs typeface="Roboto"/>
              </a:rPr>
              <a:t> </a:t>
            </a:r>
            <a:r>
              <a:rPr sz="2000" spc="80" dirty="0">
                <a:solidFill>
                  <a:srgbClr val="F7FAFD"/>
                </a:solidFill>
                <a:effectLst>
                  <a:glow rad="63500">
                    <a:schemeClr val="accent1">
                      <a:satMod val="175000"/>
                      <a:alpha val="40000"/>
                    </a:schemeClr>
                  </a:glow>
                </a:effectLst>
                <a:latin typeface="Roboto"/>
                <a:cs typeface="Roboto"/>
              </a:rPr>
              <a:t>цунами,</a:t>
            </a:r>
            <a:r>
              <a:rPr sz="2000" spc="204" dirty="0">
                <a:solidFill>
                  <a:srgbClr val="F7FAFD"/>
                </a:solidFill>
                <a:effectLst>
                  <a:glow rad="63500">
                    <a:schemeClr val="accent1">
                      <a:satMod val="175000"/>
                      <a:alpha val="40000"/>
                    </a:schemeClr>
                  </a:glow>
                </a:effectLst>
                <a:latin typeface="Roboto"/>
                <a:cs typeface="Roboto"/>
              </a:rPr>
              <a:t> </a:t>
            </a:r>
            <a:r>
              <a:rPr sz="2000" spc="75" dirty="0">
                <a:solidFill>
                  <a:srgbClr val="F7FAFD"/>
                </a:solidFill>
                <a:effectLst>
                  <a:glow rad="63500">
                    <a:schemeClr val="accent1">
                      <a:satMod val="175000"/>
                      <a:alpha val="40000"/>
                    </a:schemeClr>
                  </a:glow>
                </a:effectLst>
                <a:latin typeface="Roboto"/>
                <a:cs typeface="Roboto"/>
              </a:rPr>
              <a:t>штормы,</a:t>
            </a:r>
            <a:r>
              <a:rPr sz="2000" spc="200"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наводнения</a:t>
            </a:r>
            <a:r>
              <a:rPr sz="2000" spc="200" dirty="0">
                <a:solidFill>
                  <a:srgbClr val="F7FAFD"/>
                </a:solidFill>
                <a:effectLst>
                  <a:glow rad="63500">
                    <a:schemeClr val="accent1">
                      <a:satMod val="175000"/>
                      <a:alpha val="40000"/>
                    </a:schemeClr>
                  </a:glow>
                </a:effectLst>
                <a:latin typeface="Roboto"/>
                <a:cs typeface="Roboto"/>
              </a:rPr>
              <a:t> </a:t>
            </a:r>
            <a:r>
              <a:rPr sz="2000" spc="20" dirty="0">
                <a:solidFill>
                  <a:srgbClr val="F7FAFD"/>
                </a:solidFill>
                <a:effectLst>
                  <a:glow rad="63500">
                    <a:schemeClr val="accent1">
                      <a:satMod val="175000"/>
                      <a:alpha val="40000"/>
                    </a:schemeClr>
                  </a:glow>
                </a:effectLst>
                <a:latin typeface="Roboto"/>
                <a:cs typeface="Roboto"/>
              </a:rPr>
              <a:t>и</a:t>
            </a:r>
            <a:r>
              <a:rPr sz="2000" spc="200" dirty="0">
                <a:solidFill>
                  <a:srgbClr val="F7FAFD"/>
                </a:solidFill>
                <a:effectLst>
                  <a:glow rad="63500">
                    <a:schemeClr val="accent1">
                      <a:satMod val="175000"/>
                      <a:alpha val="40000"/>
                    </a:schemeClr>
                  </a:glow>
                </a:effectLst>
                <a:latin typeface="Roboto"/>
                <a:cs typeface="Roboto"/>
              </a:rPr>
              <a:t> </a:t>
            </a:r>
            <a:r>
              <a:rPr sz="2000" spc="60" dirty="0">
                <a:solidFill>
                  <a:srgbClr val="F7FAFD"/>
                </a:solidFill>
                <a:effectLst>
                  <a:glow rad="63500">
                    <a:schemeClr val="accent1">
                      <a:satMod val="175000"/>
                      <a:alpha val="40000"/>
                    </a:schemeClr>
                  </a:glow>
                </a:effectLst>
                <a:latin typeface="Roboto"/>
                <a:cs typeface="Roboto"/>
              </a:rPr>
              <a:t>т.п.</a:t>
            </a:r>
            <a:endParaRPr sz="2000" dirty="0">
              <a:effectLst>
                <a:glow rad="63500">
                  <a:schemeClr val="accent1">
                    <a:satMod val="175000"/>
                    <a:alpha val="40000"/>
                  </a:schemeClr>
                </a:glow>
              </a:effectLst>
              <a:latin typeface="Roboto"/>
              <a:cs typeface="Roboto"/>
            </a:endParaRPr>
          </a:p>
          <a:p>
            <a:pPr marL="12700">
              <a:lnSpc>
                <a:spcPct val="100000"/>
              </a:lnSpc>
              <a:spcBef>
                <a:spcPts val="975"/>
              </a:spcBef>
            </a:pPr>
            <a:r>
              <a:rPr sz="20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63500">
                    <a:schemeClr val="accent1">
                      <a:satMod val="175000"/>
                      <a:alpha val="40000"/>
                    </a:schemeClr>
                  </a:glow>
                  <a:outerShdw blurRad="38100" dist="38100" dir="7020000" algn="tl">
                    <a:srgbClr val="000000">
                      <a:alpha val="35000"/>
                    </a:srgbClr>
                  </a:outerShdw>
                </a:effectLst>
                <a:latin typeface="Roboto"/>
                <a:cs typeface="Roboto"/>
              </a:rPr>
              <a:t>Аэрометеорологические источники ЧС </a:t>
            </a:r>
            <a:r>
              <a:rPr sz="2000" spc="80" dirty="0">
                <a:solidFill>
                  <a:srgbClr val="F7FAFD"/>
                </a:solidFill>
                <a:effectLst>
                  <a:glow rad="63500">
                    <a:schemeClr val="accent1">
                      <a:satMod val="175000"/>
                      <a:alpha val="40000"/>
                    </a:schemeClr>
                  </a:glow>
                </a:effectLst>
                <a:latin typeface="Roboto"/>
                <a:cs typeface="Roboto"/>
              </a:rPr>
              <a:t>возникают</a:t>
            </a:r>
            <a:r>
              <a:rPr sz="2000" spc="204"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вследствие</a:t>
            </a:r>
            <a:endParaRPr sz="2000" dirty="0">
              <a:effectLst>
                <a:glow rad="63500">
                  <a:schemeClr val="accent1">
                    <a:satMod val="175000"/>
                    <a:alpha val="40000"/>
                  </a:schemeClr>
                </a:glow>
              </a:effectLst>
              <a:latin typeface="Roboto"/>
              <a:cs typeface="Roboto"/>
            </a:endParaRPr>
          </a:p>
          <a:p>
            <a:pPr marL="12700" marR="219075">
              <a:lnSpc>
                <a:spcPct val="140600"/>
              </a:lnSpc>
            </a:pPr>
            <a:r>
              <a:rPr sz="2000" spc="85" dirty="0">
                <a:solidFill>
                  <a:srgbClr val="F7FAFD"/>
                </a:solidFill>
                <a:effectLst>
                  <a:glow rad="63500">
                    <a:schemeClr val="accent1">
                      <a:satMod val="175000"/>
                      <a:alpha val="40000"/>
                    </a:schemeClr>
                  </a:glow>
                </a:effectLst>
                <a:latin typeface="Roboto"/>
                <a:cs typeface="Roboto"/>
              </a:rPr>
              <a:t>возмущений</a:t>
            </a:r>
            <a:r>
              <a:rPr sz="2000" spc="204" dirty="0">
                <a:solidFill>
                  <a:srgbClr val="F7FAFD"/>
                </a:solidFill>
                <a:effectLst>
                  <a:glow rad="63500">
                    <a:schemeClr val="accent1">
                      <a:satMod val="175000"/>
                      <a:alpha val="40000"/>
                    </a:schemeClr>
                  </a:glow>
                </a:effectLst>
                <a:latin typeface="Roboto"/>
                <a:cs typeface="Roboto"/>
              </a:rPr>
              <a:t> </a:t>
            </a:r>
            <a:r>
              <a:rPr sz="2000" spc="10" dirty="0">
                <a:solidFill>
                  <a:srgbClr val="F7FAFD"/>
                </a:solidFill>
                <a:effectLst>
                  <a:glow rad="63500">
                    <a:schemeClr val="accent1">
                      <a:satMod val="175000"/>
                      <a:alpha val="40000"/>
                    </a:schemeClr>
                  </a:glow>
                </a:effectLst>
                <a:latin typeface="Roboto"/>
                <a:cs typeface="Roboto"/>
              </a:rPr>
              <a:t>в</a:t>
            </a:r>
            <a:r>
              <a:rPr sz="2000" spc="210" dirty="0">
                <a:solidFill>
                  <a:srgbClr val="F7FAFD"/>
                </a:solidFill>
                <a:effectLst>
                  <a:glow rad="63500">
                    <a:schemeClr val="accent1">
                      <a:satMod val="175000"/>
                      <a:alpha val="40000"/>
                    </a:schemeClr>
                  </a:glow>
                </a:effectLst>
                <a:latin typeface="Roboto"/>
                <a:cs typeface="Roboto"/>
              </a:rPr>
              <a:t> </a:t>
            </a:r>
            <a:r>
              <a:rPr sz="2000" spc="110" dirty="0">
                <a:solidFill>
                  <a:srgbClr val="F7FAFD"/>
                </a:solidFill>
                <a:effectLst>
                  <a:glow rad="63500">
                    <a:schemeClr val="accent1">
                      <a:satMod val="175000"/>
                      <a:alpha val="40000"/>
                    </a:schemeClr>
                  </a:glow>
                </a:effectLst>
                <a:latin typeface="Roboto"/>
                <a:cs typeface="Roboto"/>
              </a:rPr>
              <a:t>нижних</a:t>
            </a:r>
            <a:r>
              <a:rPr sz="2000" spc="204" dirty="0">
                <a:solidFill>
                  <a:srgbClr val="F7FAFD"/>
                </a:solidFill>
                <a:effectLst>
                  <a:glow rad="63500">
                    <a:schemeClr val="accent1">
                      <a:satMod val="175000"/>
                      <a:alpha val="40000"/>
                    </a:schemeClr>
                  </a:glow>
                </a:effectLst>
                <a:latin typeface="Roboto"/>
                <a:cs typeface="Roboto"/>
              </a:rPr>
              <a:t> </a:t>
            </a:r>
            <a:r>
              <a:rPr sz="2000" spc="80" dirty="0">
                <a:solidFill>
                  <a:srgbClr val="F7FAFD"/>
                </a:solidFill>
                <a:effectLst>
                  <a:glow rad="63500">
                    <a:schemeClr val="accent1">
                      <a:satMod val="175000"/>
                      <a:alpha val="40000"/>
                    </a:schemeClr>
                  </a:glow>
                </a:effectLst>
                <a:latin typeface="Roboto"/>
                <a:cs typeface="Roboto"/>
              </a:rPr>
              <a:t>слоях</a:t>
            </a:r>
            <a:r>
              <a:rPr sz="2000" spc="210" dirty="0">
                <a:solidFill>
                  <a:srgbClr val="F7FAFD"/>
                </a:solidFill>
                <a:effectLst>
                  <a:glow rad="63500">
                    <a:schemeClr val="accent1">
                      <a:satMod val="175000"/>
                      <a:alpha val="40000"/>
                    </a:schemeClr>
                  </a:glow>
                </a:effectLst>
                <a:latin typeface="Roboto"/>
                <a:cs typeface="Roboto"/>
              </a:rPr>
              <a:t> </a:t>
            </a:r>
            <a:r>
              <a:rPr sz="2000" spc="45" dirty="0">
                <a:solidFill>
                  <a:srgbClr val="F7FAFD"/>
                </a:solidFill>
                <a:effectLst>
                  <a:glow rad="63500">
                    <a:schemeClr val="accent1">
                      <a:satMod val="175000"/>
                      <a:alpha val="40000"/>
                    </a:schemeClr>
                  </a:glow>
                </a:effectLst>
                <a:latin typeface="Roboto"/>
                <a:cs typeface="Roboto"/>
              </a:rPr>
              <a:t>атмосферы.</a:t>
            </a:r>
            <a:r>
              <a:rPr sz="2000" spc="204" dirty="0">
                <a:solidFill>
                  <a:srgbClr val="F7FAFD"/>
                </a:solidFill>
                <a:effectLst>
                  <a:glow rad="63500">
                    <a:schemeClr val="accent1">
                      <a:satMod val="175000"/>
                      <a:alpha val="40000"/>
                    </a:schemeClr>
                  </a:glow>
                </a:effectLst>
                <a:latin typeface="Roboto"/>
                <a:cs typeface="Roboto"/>
              </a:rPr>
              <a:t> </a:t>
            </a:r>
            <a:r>
              <a:rPr sz="2000" spc="15" dirty="0">
                <a:solidFill>
                  <a:srgbClr val="F7FAFD"/>
                </a:solidFill>
                <a:effectLst>
                  <a:glow rad="63500">
                    <a:schemeClr val="accent1">
                      <a:satMod val="175000"/>
                      <a:alpha val="40000"/>
                    </a:schemeClr>
                  </a:glow>
                </a:effectLst>
                <a:latin typeface="Roboto"/>
                <a:cs typeface="Roboto"/>
              </a:rPr>
              <a:t>К</a:t>
            </a:r>
            <a:r>
              <a:rPr sz="2000" spc="210" dirty="0">
                <a:solidFill>
                  <a:srgbClr val="F7FAFD"/>
                </a:solidFill>
                <a:effectLst>
                  <a:glow rad="63500">
                    <a:schemeClr val="accent1">
                      <a:satMod val="175000"/>
                      <a:alpha val="40000"/>
                    </a:schemeClr>
                  </a:glow>
                </a:effectLst>
                <a:latin typeface="Roboto"/>
                <a:cs typeface="Roboto"/>
              </a:rPr>
              <a:t> </a:t>
            </a:r>
            <a:r>
              <a:rPr sz="2000" spc="80" dirty="0">
                <a:solidFill>
                  <a:srgbClr val="F7FAFD"/>
                </a:solidFill>
                <a:effectLst>
                  <a:glow rad="63500">
                    <a:schemeClr val="accent1">
                      <a:satMod val="175000"/>
                      <a:alpha val="40000"/>
                    </a:schemeClr>
                  </a:glow>
                </a:effectLst>
                <a:latin typeface="Roboto"/>
                <a:cs typeface="Roboto"/>
              </a:rPr>
              <a:t>ним</a:t>
            </a:r>
            <a:r>
              <a:rPr sz="2000" spc="204" dirty="0">
                <a:solidFill>
                  <a:srgbClr val="F7FAFD"/>
                </a:solidFill>
                <a:effectLst>
                  <a:glow rad="63500">
                    <a:schemeClr val="accent1">
                      <a:satMod val="175000"/>
                      <a:alpha val="40000"/>
                    </a:schemeClr>
                  </a:glow>
                </a:effectLst>
                <a:latin typeface="Roboto"/>
                <a:cs typeface="Roboto"/>
              </a:rPr>
              <a:t> </a:t>
            </a:r>
            <a:r>
              <a:rPr sz="2000" spc="70" dirty="0">
                <a:solidFill>
                  <a:srgbClr val="F7FAFD"/>
                </a:solidFill>
                <a:effectLst>
                  <a:glow rad="63500">
                    <a:schemeClr val="accent1">
                      <a:satMod val="175000"/>
                      <a:alpha val="40000"/>
                    </a:schemeClr>
                  </a:glow>
                </a:effectLst>
                <a:latin typeface="Roboto"/>
                <a:cs typeface="Roboto"/>
              </a:rPr>
              <a:t>относятся:</a:t>
            </a:r>
            <a:r>
              <a:rPr sz="2000" spc="210" dirty="0">
                <a:solidFill>
                  <a:srgbClr val="F7FAFD"/>
                </a:solidFill>
                <a:effectLst>
                  <a:glow rad="63500">
                    <a:schemeClr val="accent1">
                      <a:satMod val="175000"/>
                      <a:alpha val="40000"/>
                    </a:schemeClr>
                  </a:glow>
                </a:effectLst>
                <a:latin typeface="Roboto"/>
                <a:cs typeface="Roboto"/>
              </a:rPr>
              <a:t> </a:t>
            </a:r>
            <a:r>
              <a:rPr sz="2000" spc="75" dirty="0">
                <a:solidFill>
                  <a:srgbClr val="F7FAFD"/>
                </a:solidFill>
                <a:effectLst>
                  <a:glow rad="63500">
                    <a:schemeClr val="accent1">
                      <a:satMod val="175000"/>
                      <a:alpha val="40000"/>
                    </a:schemeClr>
                  </a:glow>
                </a:effectLst>
                <a:latin typeface="Roboto"/>
                <a:cs typeface="Roboto"/>
              </a:rPr>
              <a:t>ураганы, </a:t>
            </a:r>
            <a:r>
              <a:rPr sz="2000" spc="-480" dirty="0">
                <a:solidFill>
                  <a:srgbClr val="F7FAFD"/>
                </a:solidFill>
                <a:effectLst>
                  <a:glow rad="63500">
                    <a:schemeClr val="accent1">
                      <a:satMod val="175000"/>
                      <a:alpha val="40000"/>
                    </a:schemeClr>
                  </a:glow>
                </a:effectLst>
                <a:latin typeface="Roboto"/>
                <a:cs typeface="Roboto"/>
              </a:rPr>
              <a:t> </a:t>
            </a:r>
            <a:r>
              <a:rPr sz="2000" spc="70" dirty="0">
                <a:solidFill>
                  <a:srgbClr val="F7FAFD"/>
                </a:solidFill>
                <a:effectLst>
                  <a:glow rad="63500">
                    <a:schemeClr val="accent1">
                      <a:satMod val="175000"/>
                      <a:alpha val="40000"/>
                    </a:schemeClr>
                  </a:glow>
                </a:effectLst>
                <a:latin typeface="Roboto"/>
                <a:cs typeface="Roboto"/>
              </a:rPr>
              <a:t>бури,</a:t>
            </a:r>
            <a:r>
              <a:rPr sz="2000" spc="200" dirty="0">
                <a:solidFill>
                  <a:srgbClr val="F7FAFD"/>
                </a:solidFill>
                <a:effectLst>
                  <a:glow rad="63500">
                    <a:schemeClr val="accent1">
                      <a:satMod val="175000"/>
                      <a:alpha val="40000"/>
                    </a:schemeClr>
                  </a:glow>
                </a:effectLst>
                <a:latin typeface="Roboto"/>
                <a:cs typeface="Roboto"/>
              </a:rPr>
              <a:t> </a:t>
            </a:r>
            <a:r>
              <a:rPr sz="2000" spc="85" dirty="0">
                <a:solidFill>
                  <a:srgbClr val="F7FAFD"/>
                </a:solidFill>
                <a:effectLst>
                  <a:glow rad="63500">
                    <a:schemeClr val="accent1">
                      <a:satMod val="175000"/>
                      <a:alpha val="40000"/>
                    </a:schemeClr>
                  </a:glow>
                </a:effectLst>
                <a:latin typeface="Roboto"/>
                <a:cs typeface="Roboto"/>
              </a:rPr>
              <a:t>смерчи,</a:t>
            </a:r>
            <a:r>
              <a:rPr sz="2000" spc="200" dirty="0">
                <a:solidFill>
                  <a:srgbClr val="F7FAFD"/>
                </a:solidFill>
                <a:effectLst>
                  <a:glow rad="63500">
                    <a:schemeClr val="accent1">
                      <a:satMod val="175000"/>
                      <a:alpha val="40000"/>
                    </a:schemeClr>
                  </a:glow>
                </a:effectLst>
                <a:latin typeface="Roboto"/>
                <a:cs typeface="Roboto"/>
              </a:rPr>
              <a:t> </a:t>
            </a:r>
            <a:r>
              <a:rPr sz="2000" spc="100" dirty="0">
                <a:solidFill>
                  <a:srgbClr val="F7FAFD"/>
                </a:solidFill>
                <a:effectLst>
                  <a:glow rad="63500">
                    <a:schemeClr val="accent1">
                      <a:satMod val="175000"/>
                      <a:alpha val="40000"/>
                    </a:schemeClr>
                  </a:glow>
                </a:effectLst>
                <a:latin typeface="Roboto"/>
                <a:cs typeface="Roboto"/>
              </a:rPr>
              <a:t>ливни,</a:t>
            </a:r>
            <a:r>
              <a:rPr sz="2000" spc="200" dirty="0">
                <a:solidFill>
                  <a:srgbClr val="F7FAFD"/>
                </a:solidFill>
                <a:effectLst>
                  <a:glow rad="63500">
                    <a:schemeClr val="accent1">
                      <a:satMod val="175000"/>
                      <a:alpha val="40000"/>
                    </a:schemeClr>
                  </a:glow>
                </a:effectLst>
                <a:latin typeface="Roboto"/>
                <a:cs typeface="Roboto"/>
              </a:rPr>
              <a:t> </a:t>
            </a:r>
            <a:r>
              <a:rPr sz="2000" spc="85" dirty="0">
                <a:solidFill>
                  <a:srgbClr val="F7FAFD"/>
                </a:solidFill>
                <a:effectLst>
                  <a:glow rad="63500">
                    <a:schemeClr val="accent1">
                      <a:satMod val="175000"/>
                      <a:alpha val="40000"/>
                    </a:schemeClr>
                  </a:glow>
                </a:effectLst>
                <a:latin typeface="Roboto"/>
                <a:cs typeface="Roboto"/>
              </a:rPr>
              <a:t>снегопады</a:t>
            </a:r>
            <a:r>
              <a:rPr sz="2000" spc="200" dirty="0">
                <a:solidFill>
                  <a:srgbClr val="F7FAFD"/>
                </a:solidFill>
                <a:effectLst>
                  <a:glow rad="63500">
                    <a:schemeClr val="accent1">
                      <a:satMod val="175000"/>
                      <a:alpha val="40000"/>
                    </a:schemeClr>
                  </a:glow>
                </a:effectLst>
                <a:latin typeface="Roboto"/>
                <a:cs typeface="Roboto"/>
              </a:rPr>
              <a:t> </a:t>
            </a:r>
            <a:r>
              <a:rPr sz="2000" spc="20" dirty="0">
                <a:solidFill>
                  <a:srgbClr val="F7FAFD"/>
                </a:solidFill>
                <a:effectLst>
                  <a:glow rad="63500">
                    <a:schemeClr val="accent1">
                      <a:satMod val="175000"/>
                      <a:alpha val="40000"/>
                    </a:schemeClr>
                  </a:glow>
                </a:effectLst>
                <a:latin typeface="Roboto"/>
                <a:cs typeface="Roboto"/>
              </a:rPr>
              <a:t>и</a:t>
            </a:r>
            <a:r>
              <a:rPr sz="2000" spc="200" dirty="0">
                <a:solidFill>
                  <a:srgbClr val="F7FAFD"/>
                </a:solidFill>
                <a:effectLst>
                  <a:glow rad="63500">
                    <a:schemeClr val="accent1">
                      <a:satMod val="175000"/>
                      <a:alpha val="40000"/>
                    </a:schemeClr>
                  </a:glow>
                </a:effectLst>
                <a:latin typeface="Roboto"/>
                <a:cs typeface="Roboto"/>
              </a:rPr>
              <a:t> </a:t>
            </a:r>
            <a:r>
              <a:rPr sz="2000" spc="60" dirty="0">
                <a:solidFill>
                  <a:srgbClr val="F7FAFD"/>
                </a:solidFill>
                <a:effectLst>
                  <a:glow rad="63500">
                    <a:schemeClr val="accent1">
                      <a:satMod val="175000"/>
                      <a:alpha val="40000"/>
                    </a:schemeClr>
                  </a:glow>
                </a:effectLst>
                <a:latin typeface="Roboto"/>
                <a:cs typeface="Roboto"/>
              </a:rPr>
              <a:t>т.п.</a:t>
            </a:r>
            <a:endParaRPr sz="2000" dirty="0">
              <a:effectLst>
                <a:glow rad="63500">
                  <a:schemeClr val="accent1">
                    <a:satMod val="175000"/>
                    <a:alpha val="40000"/>
                  </a:schemeClr>
                </a:glow>
              </a:effectLst>
              <a:latin typeface="Roboto"/>
              <a:cs typeface="Roboto"/>
            </a:endParaRPr>
          </a:p>
          <a:p>
            <a:pPr marL="12700" marR="538480">
              <a:lnSpc>
                <a:spcPct val="140600"/>
              </a:lnSpc>
            </a:pPr>
            <a:r>
              <a:rPr sz="20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63500">
                    <a:schemeClr val="accent1">
                      <a:satMod val="175000"/>
                      <a:alpha val="40000"/>
                    </a:schemeClr>
                  </a:glow>
                  <a:outerShdw blurRad="38100" dist="38100" dir="7020000" algn="tl">
                    <a:srgbClr val="000000">
                      <a:alpha val="35000"/>
                    </a:srgbClr>
                  </a:outerShdw>
                </a:effectLst>
                <a:latin typeface="Roboto"/>
                <a:cs typeface="Roboto"/>
              </a:rPr>
              <a:t>Биологические источники ЧС </a:t>
            </a:r>
            <a:r>
              <a:rPr sz="2000" spc="-350" dirty="0">
                <a:solidFill>
                  <a:srgbClr val="F7FAFD"/>
                </a:solidFill>
                <a:effectLst>
                  <a:glow rad="63500">
                    <a:schemeClr val="accent1">
                      <a:satMod val="175000"/>
                      <a:alpha val="40000"/>
                    </a:schemeClr>
                  </a:glow>
                </a:effectLst>
                <a:latin typeface="Roboto"/>
                <a:cs typeface="Roboto"/>
              </a:rPr>
              <a:t>-</a:t>
            </a:r>
            <a:r>
              <a:rPr sz="2000" spc="200" dirty="0">
                <a:solidFill>
                  <a:srgbClr val="F7FAFD"/>
                </a:solidFill>
                <a:effectLst>
                  <a:glow rad="63500">
                    <a:schemeClr val="accent1">
                      <a:satMod val="175000"/>
                      <a:alpha val="40000"/>
                    </a:schemeClr>
                  </a:glow>
                </a:effectLst>
                <a:latin typeface="Roboto"/>
                <a:cs typeface="Roboto"/>
              </a:rPr>
              <a:t> </a:t>
            </a:r>
            <a:r>
              <a:rPr sz="2000" spc="100" dirty="0">
                <a:solidFill>
                  <a:srgbClr val="F7FAFD"/>
                </a:solidFill>
                <a:effectLst>
                  <a:glow rad="63500">
                    <a:schemeClr val="accent1">
                      <a:satMod val="175000"/>
                      <a:alpha val="40000"/>
                    </a:schemeClr>
                  </a:glow>
                </a:effectLst>
                <a:latin typeface="Roboto"/>
                <a:cs typeface="Roboto"/>
              </a:rPr>
              <a:t>э</a:t>
            </a:r>
            <a:r>
              <a:rPr sz="2000" spc="40" dirty="0">
                <a:solidFill>
                  <a:srgbClr val="F7FAFD"/>
                </a:solidFill>
                <a:effectLst>
                  <a:glow rad="63500">
                    <a:schemeClr val="accent1">
                      <a:satMod val="175000"/>
                      <a:alpha val="40000"/>
                    </a:schemeClr>
                  </a:glow>
                </a:effectLst>
                <a:latin typeface="Roboto"/>
                <a:cs typeface="Roboto"/>
              </a:rPr>
              <a:t>т</a:t>
            </a:r>
            <a:r>
              <a:rPr sz="2000" spc="5" dirty="0">
                <a:solidFill>
                  <a:srgbClr val="F7FAFD"/>
                </a:solidFill>
                <a:effectLst>
                  <a:glow rad="63500">
                    <a:schemeClr val="accent1">
                      <a:satMod val="175000"/>
                      <a:alpha val="40000"/>
                    </a:schemeClr>
                  </a:glow>
                </a:effectLst>
                <a:latin typeface="Roboto"/>
                <a:cs typeface="Roboto"/>
              </a:rPr>
              <a:t>о</a:t>
            </a:r>
            <a:r>
              <a:rPr sz="2000" spc="200" dirty="0">
                <a:solidFill>
                  <a:srgbClr val="F7FAFD"/>
                </a:solidFill>
                <a:effectLst>
                  <a:glow rad="63500">
                    <a:schemeClr val="accent1">
                      <a:satMod val="175000"/>
                      <a:alpha val="40000"/>
                    </a:schemeClr>
                  </a:glow>
                </a:effectLst>
                <a:latin typeface="Roboto"/>
                <a:cs typeface="Roboto"/>
              </a:rPr>
              <a:t> </a:t>
            </a:r>
            <a:r>
              <a:rPr sz="2000" spc="105" dirty="0">
                <a:solidFill>
                  <a:srgbClr val="F7FAFD"/>
                </a:solidFill>
                <a:effectLst>
                  <a:glow rad="63500">
                    <a:schemeClr val="accent1">
                      <a:satMod val="175000"/>
                      <a:alpha val="40000"/>
                    </a:schemeClr>
                  </a:glow>
                </a:effectLst>
                <a:latin typeface="Roboto"/>
                <a:cs typeface="Roboto"/>
              </a:rPr>
              <a:t>о</a:t>
            </a:r>
            <a:r>
              <a:rPr sz="2000" spc="100" dirty="0">
                <a:solidFill>
                  <a:srgbClr val="F7FAFD"/>
                </a:solidFill>
                <a:effectLst>
                  <a:glow rad="63500">
                    <a:schemeClr val="accent1">
                      <a:satMod val="175000"/>
                      <a:alpha val="40000"/>
                    </a:schemeClr>
                  </a:glow>
                </a:effectLst>
                <a:latin typeface="Roboto"/>
                <a:cs typeface="Roboto"/>
              </a:rPr>
              <a:t>с</a:t>
            </a:r>
            <a:r>
              <a:rPr sz="2000" spc="105" dirty="0">
                <a:solidFill>
                  <a:srgbClr val="F7FAFD"/>
                </a:solidFill>
                <a:effectLst>
                  <a:glow rad="63500">
                    <a:schemeClr val="accent1">
                      <a:satMod val="175000"/>
                      <a:alpha val="40000"/>
                    </a:schemeClr>
                  </a:glow>
                </a:effectLst>
                <a:latin typeface="Roboto"/>
                <a:cs typeface="Roboto"/>
              </a:rPr>
              <a:t>о</a:t>
            </a:r>
            <a:r>
              <a:rPr sz="2000" spc="100" dirty="0">
                <a:solidFill>
                  <a:srgbClr val="F7FAFD"/>
                </a:solidFill>
                <a:effectLst>
                  <a:glow rad="63500">
                    <a:schemeClr val="accent1">
                      <a:satMod val="175000"/>
                      <a:alpha val="40000"/>
                    </a:schemeClr>
                  </a:glow>
                </a:effectLst>
                <a:latin typeface="Roboto"/>
                <a:cs typeface="Roboto"/>
              </a:rPr>
              <a:t>б</a:t>
            </a:r>
            <a:r>
              <a:rPr sz="2000" spc="5" dirty="0">
                <a:solidFill>
                  <a:srgbClr val="F7FAFD"/>
                </a:solidFill>
                <a:effectLst>
                  <a:glow rad="63500">
                    <a:schemeClr val="accent1">
                      <a:satMod val="175000"/>
                      <a:alpha val="40000"/>
                    </a:schemeClr>
                  </a:glow>
                </a:effectLst>
                <a:latin typeface="Roboto"/>
                <a:cs typeface="Roboto"/>
              </a:rPr>
              <a:t>о</a:t>
            </a:r>
            <a:r>
              <a:rPr sz="2000" spc="200" dirty="0">
                <a:solidFill>
                  <a:srgbClr val="F7FAFD"/>
                </a:solidFill>
                <a:effectLst>
                  <a:glow rad="63500">
                    <a:schemeClr val="accent1">
                      <a:satMod val="175000"/>
                      <a:alpha val="40000"/>
                    </a:schemeClr>
                  </a:glow>
                </a:effectLst>
                <a:latin typeface="Roboto"/>
                <a:cs typeface="Roboto"/>
              </a:rPr>
              <a:t> </a:t>
            </a:r>
            <a:r>
              <a:rPr sz="2000" spc="105" dirty="0">
                <a:solidFill>
                  <a:srgbClr val="F7FAFD"/>
                </a:solidFill>
                <a:effectLst>
                  <a:glow rad="63500">
                    <a:schemeClr val="accent1">
                      <a:satMod val="175000"/>
                      <a:alpha val="40000"/>
                    </a:schemeClr>
                  </a:glow>
                </a:effectLst>
                <a:latin typeface="Roboto"/>
                <a:cs typeface="Roboto"/>
              </a:rPr>
              <a:t>о</a:t>
            </a:r>
            <a:r>
              <a:rPr sz="2000" spc="120" dirty="0">
                <a:solidFill>
                  <a:srgbClr val="F7FAFD"/>
                </a:solidFill>
                <a:effectLst>
                  <a:glow rad="63500">
                    <a:schemeClr val="accent1">
                      <a:satMod val="175000"/>
                      <a:alpha val="40000"/>
                    </a:schemeClr>
                  </a:glow>
                </a:effectLst>
                <a:latin typeface="Roboto"/>
                <a:cs typeface="Roboto"/>
              </a:rPr>
              <a:t>п</a:t>
            </a:r>
            <a:r>
              <a:rPr sz="2000" spc="90" dirty="0">
                <a:solidFill>
                  <a:srgbClr val="F7FAFD"/>
                </a:solidFill>
                <a:effectLst>
                  <a:glow rad="63500">
                    <a:schemeClr val="accent1">
                      <a:satMod val="175000"/>
                      <a:alpha val="40000"/>
                    </a:schemeClr>
                  </a:glow>
                </a:effectLst>
                <a:latin typeface="Roboto"/>
                <a:cs typeface="Roboto"/>
              </a:rPr>
              <a:t>а</a:t>
            </a:r>
            <a:r>
              <a:rPr sz="2000" spc="100" dirty="0">
                <a:solidFill>
                  <a:srgbClr val="F7FAFD"/>
                </a:solidFill>
                <a:effectLst>
                  <a:glow rad="63500">
                    <a:schemeClr val="accent1">
                      <a:satMod val="175000"/>
                      <a:alpha val="40000"/>
                    </a:schemeClr>
                  </a:glow>
                </a:effectLst>
                <a:latin typeface="Roboto"/>
                <a:cs typeface="Roboto"/>
              </a:rPr>
              <a:t>с</a:t>
            </a:r>
            <a:r>
              <a:rPr sz="2000" spc="120" dirty="0">
                <a:solidFill>
                  <a:srgbClr val="F7FAFD"/>
                </a:solidFill>
                <a:effectLst>
                  <a:glow rad="63500">
                    <a:schemeClr val="accent1">
                      <a:satMod val="175000"/>
                      <a:alpha val="40000"/>
                    </a:schemeClr>
                  </a:glow>
                </a:effectLst>
                <a:latin typeface="Roboto"/>
                <a:cs typeface="Roboto"/>
              </a:rPr>
              <a:t>н</a:t>
            </a:r>
            <a:r>
              <a:rPr sz="2000" spc="75" dirty="0">
                <a:solidFill>
                  <a:srgbClr val="F7FAFD"/>
                </a:solidFill>
                <a:effectLst>
                  <a:glow rad="63500">
                    <a:schemeClr val="accent1">
                      <a:satMod val="175000"/>
                      <a:alpha val="40000"/>
                    </a:schemeClr>
                  </a:glow>
                </a:effectLst>
                <a:latin typeface="Roboto"/>
                <a:cs typeface="Roboto"/>
              </a:rPr>
              <a:t>ы</a:t>
            </a:r>
            <a:r>
              <a:rPr sz="2000" spc="15" dirty="0">
                <a:solidFill>
                  <a:srgbClr val="F7FAFD"/>
                </a:solidFill>
                <a:effectLst>
                  <a:glow rad="63500">
                    <a:schemeClr val="accent1">
                      <a:satMod val="175000"/>
                      <a:alpha val="40000"/>
                    </a:schemeClr>
                  </a:glow>
                </a:effectLst>
                <a:latin typeface="Roboto"/>
                <a:cs typeface="Roboto"/>
              </a:rPr>
              <a:t>е</a:t>
            </a:r>
            <a:r>
              <a:rPr sz="2000" spc="200" dirty="0">
                <a:solidFill>
                  <a:srgbClr val="F7FAFD"/>
                </a:solidFill>
                <a:effectLst>
                  <a:glow rad="63500">
                    <a:schemeClr val="accent1">
                      <a:satMod val="175000"/>
                      <a:alpha val="40000"/>
                    </a:schemeClr>
                  </a:glow>
                </a:effectLst>
                <a:latin typeface="Roboto"/>
                <a:cs typeface="Roboto"/>
              </a:rPr>
              <a:t> </a:t>
            </a:r>
            <a:r>
              <a:rPr sz="2000" spc="120" dirty="0">
                <a:solidFill>
                  <a:srgbClr val="F7FAFD"/>
                </a:solidFill>
                <a:effectLst>
                  <a:glow rad="63500">
                    <a:schemeClr val="accent1">
                      <a:satMod val="175000"/>
                      <a:alpha val="40000"/>
                    </a:schemeClr>
                  </a:glow>
                </a:effectLst>
                <a:latin typeface="Roboto"/>
                <a:cs typeface="Roboto"/>
              </a:rPr>
              <a:t>ин</a:t>
            </a:r>
            <a:r>
              <a:rPr sz="2000" spc="-229" dirty="0">
                <a:solidFill>
                  <a:srgbClr val="F7FAFD"/>
                </a:solidFill>
                <a:effectLst>
                  <a:glow rad="63500">
                    <a:schemeClr val="accent1">
                      <a:satMod val="175000"/>
                      <a:alpha val="40000"/>
                    </a:schemeClr>
                  </a:glow>
                </a:effectLst>
                <a:latin typeface="Roboto"/>
                <a:cs typeface="Roboto"/>
              </a:rPr>
              <a:t>ф</a:t>
            </a:r>
            <a:r>
              <a:rPr sz="2000" spc="114" dirty="0">
                <a:solidFill>
                  <a:srgbClr val="F7FAFD"/>
                </a:solidFill>
                <a:effectLst>
                  <a:glow rad="63500">
                    <a:schemeClr val="accent1">
                      <a:satMod val="175000"/>
                      <a:alpha val="40000"/>
                    </a:schemeClr>
                  </a:glow>
                </a:effectLst>
                <a:latin typeface="Roboto"/>
                <a:cs typeface="Roboto"/>
              </a:rPr>
              <a:t>е</a:t>
            </a:r>
            <a:r>
              <a:rPr sz="2000" spc="90" dirty="0">
                <a:solidFill>
                  <a:srgbClr val="F7FAFD"/>
                </a:solidFill>
                <a:effectLst>
                  <a:glow rad="63500">
                    <a:schemeClr val="accent1">
                      <a:satMod val="175000"/>
                      <a:alpha val="40000"/>
                    </a:schemeClr>
                  </a:glow>
                </a:effectLst>
                <a:latin typeface="Roboto"/>
                <a:cs typeface="Roboto"/>
              </a:rPr>
              <a:t>к</a:t>
            </a:r>
            <a:r>
              <a:rPr sz="2000" spc="95" dirty="0">
                <a:solidFill>
                  <a:srgbClr val="F7FAFD"/>
                </a:solidFill>
                <a:effectLst>
                  <a:glow rad="63500">
                    <a:schemeClr val="accent1">
                      <a:satMod val="175000"/>
                      <a:alpha val="40000"/>
                    </a:schemeClr>
                  </a:glow>
                </a:effectLst>
                <a:latin typeface="Roboto"/>
                <a:cs typeface="Roboto"/>
              </a:rPr>
              <a:t>ц</a:t>
            </a:r>
            <a:r>
              <a:rPr sz="2000" spc="120" dirty="0">
                <a:solidFill>
                  <a:srgbClr val="F7FAFD"/>
                </a:solidFill>
                <a:effectLst>
                  <a:glow rad="63500">
                    <a:schemeClr val="accent1">
                      <a:satMod val="175000"/>
                      <a:alpha val="40000"/>
                    </a:schemeClr>
                  </a:glow>
                </a:effectLst>
                <a:latin typeface="Roboto"/>
                <a:cs typeface="Roboto"/>
              </a:rPr>
              <a:t>и</a:t>
            </a:r>
            <a:r>
              <a:rPr sz="2000" spc="105" dirty="0">
                <a:solidFill>
                  <a:srgbClr val="F7FAFD"/>
                </a:solidFill>
                <a:effectLst>
                  <a:glow rad="63500">
                    <a:schemeClr val="accent1">
                      <a:satMod val="175000"/>
                      <a:alpha val="40000"/>
                    </a:schemeClr>
                  </a:glow>
                </a:effectLst>
                <a:latin typeface="Roboto"/>
                <a:cs typeface="Roboto"/>
              </a:rPr>
              <a:t>о</a:t>
            </a:r>
            <a:r>
              <a:rPr sz="2000" spc="120" dirty="0">
                <a:solidFill>
                  <a:srgbClr val="F7FAFD"/>
                </a:solidFill>
                <a:effectLst>
                  <a:glow rad="63500">
                    <a:schemeClr val="accent1">
                      <a:satMod val="175000"/>
                      <a:alpha val="40000"/>
                    </a:schemeClr>
                  </a:glow>
                </a:effectLst>
                <a:latin typeface="Roboto"/>
                <a:cs typeface="Roboto"/>
              </a:rPr>
              <a:t>нн</a:t>
            </a:r>
            <a:r>
              <a:rPr sz="2000" spc="75" dirty="0">
                <a:solidFill>
                  <a:srgbClr val="F7FAFD"/>
                </a:solidFill>
                <a:effectLst>
                  <a:glow rad="63500">
                    <a:schemeClr val="accent1">
                      <a:satMod val="175000"/>
                      <a:alpha val="40000"/>
                    </a:schemeClr>
                  </a:glow>
                </a:effectLst>
                <a:latin typeface="Roboto"/>
                <a:cs typeface="Roboto"/>
              </a:rPr>
              <a:t>ы</a:t>
            </a:r>
            <a:r>
              <a:rPr sz="2000" spc="10" dirty="0">
                <a:solidFill>
                  <a:srgbClr val="F7FAFD"/>
                </a:solidFill>
                <a:effectLst>
                  <a:glow rad="63500">
                    <a:schemeClr val="accent1">
                      <a:satMod val="175000"/>
                      <a:alpha val="40000"/>
                    </a:schemeClr>
                  </a:glow>
                </a:effectLst>
                <a:latin typeface="Roboto"/>
                <a:cs typeface="Roboto"/>
              </a:rPr>
              <a:t>е  </a:t>
            </a:r>
            <a:r>
              <a:rPr sz="2000" spc="90" dirty="0">
                <a:solidFill>
                  <a:srgbClr val="F7FAFD"/>
                </a:solidFill>
                <a:effectLst>
                  <a:glow rad="63500">
                    <a:schemeClr val="accent1">
                      <a:satMod val="175000"/>
                      <a:alpha val="40000"/>
                    </a:schemeClr>
                  </a:glow>
                </a:effectLst>
                <a:latin typeface="Roboto"/>
                <a:cs typeface="Roboto"/>
              </a:rPr>
              <a:t>заболевания</a:t>
            </a:r>
            <a:r>
              <a:rPr sz="2000" spc="200" dirty="0">
                <a:solidFill>
                  <a:srgbClr val="F7FAFD"/>
                </a:solidFill>
                <a:effectLst>
                  <a:glow rad="63500">
                    <a:schemeClr val="accent1">
                      <a:satMod val="175000"/>
                      <a:alpha val="40000"/>
                    </a:schemeClr>
                  </a:glow>
                </a:effectLst>
                <a:latin typeface="Roboto"/>
                <a:cs typeface="Roboto"/>
              </a:rPr>
              <a:t> </a:t>
            </a:r>
            <a:r>
              <a:rPr sz="2000" spc="20" dirty="0">
                <a:solidFill>
                  <a:srgbClr val="F7FAFD"/>
                </a:solidFill>
                <a:effectLst>
                  <a:glow rad="63500">
                    <a:schemeClr val="accent1">
                      <a:satMod val="175000"/>
                      <a:alpha val="40000"/>
                    </a:schemeClr>
                  </a:glow>
                </a:effectLst>
                <a:latin typeface="Roboto"/>
                <a:cs typeface="Roboto"/>
              </a:rPr>
              <a:t>и</a:t>
            </a:r>
            <a:r>
              <a:rPr sz="2000" spc="204" dirty="0">
                <a:solidFill>
                  <a:srgbClr val="F7FAFD"/>
                </a:solidFill>
                <a:effectLst>
                  <a:glow rad="63500">
                    <a:schemeClr val="accent1">
                      <a:satMod val="175000"/>
                      <a:alpha val="40000"/>
                    </a:schemeClr>
                  </a:glow>
                </a:effectLst>
                <a:latin typeface="Roboto"/>
                <a:cs typeface="Roboto"/>
              </a:rPr>
              <a:t> </a:t>
            </a:r>
            <a:r>
              <a:rPr sz="2000" spc="85" dirty="0">
                <a:solidFill>
                  <a:srgbClr val="F7FAFD"/>
                </a:solidFill>
                <a:effectLst>
                  <a:glow rad="63500">
                    <a:schemeClr val="accent1">
                      <a:satMod val="175000"/>
                      <a:alpha val="40000"/>
                    </a:schemeClr>
                  </a:glow>
                </a:effectLst>
                <a:latin typeface="Roboto"/>
                <a:cs typeface="Roboto"/>
              </a:rPr>
              <a:t>массовые</a:t>
            </a:r>
            <a:r>
              <a:rPr sz="2000" spc="204"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отравления</a:t>
            </a:r>
            <a:r>
              <a:rPr sz="2000" spc="204"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людей,</a:t>
            </a:r>
            <a:r>
              <a:rPr sz="2000" spc="204" dirty="0">
                <a:solidFill>
                  <a:srgbClr val="F7FAFD"/>
                </a:solidFill>
                <a:effectLst>
                  <a:glow rad="63500">
                    <a:schemeClr val="accent1">
                      <a:satMod val="175000"/>
                      <a:alpha val="40000"/>
                    </a:schemeClr>
                  </a:glow>
                </a:effectLst>
                <a:latin typeface="Roboto"/>
                <a:cs typeface="Roboto"/>
              </a:rPr>
              <a:t> </a:t>
            </a:r>
            <a:r>
              <a:rPr sz="2000" spc="70" dirty="0">
                <a:solidFill>
                  <a:srgbClr val="F7FAFD"/>
                </a:solidFill>
                <a:effectLst>
                  <a:glow rad="63500">
                    <a:schemeClr val="accent1">
                      <a:satMod val="175000"/>
                      <a:alpha val="40000"/>
                    </a:schemeClr>
                  </a:glow>
                </a:effectLst>
                <a:latin typeface="Roboto"/>
                <a:cs typeface="Roboto"/>
              </a:rPr>
              <a:t>инфекционные</a:t>
            </a:r>
            <a:endParaRPr sz="2000" dirty="0">
              <a:effectLst>
                <a:glow rad="63500">
                  <a:schemeClr val="accent1">
                    <a:satMod val="175000"/>
                    <a:alpha val="40000"/>
                  </a:schemeClr>
                </a:glow>
              </a:effectLst>
              <a:latin typeface="Roboto"/>
              <a:cs typeface="Roboto"/>
            </a:endParaRPr>
          </a:p>
          <a:p>
            <a:pPr marL="12700" marR="38735">
              <a:lnSpc>
                <a:spcPct val="140600"/>
              </a:lnSpc>
            </a:pPr>
            <a:r>
              <a:rPr sz="2000" spc="90" dirty="0">
                <a:solidFill>
                  <a:srgbClr val="F7FAFD"/>
                </a:solidFill>
                <a:effectLst>
                  <a:glow rad="63500">
                    <a:schemeClr val="accent1">
                      <a:satMod val="175000"/>
                      <a:alpha val="40000"/>
                    </a:schemeClr>
                  </a:glow>
                </a:effectLst>
                <a:latin typeface="Roboto"/>
                <a:cs typeface="Roboto"/>
              </a:rPr>
              <a:t>заболевания</a:t>
            </a:r>
            <a:r>
              <a:rPr sz="2000" spc="220"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сельскохозяйственных</a:t>
            </a:r>
            <a:r>
              <a:rPr sz="2000" spc="220" dirty="0">
                <a:solidFill>
                  <a:srgbClr val="F7FAFD"/>
                </a:solidFill>
                <a:effectLst>
                  <a:glow rad="63500">
                    <a:schemeClr val="accent1">
                      <a:satMod val="175000"/>
                      <a:alpha val="40000"/>
                    </a:schemeClr>
                  </a:glow>
                </a:effectLst>
                <a:latin typeface="Roboto"/>
                <a:cs typeface="Roboto"/>
              </a:rPr>
              <a:t> </a:t>
            </a:r>
            <a:r>
              <a:rPr sz="2000" spc="95" dirty="0">
                <a:solidFill>
                  <a:srgbClr val="F7FAFD"/>
                </a:solidFill>
                <a:effectLst>
                  <a:glow rad="63500">
                    <a:schemeClr val="accent1">
                      <a:satMod val="175000"/>
                      <a:alpha val="40000"/>
                    </a:schemeClr>
                  </a:glow>
                </a:effectLst>
                <a:latin typeface="Roboto"/>
                <a:cs typeface="Roboto"/>
              </a:rPr>
              <a:t>животных</a:t>
            </a:r>
            <a:r>
              <a:rPr sz="2000" spc="225" dirty="0">
                <a:solidFill>
                  <a:srgbClr val="F7FAFD"/>
                </a:solidFill>
                <a:effectLst>
                  <a:glow rad="63500">
                    <a:schemeClr val="accent1">
                      <a:satMod val="175000"/>
                      <a:alpha val="40000"/>
                    </a:schemeClr>
                  </a:glow>
                </a:effectLst>
                <a:latin typeface="Roboto"/>
                <a:cs typeface="Roboto"/>
              </a:rPr>
              <a:t> </a:t>
            </a:r>
            <a:r>
              <a:rPr sz="2000" spc="20" dirty="0">
                <a:solidFill>
                  <a:srgbClr val="F7FAFD"/>
                </a:solidFill>
                <a:effectLst>
                  <a:glow rad="63500">
                    <a:schemeClr val="accent1">
                      <a:satMod val="175000"/>
                      <a:alpha val="40000"/>
                    </a:schemeClr>
                  </a:glow>
                </a:effectLst>
                <a:latin typeface="Roboto"/>
                <a:cs typeface="Roboto"/>
              </a:rPr>
              <a:t>и</a:t>
            </a:r>
            <a:r>
              <a:rPr sz="2000" spc="220" dirty="0">
                <a:solidFill>
                  <a:srgbClr val="F7FAFD"/>
                </a:solidFill>
                <a:effectLst>
                  <a:glow rad="63500">
                    <a:schemeClr val="accent1">
                      <a:satMod val="175000"/>
                      <a:alpha val="40000"/>
                    </a:schemeClr>
                  </a:glow>
                </a:effectLst>
                <a:latin typeface="Roboto"/>
                <a:cs typeface="Roboto"/>
              </a:rPr>
              <a:t> </a:t>
            </a:r>
            <a:r>
              <a:rPr sz="2000" spc="85" dirty="0">
                <a:solidFill>
                  <a:srgbClr val="F7FAFD"/>
                </a:solidFill>
                <a:effectLst>
                  <a:glow rad="63500">
                    <a:schemeClr val="accent1">
                      <a:satMod val="175000"/>
                      <a:alpha val="40000"/>
                    </a:schemeClr>
                  </a:glow>
                </a:effectLst>
                <a:latin typeface="Roboto"/>
                <a:cs typeface="Roboto"/>
              </a:rPr>
              <a:t>растений,</a:t>
            </a:r>
            <a:r>
              <a:rPr sz="2000" spc="220"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массовое </a:t>
            </a:r>
            <a:r>
              <a:rPr sz="2000" spc="-480" dirty="0">
                <a:solidFill>
                  <a:srgbClr val="F7FAFD"/>
                </a:solidFill>
                <a:effectLst>
                  <a:glow rad="63500">
                    <a:schemeClr val="accent1">
                      <a:satMod val="175000"/>
                      <a:alpha val="40000"/>
                    </a:schemeClr>
                  </a:glow>
                </a:effectLst>
                <a:latin typeface="Roboto"/>
                <a:cs typeface="Roboto"/>
              </a:rPr>
              <a:t> </a:t>
            </a:r>
            <a:r>
              <a:rPr sz="2000" spc="95" dirty="0">
                <a:solidFill>
                  <a:srgbClr val="F7FAFD"/>
                </a:solidFill>
                <a:effectLst>
                  <a:glow rad="63500">
                    <a:schemeClr val="accent1">
                      <a:satMod val="175000"/>
                      <a:alpha val="40000"/>
                    </a:schemeClr>
                  </a:glow>
                </a:effectLst>
                <a:latin typeface="Roboto"/>
                <a:cs typeface="Roboto"/>
              </a:rPr>
              <a:t>распространение</a:t>
            </a:r>
            <a:r>
              <a:rPr sz="2000" spc="195" dirty="0">
                <a:solidFill>
                  <a:srgbClr val="F7FAFD"/>
                </a:solidFill>
                <a:effectLst>
                  <a:glow rad="63500">
                    <a:schemeClr val="accent1">
                      <a:satMod val="175000"/>
                      <a:alpha val="40000"/>
                    </a:schemeClr>
                  </a:glow>
                </a:effectLst>
                <a:latin typeface="Roboto"/>
                <a:cs typeface="Roboto"/>
              </a:rPr>
              <a:t> </a:t>
            </a:r>
            <a:r>
              <a:rPr sz="2000" spc="90" dirty="0">
                <a:solidFill>
                  <a:srgbClr val="F7FAFD"/>
                </a:solidFill>
                <a:effectLst>
                  <a:glow rad="63500">
                    <a:schemeClr val="accent1">
                      <a:satMod val="175000"/>
                      <a:alpha val="40000"/>
                    </a:schemeClr>
                  </a:glow>
                </a:effectLst>
                <a:latin typeface="Roboto"/>
                <a:cs typeface="Roboto"/>
              </a:rPr>
              <a:t>вредителей</a:t>
            </a:r>
            <a:r>
              <a:rPr sz="2000" spc="200" dirty="0">
                <a:solidFill>
                  <a:srgbClr val="F7FAFD"/>
                </a:solidFill>
                <a:effectLst>
                  <a:glow rad="63500">
                    <a:schemeClr val="accent1">
                      <a:satMod val="175000"/>
                      <a:alpha val="40000"/>
                    </a:schemeClr>
                  </a:glow>
                </a:effectLst>
                <a:latin typeface="Roboto"/>
                <a:cs typeface="Roboto"/>
              </a:rPr>
              <a:t> </a:t>
            </a:r>
            <a:r>
              <a:rPr sz="2000" spc="20" dirty="0">
                <a:solidFill>
                  <a:srgbClr val="F7FAFD"/>
                </a:solidFill>
                <a:effectLst>
                  <a:glow rad="63500">
                    <a:schemeClr val="accent1">
                      <a:satMod val="175000"/>
                      <a:alpha val="40000"/>
                    </a:schemeClr>
                  </a:glow>
                </a:effectLst>
                <a:latin typeface="Roboto"/>
                <a:cs typeface="Roboto"/>
              </a:rPr>
              <a:t>и</a:t>
            </a:r>
            <a:r>
              <a:rPr sz="2000" spc="200" dirty="0">
                <a:solidFill>
                  <a:srgbClr val="F7FAFD"/>
                </a:solidFill>
                <a:effectLst>
                  <a:glow rad="63500">
                    <a:schemeClr val="accent1">
                      <a:satMod val="175000"/>
                      <a:alpha val="40000"/>
                    </a:schemeClr>
                  </a:glow>
                </a:effectLst>
                <a:latin typeface="Roboto"/>
                <a:cs typeface="Roboto"/>
              </a:rPr>
              <a:t> </a:t>
            </a:r>
            <a:r>
              <a:rPr sz="2000" spc="60" dirty="0">
                <a:solidFill>
                  <a:srgbClr val="F7FAFD"/>
                </a:solidFill>
                <a:effectLst>
                  <a:glow rad="63500">
                    <a:schemeClr val="accent1">
                      <a:satMod val="175000"/>
                      <a:alpha val="40000"/>
                    </a:schemeClr>
                  </a:glow>
                </a:effectLst>
                <a:latin typeface="Roboto"/>
                <a:cs typeface="Roboto"/>
              </a:rPr>
              <a:t>т.п.</a:t>
            </a:r>
            <a:endParaRPr sz="2000" dirty="0">
              <a:effectLst>
                <a:glow rad="63500">
                  <a:schemeClr val="accent1">
                    <a:satMod val="175000"/>
                    <a:alpha val="40000"/>
                  </a:schemeClr>
                </a:glow>
              </a:effectLst>
              <a:latin typeface="Roboto"/>
              <a:cs typeface="Roboto"/>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wipe(down)">
                                      <p:cBhvr>
                                        <p:cTn id="13" dur="500"/>
                                        <p:tgtEl>
                                          <p:spTgt spid="4">
                                            <p:txEl>
                                              <p:pRg st="0" end="0"/>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down)">
                                      <p:cBhvr>
                                        <p:cTn id="16" dur="5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p:cTn id="21"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24" dur="1000"/>
                                        <p:tgtEl>
                                          <p:spTgt spid="5">
                                            <p:txEl>
                                              <p:pRg st="0" end="0"/>
                                            </p:txEl>
                                          </p:spTgt>
                                        </p:tgtEl>
                                      </p:cBhvr>
                                    </p:animEffect>
                                  </p:childTnLst>
                                </p:cTn>
                              </p:par>
                              <p:par>
                                <p:cTn id="25" presetID="31" presetClass="entr" presetSubtype="0" fill="hold" nodeType="with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 calcmode="lin" valueType="num">
                                      <p:cBhvr>
                                        <p:cTn id="27"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8"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29"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30" dur="1000"/>
                                        <p:tgtEl>
                                          <p:spTgt spid="5">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 calcmode="lin" valueType="num">
                                      <p:cBhvr additive="base">
                                        <p:cTn id="3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2" end="2"/>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 calcmode="lin" valueType="num">
                                      <p:cBhvr additive="base">
                                        <p:cTn id="3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3" end="3"/>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anim calcmode="lin" valueType="num">
                                      <p:cBhvr additive="base">
                                        <p:cTn id="4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Effect transition="in" filter="fade">
                                      <p:cBhvr>
                                        <p:cTn id="49" dur="1000"/>
                                        <p:tgtEl>
                                          <p:spTgt spid="5">
                                            <p:txEl>
                                              <p:pRg st="5" end="5"/>
                                            </p:txEl>
                                          </p:spTgt>
                                        </p:tgtEl>
                                      </p:cBhvr>
                                    </p:animEffect>
                                    <p:anim calcmode="lin" valueType="num">
                                      <p:cBhvr>
                                        <p:cTn id="5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
                                            <p:txEl>
                                              <p:pRg st="6" end="6"/>
                                            </p:txEl>
                                          </p:spTgt>
                                        </p:tgtEl>
                                        <p:attrNameLst>
                                          <p:attrName>style.visibility</p:attrName>
                                        </p:attrNameLst>
                                      </p:cBhvr>
                                      <p:to>
                                        <p:strVal val="visible"/>
                                      </p:to>
                                    </p:set>
                                    <p:animEffect transition="in" filter="fade">
                                      <p:cBhvr>
                                        <p:cTn id="56" dur="1000"/>
                                        <p:tgtEl>
                                          <p:spTgt spid="5">
                                            <p:txEl>
                                              <p:pRg st="6" end="6"/>
                                            </p:txEl>
                                          </p:spTgt>
                                        </p:tgtEl>
                                      </p:cBhvr>
                                    </p:animEffect>
                                    <p:anim calcmode="lin" valueType="num">
                                      <p:cBhvr>
                                        <p:cTn id="57"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6" end="6"/>
                                            </p:txEl>
                                          </p:spTgt>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5">
                                            <p:txEl>
                                              <p:pRg st="7" end="7"/>
                                            </p:txEl>
                                          </p:spTgt>
                                        </p:tgtEl>
                                        <p:attrNameLst>
                                          <p:attrName>style.visibility</p:attrName>
                                        </p:attrNameLst>
                                      </p:cBhvr>
                                      <p:to>
                                        <p:strVal val="visible"/>
                                      </p:to>
                                    </p:set>
                                    <p:animEffect transition="in" filter="fade">
                                      <p:cBhvr>
                                        <p:cTn id="61" dur="1000"/>
                                        <p:tgtEl>
                                          <p:spTgt spid="5">
                                            <p:txEl>
                                              <p:pRg st="7" end="7"/>
                                            </p:txEl>
                                          </p:spTgt>
                                        </p:tgtEl>
                                      </p:cBhvr>
                                    </p:animEffect>
                                    <p:anim calcmode="lin" valueType="num">
                                      <p:cBhvr>
                                        <p:cTn id="62"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63"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5">
                                            <p:txEl>
                                              <p:pRg st="8" end="8"/>
                                            </p:txEl>
                                          </p:spTgt>
                                        </p:tgtEl>
                                        <p:attrNameLst>
                                          <p:attrName>style.visibility</p:attrName>
                                        </p:attrNameLst>
                                      </p:cBhvr>
                                      <p:to>
                                        <p:strVal val="visible"/>
                                      </p:to>
                                    </p:set>
                                    <p:animEffect transition="in" filter="fade">
                                      <p:cBhvr>
                                        <p:cTn id="68" dur="1000"/>
                                        <p:tgtEl>
                                          <p:spTgt spid="5">
                                            <p:txEl>
                                              <p:pRg st="8" end="8"/>
                                            </p:txEl>
                                          </p:spTgt>
                                        </p:tgtEl>
                                      </p:cBhvr>
                                    </p:animEffect>
                                    <p:anim calcmode="lin" valueType="num">
                                      <p:cBhvr>
                                        <p:cTn id="69"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70" dur="1000" fill="hold"/>
                                        <p:tgtEl>
                                          <p:spTgt spid="5">
                                            <p:txEl>
                                              <p:pRg st="8" end="8"/>
                                            </p:txEl>
                                          </p:spTgt>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5">
                                            <p:txEl>
                                              <p:pRg st="9" end="9"/>
                                            </p:txEl>
                                          </p:spTgt>
                                        </p:tgtEl>
                                        <p:attrNameLst>
                                          <p:attrName>style.visibility</p:attrName>
                                        </p:attrNameLst>
                                      </p:cBhvr>
                                      <p:to>
                                        <p:strVal val="visible"/>
                                      </p:to>
                                    </p:set>
                                    <p:animEffect transition="in" filter="fade">
                                      <p:cBhvr>
                                        <p:cTn id="73" dur="1000"/>
                                        <p:tgtEl>
                                          <p:spTgt spid="5">
                                            <p:txEl>
                                              <p:pRg st="9" end="9"/>
                                            </p:txEl>
                                          </p:spTgt>
                                        </p:tgtEl>
                                      </p:cBhvr>
                                    </p:animEffect>
                                    <p:anim calcmode="lin" valueType="num">
                                      <p:cBhvr>
                                        <p:cTn id="74"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28687" y="11"/>
            <a:ext cx="16230600" cy="10287000"/>
          </a:xfrm>
          <a:custGeom>
            <a:avLst/>
            <a:gdLst/>
            <a:ahLst/>
            <a:cxnLst/>
            <a:rect l="l" t="t" r="r" b="b"/>
            <a:pathLst>
              <a:path w="16230600" h="10287000">
                <a:moveTo>
                  <a:pt x="16230600" y="9715500"/>
                </a:moveTo>
                <a:lnTo>
                  <a:pt x="3977627" y="9715500"/>
                </a:lnTo>
                <a:lnTo>
                  <a:pt x="3977627" y="0"/>
                </a:lnTo>
                <a:lnTo>
                  <a:pt x="3806177" y="0"/>
                </a:lnTo>
                <a:lnTo>
                  <a:pt x="3806177" y="9715500"/>
                </a:lnTo>
                <a:lnTo>
                  <a:pt x="0" y="9715500"/>
                </a:lnTo>
                <a:lnTo>
                  <a:pt x="0" y="10286987"/>
                </a:lnTo>
                <a:lnTo>
                  <a:pt x="3806177" y="10286987"/>
                </a:lnTo>
                <a:lnTo>
                  <a:pt x="3977627" y="10286987"/>
                </a:lnTo>
                <a:lnTo>
                  <a:pt x="16230600" y="10286987"/>
                </a:lnTo>
                <a:lnTo>
                  <a:pt x="16230600" y="9715500"/>
                </a:lnTo>
                <a:close/>
              </a:path>
            </a:pathLst>
          </a:custGeom>
          <a:solidFill>
            <a:srgbClr val="F7FAFD"/>
          </a:solidFill>
        </p:spPr>
        <p:txBody>
          <a:bodyPr wrap="square" lIns="0" tIns="0" rIns="0" bIns="0" rtlCol="0"/>
          <a:lstStyle/>
          <a:p>
            <a:endParaRPr dirty="0"/>
          </a:p>
        </p:txBody>
      </p:sp>
      <p:sp>
        <p:nvSpPr>
          <p:cNvPr id="3" name="object 3"/>
          <p:cNvSpPr txBox="1"/>
          <p:nvPr/>
        </p:nvSpPr>
        <p:spPr>
          <a:xfrm>
            <a:off x="5596561" y="1439981"/>
            <a:ext cx="11855450" cy="3484544"/>
          </a:xfrm>
          <a:prstGeom prst="rect">
            <a:avLst/>
          </a:prstGeom>
        </p:spPr>
        <p:txBody>
          <a:bodyPr vert="horz" wrap="square" lIns="0" tIns="12700" rIns="0" bIns="0" rtlCol="0">
            <a:spAutoFit/>
          </a:bodyPr>
          <a:lstStyle/>
          <a:p>
            <a:pPr marL="12700" marR="5080">
              <a:lnSpc>
                <a:spcPct val="141400"/>
              </a:lnSpc>
              <a:spcBef>
                <a:spcPts val="100"/>
              </a:spcBef>
            </a:pPr>
            <a:r>
              <a:rPr sz="2000" spc="75" dirty="0">
                <a:solidFill>
                  <a:srgbClr val="F7FAFD"/>
                </a:solidFill>
                <a:effectLst>
                  <a:outerShdw blurRad="50800" dist="38100" algn="l" rotWithShape="0">
                    <a:prstClr val="black">
                      <a:alpha val="40000"/>
                    </a:prstClr>
                  </a:outerShdw>
                </a:effectLst>
                <a:latin typeface="Roboto"/>
                <a:cs typeface="Roboto"/>
              </a:rPr>
              <a:t>Возникают</a:t>
            </a:r>
            <a:r>
              <a:rPr sz="2000" spc="190" dirty="0">
                <a:solidFill>
                  <a:srgbClr val="F7FAFD"/>
                </a:solidFill>
                <a:effectLst>
                  <a:outerShdw blurRad="50800" dist="38100" algn="l" rotWithShape="0">
                    <a:prstClr val="black">
                      <a:alpha val="40000"/>
                    </a:prstClr>
                  </a:outerShdw>
                </a:effectLst>
                <a:latin typeface="Roboto"/>
                <a:cs typeface="Roboto"/>
              </a:rPr>
              <a:t> </a:t>
            </a:r>
            <a:r>
              <a:rPr sz="2000" spc="10" dirty="0">
                <a:solidFill>
                  <a:srgbClr val="F7FAFD"/>
                </a:solidFill>
                <a:effectLst>
                  <a:outerShdw blurRad="50800" dist="38100" algn="l" rotWithShape="0">
                    <a:prstClr val="black">
                      <a:alpha val="40000"/>
                    </a:prstClr>
                  </a:outerShdw>
                </a:effectLst>
                <a:latin typeface="Roboto"/>
                <a:cs typeface="Roboto"/>
              </a:rPr>
              <a:t>в</a:t>
            </a:r>
            <a:r>
              <a:rPr sz="2000" spc="190" dirty="0">
                <a:solidFill>
                  <a:srgbClr val="F7FAFD"/>
                </a:solidFill>
                <a:effectLst>
                  <a:outerShdw blurRad="50800" dist="38100" algn="l" rotWithShape="0">
                    <a:prstClr val="black">
                      <a:alpha val="40000"/>
                    </a:prstClr>
                  </a:outerShdw>
                </a:effectLst>
                <a:latin typeface="Roboto"/>
                <a:cs typeface="Roboto"/>
              </a:rPr>
              <a:t> </a:t>
            </a:r>
            <a:r>
              <a:rPr sz="2000" spc="90" dirty="0">
                <a:solidFill>
                  <a:srgbClr val="F7FAFD"/>
                </a:solidFill>
                <a:effectLst>
                  <a:outerShdw blurRad="50800" dist="38100" algn="l" rotWithShape="0">
                    <a:prstClr val="black">
                      <a:alpha val="40000"/>
                    </a:prstClr>
                  </a:outerShdw>
                </a:effectLst>
                <a:latin typeface="Roboto"/>
                <a:cs typeface="Roboto"/>
              </a:rPr>
              <a:t>искусственной</a:t>
            </a:r>
            <a:r>
              <a:rPr sz="2000" spc="190" dirty="0">
                <a:solidFill>
                  <a:srgbClr val="F7FAFD"/>
                </a:solidFill>
                <a:effectLst>
                  <a:outerShdw blurRad="50800" dist="38100" algn="l" rotWithShape="0">
                    <a:prstClr val="black">
                      <a:alpha val="40000"/>
                    </a:prstClr>
                  </a:outerShdw>
                </a:effectLst>
                <a:latin typeface="Roboto"/>
                <a:cs typeface="Roboto"/>
              </a:rPr>
              <a:t> </a:t>
            </a:r>
            <a:r>
              <a:rPr sz="2000" spc="70" dirty="0">
                <a:solidFill>
                  <a:srgbClr val="F7FAFD"/>
                </a:solidFill>
                <a:effectLst>
                  <a:outerShdw blurRad="50800" dist="38100" algn="l" rotWithShape="0">
                    <a:prstClr val="black">
                      <a:alpha val="40000"/>
                    </a:prstClr>
                  </a:outerShdw>
                </a:effectLst>
                <a:latin typeface="Roboto"/>
                <a:cs typeface="Roboto"/>
              </a:rPr>
              <a:t>среде</a:t>
            </a:r>
            <a:r>
              <a:rPr sz="2000" spc="190" dirty="0">
                <a:solidFill>
                  <a:srgbClr val="F7FAFD"/>
                </a:solidFill>
                <a:effectLst>
                  <a:outerShdw blurRad="50800" dist="38100" algn="l" rotWithShape="0">
                    <a:prstClr val="black">
                      <a:alpha val="40000"/>
                    </a:prstClr>
                  </a:outerShdw>
                </a:effectLst>
                <a:latin typeface="Roboto"/>
                <a:cs typeface="Roboto"/>
              </a:rPr>
              <a:t> </a:t>
            </a:r>
            <a:r>
              <a:rPr sz="2000" spc="80" dirty="0">
                <a:solidFill>
                  <a:srgbClr val="F7FAFD"/>
                </a:solidFill>
                <a:effectLst>
                  <a:outerShdw blurRad="50800" dist="38100" algn="l" rotWithShape="0">
                    <a:prstClr val="black">
                      <a:alpha val="40000"/>
                    </a:prstClr>
                  </a:outerShdw>
                </a:effectLst>
                <a:latin typeface="Roboto"/>
                <a:cs typeface="Roboto"/>
              </a:rPr>
              <a:t>обитания,</a:t>
            </a:r>
            <a:r>
              <a:rPr sz="2000" spc="190" dirty="0">
                <a:solidFill>
                  <a:srgbClr val="F7FAFD"/>
                </a:solidFill>
                <a:effectLst>
                  <a:outerShdw blurRad="50800" dist="38100" algn="l" rotWithShape="0">
                    <a:prstClr val="black">
                      <a:alpha val="40000"/>
                    </a:prstClr>
                  </a:outerShdw>
                </a:effectLst>
                <a:latin typeface="Roboto"/>
                <a:cs typeface="Roboto"/>
              </a:rPr>
              <a:t> </a:t>
            </a:r>
            <a:r>
              <a:rPr sz="2000" spc="80" dirty="0">
                <a:solidFill>
                  <a:srgbClr val="F7FAFD"/>
                </a:solidFill>
                <a:effectLst>
                  <a:outerShdw blurRad="50800" dist="38100" algn="l" rotWithShape="0">
                    <a:prstClr val="black">
                      <a:alpha val="40000"/>
                    </a:prstClr>
                  </a:outerShdw>
                </a:effectLst>
                <a:latin typeface="Roboto"/>
                <a:cs typeface="Roboto"/>
              </a:rPr>
              <a:t>созданной</a:t>
            </a:r>
            <a:r>
              <a:rPr sz="2000" spc="190" dirty="0">
                <a:solidFill>
                  <a:srgbClr val="F7FAFD"/>
                </a:solidFill>
                <a:effectLst>
                  <a:outerShdw blurRad="50800" dist="38100" algn="l" rotWithShape="0">
                    <a:prstClr val="black">
                      <a:alpha val="40000"/>
                    </a:prstClr>
                  </a:outerShdw>
                </a:effectLst>
                <a:latin typeface="Roboto"/>
                <a:cs typeface="Roboto"/>
              </a:rPr>
              <a:t> </a:t>
            </a:r>
            <a:r>
              <a:rPr sz="2000" spc="95" dirty="0">
                <a:solidFill>
                  <a:srgbClr val="F7FAFD"/>
                </a:solidFill>
                <a:effectLst>
                  <a:outerShdw blurRad="50800" dist="38100" algn="l" rotWithShape="0">
                    <a:prstClr val="black">
                      <a:alpha val="40000"/>
                    </a:prstClr>
                  </a:outerShdw>
                </a:effectLst>
                <a:latin typeface="Roboto"/>
                <a:cs typeface="Roboto"/>
              </a:rPr>
              <a:t>человеком,</a:t>
            </a:r>
            <a:r>
              <a:rPr sz="2000" spc="190" dirty="0">
                <a:solidFill>
                  <a:srgbClr val="F7FAFD"/>
                </a:solidFill>
                <a:effectLst>
                  <a:outerShdw blurRad="50800" dist="38100" algn="l" rotWithShape="0">
                    <a:prstClr val="black">
                      <a:alpha val="40000"/>
                    </a:prstClr>
                  </a:outerShdw>
                </a:effectLst>
                <a:latin typeface="Roboto"/>
                <a:cs typeface="Roboto"/>
              </a:rPr>
              <a:t> </a:t>
            </a:r>
            <a:r>
              <a:rPr sz="2000" spc="20" dirty="0">
                <a:solidFill>
                  <a:srgbClr val="F7FAFD"/>
                </a:solidFill>
                <a:effectLst>
                  <a:outerShdw blurRad="50800" dist="38100" algn="l" rotWithShape="0">
                    <a:prstClr val="black">
                      <a:alpha val="40000"/>
                    </a:prstClr>
                  </a:outerShdw>
                </a:effectLst>
                <a:latin typeface="Roboto"/>
                <a:cs typeface="Roboto"/>
              </a:rPr>
              <a:t>и</a:t>
            </a:r>
            <a:r>
              <a:rPr sz="2000" spc="190" dirty="0">
                <a:solidFill>
                  <a:srgbClr val="F7FAFD"/>
                </a:solidFill>
                <a:effectLst>
                  <a:outerShdw blurRad="50800" dist="38100" algn="l" rotWithShape="0">
                    <a:prstClr val="black">
                      <a:alpha val="40000"/>
                    </a:prstClr>
                  </a:outerShdw>
                </a:effectLst>
                <a:latin typeface="Roboto"/>
                <a:cs typeface="Roboto"/>
              </a:rPr>
              <a:t> </a:t>
            </a:r>
            <a:r>
              <a:rPr sz="2000" spc="75" dirty="0">
                <a:solidFill>
                  <a:srgbClr val="F7FAFD"/>
                </a:solidFill>
                <a:effectLst>
                  <a:outerShdw blurRad="50800" dist="38100" algn="l" rotWithShape="0">
                    <a:prstClr val="black">
                      <a:alpha val="40000"/>
                    </a:prstClr>
                  </a:outerShdw>
                </a:effectLst>
                <a:latin typeface="Roboto"/>
                <a:cs typeface="Roboto"/>
              </a:rPr>
              <a:t>подразделяются</a:t>
            </a:r>
            <a:r>
              <a:rPr sz="2000" spc="190" dirty="0">
                <a:solidFill>
                  <a:srgbClr val="F7FAFD"/>
                </a:solidFill>
                <a:effectLst>
                  <a:outerShdw blurRad="50800" dist="38100" algn="l" rotWithShape="0">
                    <a:prstClr val="black">
                      <a:alpha val="40000"/>
                    </a:prstClr>
                  </a:outerShdw>
                </a:effectLst>
                <a:latin typeface="Roboto"/>
                <a:cs typeface="Roboto"/>
              </a:rPr>
              <a:t> </a:t>
            </a:r>
            <a:r>
              <a:rPr sz="2000" spc="55" dirty="0">
                <a:solidFill>
                  <a:srgbClr val="F7FAFD"/>
                </a:solidFill>
                <a:effectLst>
                  <a:outerShdw blurRad="50800" dist="38100" algn="l" rotWithShape="0">
                    <a:prstClr val="black">
                      <a:alpha val="40000"/>
                    </a:prstClr>
                  </a:outerShdw>
                </a:effectLst>
                <a:latin typeface="Roboto"/>
                <a:cs typeface="Roboto"/>
              </a:rPr>
              <a:t>на</a:t>
            </a:r>
            <a:r>
              <a:rPr sz="2000" spc="190" dirty="0">
                <a:solidFill>
                  <a:srgbClr val="F7FAFD"/>
                </a:solidFill>
                <a:effectLst>
                  <a:outerShdw blurRad="50800" dist="38100" algn="l" rotWithShape="0">
                    <a:prstClr val="black">
                      <a:alpha val="40000"/>
                    </a:prstClr>
                  </a:outerShdw>
                </a:effectLst>
                <a:latin typeface="Roboto"/>
                <a:cs typeface="Roboto"/>
              </a:rPr>
              <a:t> </a:t>
            </a:r>
            <a:r>
              <a:rPr sz="2000" spc="55" dirty="0">
                <a:solidFill>
                  <a:srgbClr val="F7FAFD"/>
                </a:solidFill>
                <a:effectLst>
                  <a:outerShdw blurRad="50800" dist="38100" algn="l" rotWithShape="0">
                    <a:prstClr val="black">
                      <a:alpha val="40000"/>
                    </a:prstClr>
                  </a:outerShdw>
                </a:effectLst>
                <a:latin typeface="Roboto"/>
                <a:cs typeface="Roboto"/>
              </a:rPr>
              <a:t>две </a:t>
            </a:r>
            <a:r>
              <a:rPr sz="2000" spc="-455" dirty="0">
                <a:solidFill>
                  <a:srgbClr val="F7FAFD"/>
                </a:solidFill>
                <a:effectLst>
                  <a:outerShdw blurRad="50800" dist="38100" algn="l" rotWithShape="0">
                    <a:prstClr val="black">
                      <a:alpha val="40000"/>
                    </a:prstClr>
                  </a:outerShdw>
                </a:effectLst>
                <a:latin typeface="Roboto"/>
                <a:cs typeface="Roboto"/>
              </a:rPr>
              <a:t> </a:t>
            </a:r>
            <a:r>
              <a:rPr sz="2000" spc="75" dirty="0">
                <a:solidFill>
                  <a:srgbClr val="F7FAFD"/>
                </a:solidFill>
                <a:effectLst>
                  <a:outerShdw blurRad="50800" dist="38100" algn="l" rotWithShape="0">
                    <a:prstClr val="black">
                      <a:alpha val="40000"/>
                    </a:prstClr>
                  </a:outerShdw>
                </a:effectLst>
                <a:latin typeface="Roboto"/>
                <a:cs typeface="Roboto"/>
              </a:rPr>
              <a:t>группы:</a:t>
            </a:r>
            <a:r>
              <a:rPr sz="2000" spc="185" dirty="0">
                <a:solidFill>
                  <a:srgbClr val="F7FAFD"/>
                </a:solidFill>
                <a:effectLst>
                  <a:outerShdw blurRad="50800" dist="38100" algn="l" rotWithShape="0">
                    <a:prstClr val="black">
                      <a:alpha val="40000"/>
                    </a:prstClr>
                  </a:outerShdw>
                </a:effectLst>
                <a:latin typeface="Roboto"/>
                <a:cs typeface="Roboto"/>
              </a:rPr>
              <a:t> </a:t>
            </a:r>
            <a:r>
              <a:rPr sz="2000" spc="90" dirty="0">
                <a:solidFill>
                  <a:srgbClr val="F7FAFD"/>
                </a:solidFill>
                <a:effectLst>
                  <a:outerShdw blurRad="50800" dist="38100" algn="l" rotWithShape="0">
                    <a:prstClr val="black">
                      <a:alpha val="40000"/>
                    </a:prstClr>
                  </a:outerShdw>
                </a:effectLst>
                <a:latin typeface="Roboto"/>
                <a:cs typeface="Roboto"/>
              </a:rPr>
              <a:t>техногенные</a:t>
            </a:r>
            <a:r>
              <a:rPr sz="2000" spc="190" dirty="0">
                <a:solidFill>
                  <a:srgbClr val="F7FAFD"/>
                </a:solidFill>
                <a:effectLst>
                  <a:outerShdw blurRad="50800" dist="38100" algn="l" rotWithShape="0">
                    <a:prstClr val="black">
                      <a:alpha val="40000"/>
                    </a:prstClr>
                  </a:outerShdw>
                </a:effectLst>
                <a:latin typeface="Roboto"/>
                <a:cs typeface="Roboto"/>
              </a:rPr>
              <a:t> </a:t>
            </a:r>
            <a:r>
              <a:rPr sz="2000" spc="20" dirty="0">
                <a:solidFill>
                  <a:srgbClr val="F7FAFD"/>
                </a:solidFill>
                <a:effectLst>
                  <a:outerShdw blurRad="50800" dist="38100" algn="l" rotWithShape="0">
                    <a:prstClr val="black">
                      <a:alpha val="40000"/>
                    </a:prstClr>
                  </a:outerShdw>
                </a:effectLst>
                <a:latin typeface="Roboto"/>
                <a:cs typeface="Roboto"/>
              </a:rPr>
              <a:t>и</a:t>
            </a:r>
            <a:r>
              <a:rPr sz="2000" spc="190" dirty="0">
                <a:solidFill>
                  <a:srgbClr val="F7FAFD"/>
                </a:solidFill>
                <a:effectLst>
                  <a:outerShdw blurRad="50800" dist="38100" algn="l" rotWithShape="0">
                    <a:prstClr val="black">
                      <a:alpha val="40000"/>
                    </a:prstClr>
                  </a:outerShdw>
                </a:effectLst>
                <a:latin typeface="Roboto"/>
                <a:cs typeface="Roboto"/>
              </a:rPr>
              <a:t> </a:t>
            </a:r>
            <a:r>
              <a:rPr sz="2000" spc="95" dirty="0">
                <a:solidFill>
                  <a:srgbClr val="F7FAFD"/>
                </a:solidFill>
                <a:effectLst>
                  <a:outerShdw blurRad="50800" dist="38100" algn="l" rotWithShape="0">
                    <a:prstClr val="black">
                      <a:alpha val="40000"/>
                    </a:prstClr>
                  </a:outerShdw>
                </a:effectLst>
                <a:latin typeface="Roboto"/>
                <a:cs typeface="Roboto"/>
              </a:rPr>
              <a:t>социальные.</a:t>
            </a:r>
            <a:endParaRPr sz="2000" dirty="0">
              <a:effectLst>
                <a:outerShdw blurRad="50800" dist="38100" algn="l" rotWithShape="0">
                  <a:prstClr val="black">
                    <a:alpha val="40000"/>
                  </a:prstClr>
                </a:outerShdw>
              </a:effectLst>
              <a:latin typeface="Roboto"/>
              <a:cs typeface="Roboto"/>
            </a:endParaRPr>
          </a:p>
          <a:p>
            <a:pPr marL="12700" marR="298450">
              <a:lnSpc>
                <a:spcPct val="141400"/>
              </a:lnSpc>
            </a:pPr>
            <a:r>
              <a:rPr sz="2000" spc="15" dirty="0">
                <a:solidFill>
                  <a:srgbClr val="F7FAFD"/>
                </a:solidFill>
                <a:effectLst>
                  <a:outerShdw blurRad="50800" dist="38100" algn="l" rotWithShape="0">
                    <a:prstClr val="black">
                      <a:alpha val="40000"/>
                    </a:prstClr>
                  </a:outerShdw>
                </a:effectLst>
                <a:latin typeface="Roboto"/>
                <a:cs typeface="Roboto"/>
              </a:rPr>
              <a:t>К</a:t>
            </a:r>
            <a:r>
              <a:rPr sz="2000" spc="185" dirty="0">
                <a:solidFill>
                  <a:srgbClr val="F7FAFD"/>
                </a:solidFill>
                <a:effectLst>
                  <a:outerShdw blurRad="50800" dist="38100" algn="l" rotWithShape="0">
                    <a:prstClr val="black">
                      <a:alpha val="40000"/>
                    </a:prstClr>
                  </a:outerShdw>
                </a:effectLst>
                <a:latin typeface="Roboto"/>
                <a:cs typeface="Roboto"/>
              </a:rPr>
              <a:t> </a:t>
            </a:r>
            <a:r>
              <a:rPr sz="2000" spc="90" dirty="0">
                <a:solidFill>
                  <a:srgbClr val="F7FAFD"/>
                </a:solidFill>
                <a:effectLst>
                  <a:outerShdw blurRad="50800" dist="38100" algn="l" rotWithShape="0">
                    <a:prstClr val="black">
                      <a:alpha val="40000"/>
                    </a:prstClr>
                  </a:outerShdw>
                </a:effectLst>
                <a:latin typeface="Roboto"/>
                <a:cs typeface="Roboto"/>
              </a:rPr>
              <a:t>техногенным</a:t>
            </a:r>
            <a:r>
              <a:rPr sz="2000" spc="190" dirty="0">
                <a:solidFill>
                  <a:srgbClr val="F7FAFD"/>
                </a:solidFill>
                <a:effectLst>
                  <a:outerShdw blurRad="50800" dist="38100" algn="l" rotWithShape="0">
                    <a:prstClr val="black">
                      <a:alpha val="40000"/>
                    </a:prstClr>
                  </a:outerShdw>
                </a:effectLst>
                <a:latin typeface="Roboto"/>
                <a:cs typeface="Roboto"/>
              </a:rPr>
              <a:t> </a:t>
            </a:r>
            <a:r>
              <a:rPr sz="2000" spc="85" dirty="0">
                <a:solidFill>
                  <a:srgbClr val="F7FAFD"/>
                </a:solidFill>
                <a:effectLst>
                  <a:outerShdw blurRad="50800" dist="38100" algn="l" rotWithShape="0">
                    <a:prstClr val="black">
                      <a:alpha val="40000"/>
                    </a:prstClr>
                  </a:outerShdw>
                </a:effectLst>
                <a:latin typeface="Roboto"/>
                <a:cs typeface="Roboto"/>
              </a:rPr>
              <a:t>источникам</a:t>
            </a:r>
            <a:r>
              <a:rPr sz="2000" spc="190" dirty="0">
                <a:solidFill>
                  <a:srgbClr val="F7FAFD"/>
                </a:solidFill>
                <a:effectLst>
                  <a:outerShdw blurRad="50800" dist="38100" algn="l" rotWithShape="0">
                    <a:prstClr val="black">
                      <a:alpha val="40000"/>
                    </a:prstClr>
                  </a:outerShdw>
                </a:effectLst>
                <a:latin typeface="Roboto"/>
                <a:cs typeface="Roboto"/>
              </a:rPr>
              <a:t> </a:t>
            </a:r>
            <a:r>
              <a:rPr sz="2000" spc="70" dirty="0">
                <a:solidFill>
                  <a:srgbClr val="F7FAFD"/>
                </a:solidFill>
                <a:effectLst>
                  <a:outerShdw blurRad="50800" dist="38100" algn="l" rotWithShape="0">
                    <a:prstClr val="black">
                      <a:alpha val="40000"/>
                    </a:prstClr>
                  </a:outerShdw>
                </a:effectLst>
                <a:latin typeface="Roboto"/>
                <a:cs typeface="Roboto"/>
              </a:rPr>
              <a:t>ЧС</a:t>
            </a:r>
            <a:r>
              <a:rPr sz="2000" spc="190" dirty="0">
                <a:solidFill>
                  <a:srgbClr val="F7FAFD"/>
                </a:solidFill>
                <a:effectLst>
                  <a:outerShdw blurRad="50800" dist="38100" algn="l" rotWithShape="0">
                    <a:prstClr val="black">
                      <a:alpha val="40000"/>
                    </a:prstClr>
                  </a:outerShdw>
                </a:effectLst>
                <a:latin typeface="Roboto"/>
                <a:cs typeface="Roboto"/>
              </a:rPr>
              <a:t> </a:t>
            </a:r>
            <a:r>
              <a:rPr sz="2000" spc="70" dirty="0">
                <a:solidFill>
                  <a:srgbClr val="F7FAFD"/>
                </a:solidFill>
                <a:effectLst>
                  <a:outerShdw blurRad="50800" dist="38100" algn="l" rotWithShape="0">
                    <a:prstClr val="black">
                      <a:alpha val="40000"/>
                    </a:prstClr>
                  </a:outerShdw>
                </a:effectLst>
                <a:latin typeface="Roboto"/>
                <a:cs typeface="Roboto"/>
              </a:rPr>
              <a:t>относятся,</a:t>
            </a:r>
            <a:r>
              <a:rPr sz="2000" spc="185" dirty="0">
                <a:solidFill>
                  <a:srgbClr val="F7FAFD"/>
                </a:solidFill>
                <a:effectLst>
                  <a:outerShdw blurRad="50800" dist="38100" algn="l" rotWithShape="0">
                    <a:prstClr val="black">
                      <a:alpha val="40000"/>
                    </a:prstClr>
                  </a:outerShdw>
                </a:effectLst>
                <a:latin typeface="Roboto"/>
                <a:cs typeface="Roboto"/>
              </a:rPr>
              <a:t> </a:t>
            </a:r>
            <a:r>
              <a:rPr sz="2000" spc="95" dirty="0">
                <a:solidFill>
                  <a:srgbClr val="F7FAFD"/>
                </a:solidFill>
                <a:effectLst>
                  <a:outerShdw blurRad="50800" dist="38100" algn="l" rotWithShape="0">
                    <a:prstClr val="black">
                      <a:alpha val="40000"/>
                    </a:prstClr>
                  </a:outerShdw>
                </a:effectLst>
                <a:latin typeface="Roboto"/>
                <a:cs typeface="Roboto"/>
              </a:rPr>
              <a:t>прежде</a:t>
            </a:r>
            <a:r>
              <a:rPr sz="2000" spc="190" dirty="0">
                <a:solidFill>
                  <a:srgbClr val="F7FAFD"/>
                </a:solidFill>
                <a:effectLst>
                  <a:outerShdw blurRad="50800" dist="38100" algn="l" rotWithShape="0">
                    <a:prstClr val="black">
                      <a:alpha val="40000"/>
                    </a:prstClr>
                  </a:outerShdw>
                </a:effectLst>
                <a:latin typeface="Roboto"/>
                <a:cs typeface="Roboto"/>
              </a:rPr>
              <a:t> </a:t>
            </a:r>
            <a:r>
              <a:rPr sz="2000" spc="85" dirty="0">
                <a:solidFill>
                  <a:srgbClr val="F7FAFD"/>
                </a:solidFill>
                <a:effectLst>
                  <a:outerShdw blurRad="50800" dist="38100" algn="l" rotWithShape="0">
                    <a:prstClr val="black">
                      <a:alpha val="40000"/>
                    </a:prstClr>
                  </a:outerShdw>
                </a:effectLst>
                <a:latin typeface="Roboto"/>
                <a:cs typeface="Roboto"/>
              </a:rPr>
              <a:t>всего,</a:t>
            </a:r>
            <a:r>
              <a:rPr sz="2000" spc="190" dirty="0">
                <a:solidFill>
                  <a:srgbClr val="F7FAFD"/>
                </a:solidFill>
                <a:effectLst>
                  <a:outerShdw blurRad="50800" dist="38100" algn="l" rotWithShape="0">
                    <a:prstClr val="black">
                      <a:alpha val="40000"/>
                    </a:prstClr>
                  </a:outerShdw>
                </a:effectLst>
                <a:latin typeface="Roboto"/>
                <a:cs typeface="Roboto"/>
              </a:rPr>
              <a:t> </a:t>
            </a:r>
            <a:r>
              <a:rPr sz="2000" spc="95" dirty="0">
                <a:solidFill>
                  <a:srgbClr val="F7FAFD"/>
                </a:solidFill>
                <a:effectLst>
                  <a:outerShdw blurRad="50800" dist="38100" algn="l" rotWithShape="0">
                    <a:prstClr val="black">
                      <a:alpha val="40000"/>
                    </a:prstClr>
                  </a:outerShdw>
                </a:effectLst>
                <a:latin typeface="Roboto"/>
                <a:cs typeface="Roboto"/>
              </a:rPr>
              <a:t>пожары,</a:t>
            </a:r>
            <a:r>
              <a:rPr sz="2000" spc="190" dirty="0">
                <a:solidFill>
                  <a:srgbClr val="F7FAFD"/>
                </a:solidFill>
                <a:effectLst>
                  <a:outerShdw blurRad="50800" dist="38100" algn="l" rotWithShape="0">
                    <a:prstClr val="black">
                      <a:alpha val="40000"/>
                    </a:prstClr>
                  </a:outerShdw>
                </a:effectLst>
                <a:latin typeface="Roboto"/>
                <a:cs typeface="Roboto"/>
              </a:rPr>
              <a:t> </a:t>
            </a:r>
            <a:r>
              <a:rPr sz="2000" spc="85" dirty="0">
                <a:solidFill>
                  <a:srgbClr val="F7FAFD"/>
                </a:solidFill>
                <a:effectLst>
                  <a:outerShdw blurRad="50800" dist="38100" algn="l" rotWithShape="0">
                    <a:prstClr val="black">
                      <a:alpha val="40000"/>
                    </a:prstClr>
                  </a:outerShdw>
                </a:effectLst>
                <a:latin typeface="Roboto"/>
                <a:cs typeface="Roboto"/>
              </a:rPr>
              <a:t>аварии</a:t>
            </a:r>
            <a:r>
              <a:rPr sz="2000" spc="190" dirty="0">
                <a:solidFill>
                  <a:srgbClr val="F7FAFD"/>
                </a:solidFill>
                <a:effectLst>
                  <a:outerShdw blurRad="50800" dist="38100" algn="l" rotWithShape="0">
                    <a:prstClr val="black">
                      <a:alpha val="40000"/>
                    </a:prstClr>
                  </a:outerShdw>
                </a:effectLst>
                <a:latin typeface="Roboto"/>
                <a:cs typeface="Roboto"/>
              </a:rPr>
              <a:t> </a:t>
            </a:r>
            <a:r>
              <a:rPr sz="2000" spc="55" dirty="0">
                <a:solidFill>
                  <a:srgbClr val="F7FAFD"/>
                </a:solidFill>
                <a:effectLst>
                  <a:outerShdw blurRad="50800" dist="38100" algn="l" rotWithShape="0">
                    <a:prstClr val="black">
                      <a:alpha val="40000"/>
                    </a:prstClr>
                  </a:outerShdw>
                </a:effectLst>
                <a:latin typeface="Roboto"/>
                <a:cs typeface="Roboto"/>
              </a:rPr>
              <a:t>на</a:t>
            </a:r>
            <a:r>
              <a:rPr sz="2000" spc="185" dirty="0">
                <a:solidFill>
                  <a:srgbClr val="F7FAFD"/>
                </a:solidFill>
                <a:effectLst>
                  <a:outerShdw blurRad="50800" dist="38100" algn="l" rotWithShape="0">
                    <a:prstClr val="black">
                      <a:alpha val="40000"/>
                    </a:prstClr>
                  </a:outerShdw>
                </a:effectLst>
                <a:latin typeface="Roboto"/>
                <a:cs typeface="Roboto"/>
              </a:rPr>
              <a:t> </a:t>
            </a:r>
            <a:r>
              <a:rPr sz="2000" spc="90" dirty="0">
                <a:solidFill>
                  <a:srgbClr val="F7FAFD"/>
                </a:solidFill>
                <a:effectLst>
                  <a:outerShdw blurRad="50800" dist="38100" algn="l" rotWithShape="0">
                    <a:prstClr val="black">
                      <a:alpha val="40000"/>
                    </a:prstClr>
                  </a:outerShdw>
                </a:effectLst>
                <a:latin typeface="Roboto"/>
                <a:cs typeface="Roboto"/>
              </a:rPr>
              <a:t>радиационно</a:t>
            </a:r>
            <a:r>
              <a:rPr sz="2000" spc="190" dirty="0">
                <a:solidFill>
                  <a:srgbClr val="F7FAFD"/>
                </a:solidFill>
                <a:effectLst>
                  <a:outerShdw blurRad="50800" dist="38100" algn="l" rotWithShape="0">
                    <a:prstClr val="black">
                      <a:alpha val="40000"/>
                    </a:prstClr>
                  </a:outerShdw>
                </a:effectLst>
                <a:latin typeface="Roboto"/>
                <a:cs typeface="Roboto"/>
              </a:rPr>
              <a:t> </a:t>
            </a:r>
            <a:r>
              <a:rPr sz="2000" spc="20" dirty="0">
                <a:solidFill>
                  <a:srgbClr val="F7FAFD"/>
                </a:solidFill>
                <a:effectLst>
                  <a:outerShdw blurRad="50800" dist="38100" algn="l" rotWithShape="0">
                    <a:prstClr val="black">
                      <a:alpha val="40000"/>
                    </a:prstClr>
                  </a:outerShdw>
                </a:effectLst>
                <a:latin typeface="Roboto"/>
                <a:cs typeface="Roboto"/>
              </a:rPr>
              <a:t>и </a:t>
            </a:r>
            <a:r>
              <a:rPr sz="2000" spc="-455" dirty="0">
                <a:solidFill>
                  <a:srgbClr val="F7FAFD"/>
                </a:solidFill>
                <a:effectLst>
                  <a:outerShdw blurRad="50800" dist="38100" algn="l" rotWithShape="0">
                    <a:prstClr val="black">
                      <a:alpha val="40000"/>
                    </a:prstClr>
                  </a:outerShdw>
                </a:effectLst>
                <a:latin typeface="Roboto"/>
                <a:cs typeface="Roboto"/>
              </a:rPr>
              <a:t> </a:t>
            </a:r>
            <a:r>
              <a:rPr sz="2000" spc="90" dirty="0">
                <a:solidFill>
                  <a:srgbClr val="F7FAFD"/>
                </a:solidFill>
                <a:effectLst>
                  <a:outerShdw blurRad="50800" dist="38100" algn="l" rotWithShape="0">
                    <a:prstClr val="black">
                      <a:alpha val="40000"/>
                    </a:prstClr>
                  </a:outerShdw>
                </a:effectLst>
                <a:latin typeface="Roboto"/>
                <a:cs typeface="Roboto"/>
              </a:rPr>
              <a:t>химически</a:t>
            </a:r>
            <a:r>
              <a:rPr sz="2000" spc="195" dirty="0">
                <a:solidFill>
                  <a:srgbClr val="F7FAFD"/>
                </a:solidFill>
                <a:effectLst>
                  <a:outerShdw blurRad="50800" dist="38100" algn="l" rotWithShape="0">
                    <a:prstClr val="black">
                      <a:alpha val="40000"/>
                    </a:prstClr>
                  </a:outerShdw>
                </a:effectLst>
                <a:latin typeface="Roboto"/>
                <a:cs typeface="Roboto"/>
              </a:rPr>
              <a:t> </a:t>
            </a:r>
            <a:r>
              <a:rPr sz="2000" spc="85" dirty="0">
                <a:solidFill>
                  <a:srgbClr val="F7FAFD"/>
                </a:solidFill>
                <a:effectLst>
                  <a:outerShdw blurRad="50800" dist="38100" algn="l" rotWithShape="0">
                    <a:prstClr val="black">
                      <a:alpha val="40000"/>
                    </a:prstClr>
                  </a:outerShdw>
                </a:effectLst>
                <a:latin typeface="Roboto"/>
                <a:cs typeface="Roboto"/>
              </a:rPr>
              <a:t>опасных</a:t>
            </a:r>
            <a:r>
              <a:rPr sz="2000" spc="200" dirty="0">
                <a:solidFill>
                  <a:srgbClr val="F7FAFD"/>
                </a:solidFill>
                <a:effectLst>
                  <a:outerShdw blurRad="50800" dist="38100" algn="l" rotWithShape="0">
                    <a:prstClr val="black">
                      <a:alpha val="40000"/>
                    </a:prstClr>
                  </a:outerShdw>
                </a:effectLst>
                <a:latin typeface="Roboto"/>
                <a:cs typeface="Roboto"/>
              </a:rPr>
              <a:t> </a:t>
            </a:r>
            <a:r>
              <a:rPr sz="2000" spc="75" dirty="0">
                <a:solidFill>
                  <a:srgbClr val="F7FAFD"/>
                </a:solidFill>
                <a:effectLst>
                  <a:outerShdw blurRad="50800" dist="38100" algn="l" rotWithShape="0">
                    <a:prstClr val="black">
                      <a:alpha val="40000"/>
                    </a:prstClr>
                  </a:outerShdw>
                </a:effectLst>
                <a:latin typeface="Roboto"/>
                <a:cs typeface="Roboto"/>
              </a:rPr>
              <a:t>объектах,</a:t>
            </a:r>
            <a:r>
              <a:rPr sz="2000" spc="200" dirty="0">
                <a:solidFill>
                  <a:srgbClr val="F7FAFD"/>
                </a:solidFill>
                <a:effectLst>
                  <a:outerShdw blurRad="50800" dist="38100" algn="l" rotWithShape="0">
                    <a:prstClr val="black">
                      <a:alpha val="40000"/>
                    </a:prstClr>
                  </a:outerShdw>
                </a:effectLst>
                <a:latin typeface="Roboto"/>
                <a:cs typeface="Roboto"/>
              </a:rPr>
              <a:t> </a:t>
            </a:r>
            <a:r>
              <a:rPr sz="2000" spc="80" dirty="0">
                <a:solidFill>
                  <a:srgbClr val="F7FAFD"/>
                </a:solidFill>
                <a:effectLst>
                  <a:outerShdw blurRad="50800" dist="38100" algn="l" rotWithShape="0">
                    <a:prstClr val="black">
                      <a:alpha val="40000"/>
                    </a:prstClr>
                  </a:outerShdw>
                </a:effectLst>
                <a:latin typeface="Roboto"/>
                <a:cs typeface="Roboto"/>
              </a:rPr>
              <a:t>транспорте,</a:t>
            </a:r>
            <a:r>
              <a:rPr sz="2000" spc="200" dirty="0">
                <a:solidFill>
                  <a:srgbClr val="F7FAFD"/>
                </a:solidFill>
                <a:effectLst>
                  <a:outerShdw blurRad="50800" dist="38100" algn="l" rotWithShape="0">
                    <a:prstClr val="black">
                      <a:alpha val="40000"/>
                    </a:prstClr>
                  </a:outerShdw>
                </a:effectLst>
                <a:latin typeface="Roboto"/>
                <a:cs typeface="Roboto"/>
              </a:rPr>
              <a:t> </a:t>
            </a:r>
            <a:r>
              <a:rPr sz="2000" spc="100" dirty="0">
                <a:solidFill>
                  <a:srgbClr val="F7FAFD"/>
                </a:solidFill>
                <a:effectLst>
                  <a:outerShdw blurRad="50800" dist="38100" algn="l" rotWithShape="0">
                    <a:prstClr val="black">
                      <a:alpha val="40000"/>
                    </a:prstClr>
                  </a:outerShdw>
                </a:effectLst>
                <a:latin typeface="Roboto"/>
                <a:cs typeface="Roboto"/>
              </a:rPr>
              <a:t>инженерных</a:t>
            </a:r>
            <a:r>
              <a:rPr sz="2000" spc="200" dirty="0">
                <a:solidFill>
                  <a:srgbClr val="F7FAFD"/>
                </a:solidFill>
                <a:effectLst>
                  <a:outerShdw blurRad="50800" dist="38100" algn="l" rotWithShape="0">
                    <a:prstClr val="black">
                      <a:alpha val="40000"/>
                    </a:prstClr>
                  </a:outerShdw>
                </a:effectLst>
                <a:latin typeface="Roboto"/>
                <a:cs typeface="Roboto"/>
              </a:rPr>
              <a:t> </a:t>
            </a:r>
            <a:r>
              <a:rPr sz="2000" spc="65" dirty="0">
                <a:solidFill>
                  <a:srgbClr val="F7FAFD"/>
                </a:solidFill>
                <a:effectLst>
                  <a:outerShdw blurRad="50800" dist="38100" algn="l" rotWithShape="0">
                    <a:prstClr val="black">
                      <a:alpha val="40000"/>
                    </a:prstClr>
                  </a:outerShdw>
                </a:effectLst>
                <a:latin typeface="Roboto"/>
                <a:cs typeface="Roboto"/>
              </a:rPr>
              <a:t>сетях,</a:t>
            </a:r>
            <a:r>
              <a:rPr sz="2000" spc="195" dirty="0">
                <a:solidFill>
                  <a:srgbClr val="F7FAFD"/>
                </a:solidFill>
                <a:effectLst>
                  <a:outerShdw blurRad="50800" dist="38100" algn="l" rotWithShape="0">
                    <a:prstClr val="black">
                      <a:alpha val="40000"/>
                    </a:prstClr>
                  </a:outerShdw>
                </a:effectLst>
                <a:latin typeface="Roboto"/>
                <a:cs typeface="Roboto"/>
              </a:rPr>
              <a:t> </a:t>
            </a:r>
            <a:r>
              <a:rPr sz="2000" spc="85" dirty="0">
                <a:solidFill>
                  <a:srgbClr val="F7FAFD"/>
                </a:solidFill>
                <a:effectLst>
                  <a:outerShdw blurRad="50800" dist="38100" algn="l" rotWithShape="0">
                    <a:prstClr val="black">
                      <a:alpha val="40000"/>
                    </a:prstClr>
                  </a:outerShdw>
                </a:effectLst>
                <a:latin typeface="Roboto"/>
                <a:cs typeface="Roboto"/>
              </a:rPr>
              <a:t>гидротехнических</a:t>
            </a:r>
            <a:r>
              <a:rPr sz="2000" spc="200" dirty="0">
                <a:solidFill>
                  <a:srgbClr val="F7FAFD"/>
                </a:solidFill>
                <a:effectLst>
                  <a:outerShdw blurRad="50800" dist="38100" algn="l" rotWithShape="0">
                    <a:prstClr val="black">
                      <a:alpha val="40000"/>
                    </a:prstClr>
                  </a:outerShdw>
                </a:effectLst>
                <a:latin typeface="Roboto"/>
                <a:cs typeface="Roboto"/>
              </a:rPr>
              <a:t> </a:t>
            </a:r>
            <a:r>
              <a:rPr sz="2000" spc="20" dirty="0">
                <a:solidFill>
                  <a:srgbClr val="F7FAFD"/>
                </a:solidFill>
                <a:effectLst>
                  <a:outerShdw blurRad="50800" dist="38100" algn="l" rotWithShape="0">
                    <a:prstClr val="black">
                      <a:alpha val="40000"/>
                    </a:prstClr>
                  </a:outerShdw>
                </a:effectLst>
                <a:latin typeface="Roboto"/>
                <a:cs typeface="Roboto"/>
              </a:rPr>
              <a:t>и</a:t>
            </a:r>
            <a:r>
              <a:rPr sz="2000" spc="200" dirty="0">
                <a:solidFill>
                  <a:srgbClr val="F7FAFD"/>
                </a:solidFill>
                <a:effectLst>
                  <a:outerShdw blurRad="50800" dist="38100" algn="l" rotWithShape="0">
                    <a:prstClr val="black">
                      <a:alpha val="40000"/>
                    </a:prstClr>
                  </a:outerShdw>
                </a:effectLst>
                <a:latin typeface="Roboto"/>
                <a:cs typeface="Roboto"/>
              </a:rPr>
              <a:t> </a:t>
            </a:r>
            <a:r>
              <a:rPr sz="2000" spc="65" dirty="0" smtClean="0">
                <a:solidFill>
                  <a:srgbClr val="F7FAFD"/>
                </a:solidFill>
                <a:effectLst>
                  <a:outerShdw blurRad="50800" dist="38100" algn="l" rotWithShape="0">
                    <a:prstClr val="black">
                      <a:alpha val="40000"/>
                    </a:prstClr>
                  </a:outerShdw>
                </a:effectLst>
                <a:latin typeface="Roboto"/>
                <a:cs typeface="Roboto"/>
              </a:rPr>
              <a:t>других</a:t>
            </a:r>
            <a:r>
              <a:rPr lang="ru-RU" sz="2000" dirty="0">
                <a:effectLst>
                  <a:outerShdw blurRad="50800" dist="38100" algn="l" rotWithShape="0">
                    <a:prstClr val="black">
                      <a:alpha val="40000"/>
                    </a:prstClr>
                  </a:outerShdw>
                </a:effectLst>
                <a:latin typeface="Roboto"/>
                <a:cs typeface="Roboto"/>
              </a:rPr>
              <a:t> </a:t>
            </a:r>
            <a:r>
              <a:rPr sz="2000" spc="75" dirty="0" smtClean="0">
                <a:solidFill>
                  <a:srgbClr val="F7FAFD"/>
                </a:solidFill>
                <a:effectLst>
                  <a:outerShdw blurRad="50800" dist="38100" algn="l" rotWithShape="0">
                    <a:prstClr val="black">
                      <a:alpha val="40000"/>
                    </a:prstClr>
                  </a:outerShdw>
                </a:effectLst>
                <a:latin typeface="Roboto"/>
                <a:cs typeface="Roboto"/>
              </a:rPr>
              <a:t>объектах</a:t>
            </a:r>
            <a:r>
              <a:rPr sz="2000" spc="155" dirty="0" smtClean="0">
                <a:solidFill>
                  <a:srgbClr val="F7FAFD"/>
                </a:solidFill>
                <a:effectLst>
                  <a:outerShdw blurRad="50800" dist="38100" algn="l" rotWithShape="0">
                    <a:prstClr val="black">
                      <a:alpha val="40000"/>
                    </a:prstClr>
                  </a:outerShdw>
                </a:effectLst>
                <a:latin typeface="Roboto"/>
                <a:cs typeface="Roboto"/>
              </a:rPr>
              <a:t> </a:t>
            </a:r>
            <a:r>
              <a:rPr sz="2000" spc="100" dirty="0">
                <a:solidFill>
                  <a:srgbClr val="F7FAFD"/>
                </a:solidFill>
                <a:effectLst>
                  <a:outerShdw blurRad="50800" dist="38100" algn="l" rotWithShape="0">
                    <a:prstClr val="black">
                      <a:alpha val="40000"/>
                    </a:prstClr>
                  </a:outerShdw>
                </a:effectLst>
                <a:latin typeface="Roboto"/>
                <a:cs typeface="Roboto"/>
              </a:rPr>
              <a:t>жизнеобеспечения.</a:t>
            </a:r>
            <a:endParaRPr sz="2000" dirty="0">
              <a:effectLst>
                <a:outerShdw blurRad="50800" dist="38100" algn="l" rotWithShape="0">
                  <a:prstClr val="black">
                    <a:alpha val="40000"/>
                  </a:prstClr>
                </a:outerShdw>
              </a:effectLst>
              <a:latin typeface="Roboto"/>
              <a:cs typeface="Roboto"/>
            </a:endParaRPr>
          </a:p>
          <a:p>
            <a:pPr marL="12700" marR="1228725">
              <a:lnSpc>
                <a:spcPct val="141400"/>
              </a:lnSpc>
            </a:pPr>
            <a:r>
              <a:rPr sz="2000" spc="100" dirty="0">
                <a:solidFill>
                  <a:srgbClr val="F7FAFD"/>
                </a:solidFill>
                <a:effectLst>
                  <a:outerShdw blurRad="50800" dist="38100" algn="l" rotWithShape="0">
                    <a:prstClr val="black">
                      <a:alpha val="40000"/>
                    </a:prstClr>
                  </a:outerShdw>
                </a:effectLst>
                <a:latin typeface="Roboto"/>
                <a:cs typeface="Roboto"/>
              </a:rPr>
              <a:t>Социальные</a:t>
            </a:r>
            <a:r>
              <a:rPr sz="2000" spc="190" dirty="0">
                <a:solidFill>
                  <a:srgbClr val="F7FAFD"/>
                </a:solidFill>
                <a:effectLst>
                  <a:outerShdw blurRad="50800" dist="38100" algn="l" rotWithShape="0">
                    <a:prstClr val="black">
                      <a:alpha val="40000"/>
                    </a:prstClr>
                  </a:outerShdw>
                </a:effectLst>
                <a:latin typeface="Roboto"/>
                <a:cs typeface="Roboto"/>
              </a:rPr>
              <a:t> </a:t>
            </a:r>
            <a:r>
              <a:rPr sz="2000" spc="85" dirty="0">
                <a:solidFill>
                  <a:srgbClr val="F7FAFD"/>
                </a:solidFill>
                <a:effectLst>
                  <a:outerShdw blurRad="50800" dist="38100" algn="l" rotWithShape="0">
                    <a:prstClr val="black">
                      <a:alpha val="40000"/>
                    </a:prstClr>
                  </a:outerShdw>
                </a:effectLst>
                <a:latin typeface="Roboto"/>
                <a:cs typeface="Roboto"/>
              </a:rPr>
              <a:t>источники</a:t>
            </a:r>
            <a:r>
              <a:rPr sz="2000" spc="195" dirty="0">
                <a:solidFill>
                  <a:srgbClr val="F7FAFD"/>
                </a:solidFill>
                <a:effectLst>
                  <a:outerShdw blurRad="50800" dist="38100" algn="l" rotWithShape="0">
                    <a:prstClr val="black">
                      <a:alpha val="40000"/>
                    </a:prstClr>
                  </a:outerShdw>
                </a:effectLst>
                <a:latin typeface="Roboto"/>
                <a:cs typeface="Roboto"/>
              </a:rPr>
              <a:t> </a:t>
            </a:r>
            <a:r>
              <a:rPr sz="2000" spc="70" dirty="0">
                <a:solidFill>
                  <a:srgbClr val="F7FAFD"/>
                </a:solidFill>
                <a:effectLst>
                  <a:outerShdw blurRad="50800" dist="38100" algn="l" rotWithShape="0">
                    <a:prstClr val="black">
                      <a:alpha val="40000"/>
                    </a:prstClr>
                  </a:outerShdw>
                </a:effectLst>
                <a:latin typeface="Roboto"/>
                <a:cs typeface="Roboto"/>
              </a:rPr>
              <a:t>ЧС</a:t>
            </a:r>
            <a:r>
              <a:rPr sz="2000" spc="195" dirty="0">
                <a:solidFill>
                  <a:srgbClr val="F7FAFD"/>
                </a:solidFill>
                <a:effectLst>
                  <a:outerShdw blurRad="50800" dist="38100" algn="l" rotWithShape="0">
                    <a:prstClr val="black">
                      <a:alpha val="40000"/>
                    </a:prstClr>
                  </a:outerShdw>
                </a:effectLst>
                <a:latin typeface="Roboto"/>
                <a:cs typeface="Roboto"/>
              </a:rPr>
              <a:t> </a:t>
            </a:r>
            <a:r>
              <a:rPr sz="2000" spc="80" dirty="0">
                <a:solidFill>
                  <a:srgbClr val="F7FAFD"/>
                </a:solidFill>
                <a:effectLst>
                  <a:outerShdw blurRad="50800" dist="38100" algn="l" rotWithShape="0">
                    <a:prstClr val="black">
                      <a:alpha val="40000"/>
                    </a:prstClr>
                  </a:outerShdw>
                </a:effectLst>
                <a:latin typeface="Roboto"/>
                <a:cs typeface="Roboto"/>
              </a:rPr>
              <a:t>включают</a:t>
            </a:r>
            <a:r>
              <a:rPr sz="2000" spc="195" dirty="0">
                <a:solidFill>
                  <a:srgbClr val="F7FAFD"/>
                </a:solidFill>
                <a:effectLst>
                  <a:outerShdw blurRad="50800" dist="38100" algn="l" rotWithShape="0">
                    <a:prstClr val="black">
                      <a:alpha val="40000"/>
                    </a:prstClr>
                  </a:outerShdw>
                </a:effectLst>
                <a:latin typeface="Roboto"/>
                <a:cs typeface="Roboto"/>
              </a:rPr>
              <a:t> </a:t>
            </a:r>
            <a:r>
              <a:rPr sz="2000" spc="10" dirty="0">
                <a:solidFill>
                  <a:srgbClr val="F7FAFD"/>
                </a:solidFill>
                <a:effectLst>
                  <a:outerShdw blurRad="50800" dist="38100" algn="l" rotWithShape="0">
                    <a:prstClr val="black">
                      <a:alpha val="40000"/>
                    </a:prstClr>
                  </a:outerShdw>
                </a:effectLst>
                <a:latin typeface="Roboto"/>
                <a:cs typeface="Roboto"/>
              </a:rPr>
              <a:t>в</a:t>
            </a:r>
            <a:r>
              <a:rPr sz="2000" spc="195" dirty="0">
                <a:solidFill>
                  <a:srgbClr val="F7FAFD"/>
                </a:solidFill>
                <a:effectLst>
                  <a:outerShdw blurRad="50800" dist="38100" algn="l" rotWithShape="0">
                    <a:prstClr val="black">
                      <a:alpha val="40000"/>
                    </a:prstClr>
                  </a:outerShdw>
                </a:effectLst>
                <a:latin typeface="Roboto"/>
                <a:cs typeface="Roboto"/>
              </a:rPr>
              <a:t> </a:t>
            </a:r>
            <a:r>
              <a:rPr sz="2000" spc="70" dirty="0">
                <a:solidFill>
                  <a:srgbClr val="F7FAFD"/>
                </a:solidFill>
                <a:effectLst>
                  <a:outerShdw blurRad="50800" dist="38100" algn="l" rotWithShape="0">
                    <a:prstClr val="black">
                      <a:alpha val="40000"/>
                    </a:prstClr>
                  </a:outerShdw>
                </a:effectLst>
                <a:latin typeface="Roboto"/>
                <a:cs typeface="Roboto"/>
              </a:rPr>
              <a:t>себя</a:t>
            </a:r>
            <a:r>
              <a:rPr sz="2000" spc="195" dirty="0">
                <a:solidFill>
                  <a:srgbClr val="F7FAFD"/>
                </a:solidFill>
                <a:effectLst>
                  <a:outerShdw blurRad="50800" dist="38100" algn="l" rotWithShape="0">
                    <a:prstClr val="black">
                      <a:alpha val="40000"/>
                    </a:prstClr>
                  </a:outerShdw>
                </a:effectLst>
                <a:latin typeface="Roboto"/>
                <a:cs typeface="Roboto"/>
              </a:rPr>
              <a:t> </a:t>
            </a:r>
            <a:r>
              <a:rPr sz="2000" spc="95" dirty="0">
                <a:solidFill>
                  <a:srgbClr val="F7FAFD"/>
                </a:solidFill>
                <a:effectLst>
                  <a:outerShdw blurRad="50800" dist="38100" algn="l" rotWithShape="0">
                    <a:prstClr val="black">
                      <a:alpha val="40000"/>
                    </a:prstClr>
                  </a:outerShdw>
                </a:effectLst>
                <a:latin typeface="Roboto"/>
                <a:cs typeface="Roboto"/>
              </a:rPr>
              <a:t>вооруженные</a:t>
            </a:r>
            <a:r>
              <a:rPr sz="2000" spc="195" dirty="0">
                <a:solidFill>
                  <a:srgbClr val="F7FAFD"/>
                </a:solidFill>
                <a:effectLst>
                  <a:outerShdw blurRad="50800" dist="38100" algn="l" rotWithShape="0">
                    <a:prstClr val="black">
                      <a:alpha val="40000"/>
                    </a:prstClr>
                  </a:outerShdw>
                </a:effectLst>
                <a:latin typeface="Roboto"/>
                <a:cs typeface="Roboto"/>
              </a:rPr>
              <a:t> </a:t>
            </a:r>
            <a:r>
              <a:rPr sz="2000" spc="90" dirty="0">
                <a:solidFill>
                  <a:srgbClr val="F7FAFD"/>
                </a:solidFill>
                <a:effectLst>
                  <a:outerShdw blurRad="50800" dist="38100" algn="l" rotWithShape="0">
                    <a:prstClr val="black">
                      <a:alpha val="40000"/>
                    </a:prstClr>
                  </a:outerShdw>
                </a:effectLst>
                <a:latin typeface="Roboto"/>
                <a:cs typeface="Roboto"/>
              </a:rPr>
              <a:t>столкновения</a:t>
            </a:r>
            <a:r>
              <a:rPr sz="2000" spc="190" dirty="0">
                <a:solidFill>
                  <a:srgbClr val="F7FAFD"/>
                </a:solidFill>
                <a:effectLst>
                  <a:outerShdw blurRad="50800" dist="38100" algn="l" rotWithShape="0">
                    <a:prstClr val="black">
                      <a:alpha val="40000"/>
                    </a:prstClr>
                  </a:outerShdw>
                </a:effectLst>
                <a:latin typeface="Roboto"/>
                <a:cs typeface="Roboto"/>
              </a:rPr>
              <a:t> </a:t>
            </a:r>
            <a:r>
              <a:rPr sz="2000" spc="55" dirty="0">
                <a:solidFill>
                  <a:srgbClr val="F7FAFD"/>
                </a:solidFill>
                <a:effectLst>
                  <a:outerShdw blurRad="50800" dist="38100" algn="l" rotWithShape="0">
                    <a:prstClr val="black">
                      <a:alpha val="40000"/>
                    </a:prstClr>
                  </a:outerShdw>
                </a:effectLst>
                <a:latin typeface="Roboto"/>
                <a:cs typeface="Roboto"/>
              </a:rPr>
              <a:t>на</a:t>
            </a:r>
            <a:r>
              <a:rPr sz="2000" spc="195" dirty="0">
                <a:solidFill>
                  <a:srgbClr val="F7FAFD"/>
                </a:solidFill>
                <a:effectLst>
                  <a:outerShdw blurRad="50800" dist="38100" algn="l" rotWithShape="0">
                    <a:prstClr val="black">
                      <a:alpha val="40000"/>
                    </a:prstClr>
                  </a:outerShdw>
                </a:effectLst>
                <a:latin typeface="Roboto"/>
                <a:cs typeface="Roboto"/>
              </a:rPr>
              <a:t> </a:t>
            </a:r>
            <a:r>
              <a:rPr sz="2000" spc="85" dirty="0">
                <a:solidFill>
                  <a:srgbClr val="F7FAFD"/>
                </a:solidFill>
                <a:effectLst>
                  <a:outerShdw blurRad="50800" dist="38100" algn="l" rotWithShape="0">
                    <a:prstClr val="black">
                      <a:alpha val="40000"/>
                    </a:prstClr>
                  </a:outerShdw>
                </a:effectLst>
                <a:latin typeface="Roboto"/>
                <a:cs typeface="Roboto"/>
              </a:rPr>
              <a:t>почве </a:t>
            </a:r>
            <a:r>
              <a:rPr sz="2000" spc="90" dirty="0">
                <a:solidFill>
                  <a:srgbClr val="F7FAFD"/>
                </a:solidFill>
                <a:effectLst>
                  <a:outerShdw blurRad="50800" dist="38100" algn="l" rotWithShape="0">
                    <a:prstClr val="black">
                      <a:alpha val="40000"/>
                    </a:prstClr>
                  </a:outerShdw>
                </a:effectLst>
                <a:latin typeface="Roboto"/>
                <a:cs typeface="Roboto"/>
              </a:rPr>
              <a:t> межгосударственных,</a:t>
            </a:r>
            <a:r>
              <a:rPr sz="2000" spc="195" dirty="0">
                <a:solidFill>
                  <a:srgbClr val="F7FAFD"/>
                </a:solidFill>
                <a:effectLst>
                  <a:outerShdw blurRad="50800" dist="38100" algn="l" rotWithShape="0">
                    <a:prstClr val="black">
                      <a:alpha val="40000"/>
                    </a:prstClr>
                  </a:outerShdw>
                </a:effectLst>
                <a:latin typeface="Roboto"/>
                <a:cs typeface="Roboto"/>
              </a:rPr>
              <a:t> </a:t>
            </a:r>
            <a:r>
              <a:rPr sz="2000" spc="100" dirty="0">
                <a:solidFill>
                  <a:srgbClr val="F7FAFD"/>
                </a:solidFill>
                <a:effectLst>
                  <a:outerShdw blurRad="50800" dist="38100" algn="l" rotWithShape="0">
                    <a:prstClr val="black">
                      <a:alpha val="40000"/>
                    </a:prstClr>
                  </a:outerShdw>
                </a:effectLst>
                <a:latin typeface="Roboto"/>
                <a:cs typeface="Roboto"/>
              </a:rPr>
              <a:t>межнациональных,</a:t>
            </a:r>
            <a:r>
              <a:rPr sz="2000" spc="200" dirty="0">
                <a:solidFill>
                  <a:srgbClr val="F7FAFD"/>
                </a:solidFill>
                <a:effectLst>
                  <a:outerShdw blurRad="50800" dist="38100" algn="l" rotWithShape="0">
                    <a:prstClr val="black">
                      <a:alpha val="40000"/>
                    </a:prstClr>
                  </a:outerShdw>
                </a:effectLst>
                <a:latin typeface="Roboto"/>
                <a:cs typeface="Roboto"/>
              </a:rPr>
              <a:t> </a:t>
            </a:r>
            <a:r>
              <a:rPr sz="2000" spc="100" dirty="0">
                <a:solidFill>
                  <a:srgbClr val="F7FAFD"/>
                </a:solidFill>
                <a:effectLst>
                  <a:outerShdw blurRad="50800" dist="38100" algn="l" rotWithShape="0">
                    <a:prstClr val="black">
                      <a:alpha val="40000"/>
                    </a:prstClr>
                  </a:outerShdw>
                </a:effectLst>
                <a:latin typeface="Roboto"/>
                <a:cs typeface="Roboto"/>
              </a:rPr>
              <a:t>межрелигиозных</a:t>
            </a:r>
            <a:r>
              <a:rPr sz="2000" spc="200" dirty="0">
                <a:solidFill>
                  <a:srgbClr val="F7FAFD"/>
                </a:solidFill>
                <a:effectLst>
                  <a:outerShdw blurRad="50800" dist="38100" algn="l" rotWithShape="0">
                    <a:prstClr val="black">
                      <a:alpha val="40000"/>
                    </a:prstClr>
                  </a:outerShdw>
                </a:effectLst>
                <a:latin typeface="Roboto"/>
                <a:cs typeface="Roboto"/>
              </a:rPr>
              <a:t> </a:t>
            </a:r>
            <a:r>
              <a:rPr sz="2000" spc="55" dirty="0">
                <a:solidFill>
                  <a:srgbClr val="F7FAFD"/>
                </a:solidFill>
                <a:effectLst>
                  <a:outerShdw blurRad="50800" dist="38100" algn="l" rotWithShape="0">
                    <a:prstClr val="black">
                      <a:alpha val="40000"/>
                    </a:prstClr>
                  </a:outerShdw>
                </a:effectLst>
                <a:latin typeface="Roboto"/>
                <a:cs typeface="Roboto"/>
              </a:rPr>
              <a:t>конфликтов;</a:t>
            </a:r>
            <a:r>
              <a:rPr sz="2000" spc="195" dirty="0">
                <a:solidFill>
                  <a:srgbClr val="F7FAFD"/>
                </a:solidFill>
                <a:effectLst>
                  <a:outerShdw blurRad="50800" dist="38100" algn="l" rotWithShape="0">
                    <a:prstClr val="black">
                      <a:alpha val="40000"/>
                    </a:prstClr>
                  </a:outerShdw>
                </a:effectLst>
                <a:latin typeface="Roboto"/>
                <a:cs typeface="Roboto"/>
              </a:rPr>
              <a:t> </a:t>
            </a:r>
            <a:r>
              <a:rPr sz="2000" spc="75" dirty="0">
                <a:solidFill>
                  <a:srgbClr val="F7FAFD"/>
                </a:solidFill>
                <a:effectLst>
                  <a:outerShdw blurRad="50800" dist="38100" algn="l" rotWithShape="0">
                    <a:prstClr val="black">
                      <a:alpha val="40000"/>
                    </a:prstClr>
                  </a:outerShdw>
                </a:effectLst>
                <a:latin typeface="Roboto"/>
                <a:cs typeface="Roboto"/>
              </a:rPr>
              <a:t>терроризм, </a:t>
            </a:r>
            <a:r>
              <a:rPr sz="2000" spc="-455" dirty="0">
                <a:solidFill>
                  <a:srgbClr val="F7FAFD"/>
                </a:solidFill>
                <a:effectLst>
                  <a:outerShdw blurRad="50800" dist="38100" algn="l" rotWithShape="0">
                    <a:prstClr val="black">
                      <a:alpha val="40000"/>
                    </a:prstClr>
                  </a:outerShdw>
                </a:effectLst>
                <a:latin typeface="Roboto"/>
                <a:cs typeface="Roboto"/>
              </a:rPr>
              <a:t> </a:t>
            </a:r>
            <a:r>
              <a:rPr sz="2000" spc="80" dirty="0">
                <a:solidFill>
                  <a:srgbClr val="F7FAFD"/>
                </a:solidFill>
                <a:effectLst>
                  <a:outerShdw blurRad="50800" dist="38100" algn="l" rotWithShape="0">
                    <a:prstClr val="black">
                      <a:alpha val="40000"/>
                    </a:prstClr>
                  </a:outerShdw>
                </a:effectLst>
                <a:latin typeface="Roboto"/>
                <a:cs typeface="Roboto"/>
              </a:rPr>
              <a:t>преступность,</a:t>
            </a:r>
            <a:r>
              <a:rPr sz="2000" spc="185" dirty="0">
                <a:solidFill>
                  <a:srgbClr val="F7FAFD"/>
                </a:solidFill>
                <a:effectLst>
                  <a:outerShdw blurRad="50800" dist="38100" algn="l" rotWithShape="0">
                    <a:prstClr val="black">
                      <a:alpha val="40000"/>
                    </a:prstClr>
                  </a:outerShdw>
                </a:effectLst>
                <a:latin typeface="Roboto"/>
                <a:cs typeface="Roboto"/>
              </a:rPr>
              <a:t> </a:t>
            </a:r>
            <a:r>
              <a:rPr sz="2000" spc="90" dirty="0">
                <a:solidFill>
                  <a:srgbClr val="F7FAFD"/>
                </a:solidFill>
                <a:effectLst>
                  <a:outerShdw blurRad="50800" dist="38100" algn="l" rotWithShape="0">
                    <a:prstClr val="black">
                      <a:alpha val="40000"/>
                    </a:prstClr>
                  </a:outerShdw>
                </a:effectLst>
                <a:latin typeface="Roboto"/>
                <a:cs typeface="Roboto"/>
              </a:rPr>
              <a:t>наркоманию</a:t>
            </a:r>
            <a:r>
              <a:rPr sz="2000" spc="190" dirty="0">
                <a:solidFill>
                  <a:srgbClr val="F7FAFD"/>
                </a:solidFill>
                <a:effectLst>
                  <a:outerShdw blurRad="50800" dist="38100" algn="l" rotWithShape="0">
                    <a:prstClr val="black">
                      <a:alpha val="40000"/>
                    </a:prstClr>
                  </a:outerShdw>
                </a:effectLst>
                <a:latin typeface="Roboto"/>
                <a:cs typeface="Roboto"/>
              </a:rPr>
              <a:t> </a:t>
            </a:r>
            <a:r>
              <a:rPr sz="2000" spc="20" dirty="0">
                <a:solidFill>
                  <a:srgbClr val="F7FAFD"/>
                </a:solidFill>
                <a:effectLst>
                  <a:outerShdw blurRad="50800" dist="38100" algn="l" rotWithShape="0">
                    <a:prstClr val="black">
                      <a:alpha val="40000"/>
                    </a:prstClr>
                  </a:outerShdw>
                </a:effectLst>
                <a:latin typeface="Roboto"/>
                <a:cs typeface="Roboto"/>
              </a:rPr>
              <a:t>и</a:t>
            </a:r>
            <a:r>
              <a:rPr sz="2000" spc="190" dirty="0">
                <a:solidFill>
                  <a:srgbClr val="F7FAFD"/>
                </a:solidFill>
                <a:effectLst>
                  <a:outerShdw blurRad="50800" dist="38100" algn="l" rotWithShape="0">
                    <a:prstClr val="black">
                      <a:alpha val="40000"/>
                    </a:prstClr>
                  </a:outerShdw>
                </a:effectLst>
                <a:latin typeface="Roboto"/>
                <a:cs typeface="Roboto"/>
              </a:rPr>
              <a:t> </a:t>
            </a:r>
            <a:r>
              <a:rPr sz="2000" spc="60" dirty="0">
                <a:solidFill>
                  <a:srgbClr val="F7FAFD"/>
                </a:solidFill>
                <a:effectLst>
                  <a:outerShdw blurRad="50800" dist="38100" algn="l" rotWithShape="0">
                    <a:prstClr val="black">
                      <a:alpha val="40000"/>
                    </a:prstClr>
                  </a:outerShdw>
                </a:effectLst>
                <a:latin typeface="Roboto"/>
                <a:cs typeface="Roboto"/>
              </a:rPr>
              <a:t>т.п.</a:t>
            </a:r>
            <a:endParaRPr sz="2000" dirty="0">
              <a:effectLst>
                <a:outerShdw blurRad="50800" dist="38100" algn="l" rotWithShape="0">
                  <a:prstClr val="black">
                    <a:alpha val="40000"/>
                  </a:prstClr>
                </a:outerShdw>
              </a:effectLst>
              <a:latin typeface="Roboto"/>
              <a:cs typeface="Roboto"/>
            </a:endParaRPr>
          </a:p>
        </p:txBody>
      </p:sp>
      <p:sp>
        <p:nvSpPr>
          <p:cNvPr id="9" name="object 9"/>
          <p:cNvSpPr txBox="1">
            <a:spLocks noGrp="1"/>
          </p:cNvSpPr>
          <p:nvPr>
            <p:ph type="ftr" sz="quarter" idx="5"/>
          </p:nvPr>
        </p:nvSpPr>
        <p:spPr>
          <a:xfrm>
            <a:off x="6610430" y="9846212"/>
            <a:ext cx="5067300" cy="269304"/>
          </a:xfrm>
          <a:prstGeom prst="rect">
            <a:avLst/>
          </a:prstGeom>
        </p:spPr>
        <p:txBody>
          <a:bodyPr vert="horz" wrap="square" lIns="0" tIns="0" rIns="0" bIns="0" rtlCol="0">
            <a:spAutoFit/>
          </a:bodyPr>
          <a:lstStyle/>
          <a:p>
            <a:pPr marL="12700">
              <a:lnSpc>
                <a:spcPts val="2130"/>
              </a:lnSpc>
            </a:pPr>
            <a:r>
              <a:rPr dirty="0">
                <a:ln w="10160">
                  <a:solidFill>
                    <a:schemeClr val="accent1"/>
                  </a:solidFill>
                  <a:prstDash val="solid"/>
                </a:ln>
                <a:solidFill>
                  <a:srgbClr val="FFFFFF"/>
                </a:solidFill>
                <a:effectLst>
                  <a:outerShdw blurRad="38100" dist="32000" dir="5400000" algn="tl">
                    <a:srgbClr val="000000">
                      <a:alpha val="30000"/>
                    </a:srgbClr>
                  </a:outerShdw>
                </a:effectLst>
              </a:rPr>
              <a:t>Классификация чрезвычайных ситуаций</a:t>
            </a:r>
          </a:p>
        </p:txBody>
      </p:sp>
      <p:sp>
        <p:nvSpPr>
          <p:cNvPr id="4" name="object 4"/>
          <p:cNvSpPr txBox="1">
            <a:spLocks noGrp="1"/>
          </p:cNvSpPr>
          <p:nvPr>
            <p:ph type="title"/>
          </p:nvPr>
        </p:nvSpPr>
        <p:spPr>
          <a:xfrm>
            <a:off x="5646091" y="860091"/>
            <a:ext cx="12489509" cy="594522"/>
          </a:xfrm>
          <a:prstGeom prst="rect">
            <a:avLst/>
          </a:prstGeom>
        </p:spPr>
        <p:txBody>
          <a:bodyPr vert="horz" wrap="square" lIns="0" tIns="12700" rIns="0" bIns="0" rtlCol="0">
            <a:spAutoFit/>
          </a:bodyPr>
          <a:lstStyle/>
          <a:p>
            <a:pPr marL="12700" marR="5080">
              <a:lnSpc>
                <a:spcPct val="135100"/>
              </a:lnSpc>
              <a:spcBef>
                <a:spcPts val="100"/>
              </a:spcBef>
            </a:pPr>
            <a:r>
              <a:rPr sz="2800" b="1" i="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АНТРОПОГЕННЫЕ ИСТОЧНИКИ ЧРЕЗВЫЧАЙНЫХ  СИТУАЦИЙ</a:t>
            </a:r>
          </a:p>
        </p:txBody>
      </p:sp>
      <p:sp>
        <p:nvSpPr>
          <p:cNvPr id="5" name="object 5"/>
          <p:cNvSpPr txBox="1"/>
          <p:nvPr/>
        </p:nvSpPr>
        <p:spPr>
          <a:xfrm>
            <a:off x="5596561" y="6515100"/>
            <a:ext cx="11756390" cy="2562881"/>
          </a:xfrm>
          <a:prstGeom prst="rect">
            <a:avLst/>
          </a:prstGeom>
        </p:spPr>
        <p:txBody>
          <a:bodyPr vert="horz" wrap="square" lIns="0" tIns="12700" rIns="0" bIns="0" rtlCol="0">
            <a:spAutoFit/>
          </a:bodyPr>
          <a:lstStyle/>
          <a:p>
            <a:pPr marL="12700" algn="just">
              <a:lnSpc>
                <a:spcPct val="100000"/>
              </a:lnSpc>
              <a:spcBef>
                <a:spcPts val="100"/>
              </a:spcBef>
            </a:pPr>
            <a:r>
              <a:rPr sz="2800" b="1" i="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СМЕШАННЫЕ ИСТОЧНИКИ ЧРЕЗВЫЧАЙНЫХ СИТУАЦИЙ</a:t>
            </a:r>
          </a:p>
          <a:p>
            <a:pPr>
              <a:lnSpc>
                <a:spcPct val="100000"/>
              </a:lnSpc>
              <a:spcBef>
                <a:spcPts val="55"/>
              </a:spcBef>
            </a:pPr>
            <a:endParaRPr sz="2600" dirty="0">
              <a:latin typeface="Roboto"/>
              <a:cs typeface="Roboto"/>
            </a:endParaRPr>
          </a:p>
          <a:p>
            <a:pPr marL="12700" marR="5080" algn="just">
              <a:lnSpc>
                <a:spcPct val="141400"/>
              </a:lnSpc>
              <a:spcBef>
                <a:spcPts val="5"/>
              </a:spcBef>
            </a:pPr>
            <a:r>
              <a:rPr sz="1900" spc="95" dirty="0">
                <a:solidFill>
                  <a:srgbClr val="F7FAFD"/>
                </a:solidFill>
                <a:effectLst>
                  <a:outerShdw blurRad="50800" dist="38100" dir="18900000" algn="bl" rotWithShape="0">
                    <a:prstClr val="black">
                      <a:alpha val="40000"/>
                    </a:prstClr>
                  </a:outerShdw>
                </a:effectLst>
                <a:latin typeface="Roboto"/>
                <a:cs typeface="Roboto"/>
              </a:rPr>
              <a:t>Обусловлены </a:t>
            </a:r>
            <a:r>
              <a:rPr sz="1900" spc="75" dirty="0">
                <a:solidFill>
                  <a:srgbClr val="F7FAFD"/>
                </a:solidFill>
                <a:effectLst>
                  <a:outerShdw blurRad="50800" dist="38100" dir="18900000" algn="bl" rotWithShape="0">
                    <a:prstClr val="black">
                      <a:alpha val="40000"/>
                    </a:prstClr>
                  </a:outerShdw>
                </a:effectLst>
                <a:latin typeface="Roboto"/>
                <a:cs typeface="Roboto"/>
              </a:rPr>
              <a:t>активным </a:t>
            </a:r>
            <a:r>
              <a:rPr sz="1900" spc="90" dirty="0">
                <a:solidFill>
                  <a:srgbClr val="F7FAFD"/>
                </a:solidFill>
                <a:effectLst>
                  <a:outerShdw blurRad="50800" dist="38100" dir="18900000" algn="bl" rotWithShape="0">
                    <a:prstClr val="black">
                      <a:alpha val="40000"/>
                    </a:prstClr>
                  </a:outerShdw>
                </a:effectLst>
                <a:latin typeface="Roboto"/>
                <a:cs typeface="Roboto"/>
              </a:rPr>
              <a:t>антропогенным </a:t>
            </a:r>
            <a:r>
              <a:rPr sz="1900" spc="80" dirty="0">
                <a:solidFill>
                  <a:srgbClr val="F7FAFD"/>
                </a:solidFill>
                <a:effectLst>
                  <a:outerShdw blurRad="50800" dist="38100" dir="18900000" algn="bl" rotWithShape="0">
                    <a:prstClr val="black">
                      <a:alpha val="40000"/>
                    </a:prstClr>
                  </a:outerShdw>
                </a:effectLst>
                <a:latin typeface="Roboto"/>
                <a:cs typeface="Roboto"/>
              </a:rPr>
              <a:t>воздействием </a:t>
            </a:r>
            <a:r>
              <a:rPr sz="1900" spc="55" dirty="0">
                <a:solidFill>
                  <a:srgbClr val="F7FAFD"/>
                </a:solidFill>
                <a:effectLst>
                  <a:outerShdw blurRad="50800" dist="38100" dir="18900000" algn="bl" rotWithShape="0">
                    <a:prstClr val="black">
                      <a:alpha val="40000"/>
                    </a:prstClr>
                  </a:outerShdw>
                </a:effectLst>
                <a:latin typeface="Roboto"/>
                <a:cs typeface="Roboto"/>
              </a:rPr>
              <a:t>на </a:t>
            </a:r>
            <a:r>
              <a:rPr sz="1900" spc="80" dirty="0">
                <a:solidFill>
                  <a:srgbClr val="F7FAFD"/>
                </a:solidFill>
                <a:effectLst>
                  <a:outerShdw blurRad="50800" dist="38100" dir="18900000" algn="bl" rotWithShape="0">
                    <a:prstClr val="black">
                      <a:alpha val="40000"/>
                    </a:prstClr>
                  </a:outerShdw>
                </a:effectLst>
                <a:latin typeface="Roboto"/>
                <a:cs typeface="Roboto"/>
              </a:rPr>
              <a:t>окружающую </a:t>
            </a:r>
            <a:r>
              <a:rPr sz="1900" spc="60" dirty="0">
                <a:solidFill>
                  <a:srgbClr val="F7FAFD"/>
                </a:solidFill>
                <a:effectLst>
                  <a:outerShdw blurRad="50800" dist="38100" dir="18900000" algn="bl" rotWithShape="0">
                    <a:prstClr val="black">
                      <a:alpha val="40000"/>
                    </a:prstClr>
                  </a:outerShdw>
                </a:effectLst>
                <a:latin typeface="Roboto"/>
                <a:cs typeface="Roboto"/>
              </a:rPr>
              <a:t>среду, </a:t>
            </a:r>
            <a:r>
              <a:rPr sz="1900" spc="55" dirty="0">
                <a:solidFill>
                  <a:srgbClr val="F7FAFD"/>
                </a:solidFill>
                <a:effectLst>
                  <a:outerShdw blurRad="50800" dist="38100" dir="18900000" algn="bl" rotWithShape="0">
                    <a:prstClr val="black">
                      <a:alpha val="40000"/>
                    </a:prstClr>
                  </a:outerShdw>
                </a:effectLst>
                <a:latin typeface="Roboto"/>
                <a:cs typeface="Roboto"/>
              </a:rPr>
              <a:t>под </a:t>
            </a:r>
            <a:r>
              <a:rPr sz="1900" spc="95" dirty="0">
                <a:solidFill>
                  <a:srgbClr val="F7FAFD"/>
                </a:solidFill>
                <a:effectLst>
                  <a:outerShdw blurRad="50800" dist="38100" dir="18900000" algn="bl" rotWithShape="0">
                    <a:prstClr val="black">
                      <a:alpha val="40000"/>
                    </a:prstClr>
                  </a:outerShdw>
                </a:effectLst>
                <a:latin typeface="Roboto"/>
                <a:cs typeface="Roboto"/>
              </a:rPr>
              <a:t>влиянием </a:t>
            </a:r>
            <a:r>
              <a:rPr sz="1900" spc="100" dirty="0">
                <a:solidFill>
                  <a:srgbClr val="F7FAFD"/>
                </a:solidFill>
                <a:effectLst>
                  <a:outerShdw blurRad="50800" dist="38100" dir="18900000" algn="bl" rotWithShape="0">
                    <a:prstClr val="black">
                      <a:alpha val="40000"/>
                    </a:prstClr>
                  </a:outerShdw>
                </a:effectLst>
                <a:latin typeface="Roboto"/>
                <a:cs typeface="Roboto"/>
              </a:rPr>
              <a:t> </a:t>
            </a:r>
            <a:r>
              <a:rPr sz="1900" spc="80" dirty="0">
                <a:solidFill>
                  <a:srgbClr val="F7FAFD"/>
                </a:solidFill>
                <a:effectLst>
                  <a:outerShdw blurRad="50800" dist="38100" dir="18900000" algn="bl" rotWithShape="0">
                    <a:prstClr val="black">
                      <a:alpha val="40000"/>
                    </a:prstClr>
                  </a:outerShdw>
                </a:effectLst>
                <a:latin typeface="Roboto"/>
                <a:cs typeface="Roboto"/>
              </a:rPr>
              <a:t>которого </a:t>
            </a:r>
            <a:r>
              <a:rPr sz="1900" spc="75" dirty="0">
                <a:solidFill>
                  <a:srgbClr val="F7FAFD"/>
                </a:solidFill>
                <a:effectLst>
                  <a:outerShdw blurRad="50800" dist="38100" dir="18900000" algn="bl" rotWithShape="0">
                    <a:prstClr val="black">
                      <a:alpha val="40000"/>
                    </a:prstClr>
                  </a:outerShdw>
                </a:effectLst>
                <a:latin typeface="Roboto"/>
                <a:cs typeface="Roboto"/>
              </a:rPr>
              <a:t>возникают </a:t>
            </a:r>
            <a:r>
              <a:rPr sz="1900" spc="80" dirty="0">
                <a:solidFill>
                  <a:srgbClr val="F7FAFD"/>
                </a:solidFill>
                <a:effectLst>
                  <a:outerShdw blurRad="50800" dist="38100" dir="18900000" algn="bl" rotWithShape="0">
                    <a:prstClr val="black">
                      <a:alpha val="40000"/>
                    </a:prstClr>
                  </a:outerShdw>
                </a:effectLst>
                <a:latin typeface="Roboto"/>
                <a:cs typeface="Roboto"/>
              </a:rPr>
              <a:t>новые </a:t>
            </a:r>
            <a:r>
              <a:rPr sz="1900" spc="95" dirty="0">
                <a:solidFill>
                  <a:srgbClr val="F7FAFD"/>
                </a:solidFill>
                <a:effectLst>
                  <a:outerShdw blurRad="50800" dist="38100" dir="18900000" algn="bl" rotWithShape="0">
                    <a:prstClr val="black">
                      <a:alpha val="40000"/>
                    </a:prstClr>
                  </a:outerShdw>
                </a:effectLst>
                <a:latin typeface="Roboto"/>
                <a:cs typeface="Roboto"/>
              </a:rPr>
              <a:t>или усиленно </a:t>
            </a:r>
            <a:r>
              <a:rPr sz="1900" spc="75" dirty="0">
                <a:solidFill>
                  <a:srgbClr val="F7FAFD"/>
                </a:solidFill>
                <a:effectLst>
                  <a:outerShdw blurRad="50800" dist="38100" dir="18900000" algn="bl" rotWithShape="0">
                    <a:prstClr val="black">
                      <a:alpha val="40000"/>
                    </a:prstClr>
                  </a:outerShdw>
                </a:effectLst>
                <a:latin typeface="Roboto"/>
                <a:cs typeface="Roboto"/>
              </a:rPr>
              <a:t>развиваются существующие </a:t>
            </a:r>
            <a:r>
              <a:rPr sz="1900" spc="85" dirty="0">
                <a:solidFill>
                  <a:srgbClr val="F7FAFD"/>
                </a:solidFill>
                <a:effectLst>
                  <a:outerShdw blurRad="50800" dist="38100" dir="18900000" algn="bl" rotWithShape="0">
                    <a:prstClr val="black">
                      <a:alpha val="40000"/>
                    </a:prstClr>
                  </a:outerShdw>
                </a:effectLst>
                <a:latin typeface="Roboto"/>
                <a:cs typeface="Roboto"/>
              </a:rPr>
              <a:t>природные источники </a:t>
            </a:r>
            <a:r>
              <a:rPr sz="1900" spc="90" dirty="0">
                <a:solidFill>
                  <a:srgbClr val="F7FAFD"/>
                </a:solidFill>
                <a:effectLst>
                  <a:outerShdw blurRad="50800" dist="38100" dir="18900000" algn="bl" rotWithShape="0">
                    <a:prstClr val="black">
                      <a:alpha val="40000"/>
                    </a:prstClr>
                  </a:outerShdw>
                </a:effectLst>
                <a:latin typeface="Roboto"/>
                <a:cs typeface="Roboto"/>
              </a:rPr>
              <a:t> </a:t>
            </a:r>
            <a:r>
              <a:rPr sz="1900" spc="75" dirty="0">
                <a:solidFill>
                  <a:srgbClr val="F7FAFD"/>
                </a:solidFill>
                <a:effectLst>
                  <a:outerShdw blurRad="50800" dist="38100" dir="18900000" algn="bl" rotWithShape="0">
                    <a:prstClr val="black">
                      <a:alpha val="40000"/>
                    </a:prstClr>
                  </a:outerShdw>
                </a:effectLst>
                <a:latin typeface="Roboto"/>
                <a:cs typeface="Roboto"/>
              </a:rPr>
              <a:t>ЧС.</a:t>
            </a:r>
            <a:r>
              <a:rPr sz="1900" spc="195" dirty="0">
                <a:solidFill>
                  <a:srgbClr val="F7FAFD"/>
                </a:solidFill>
                <a:effectLst>
                  <a:outerShdw blurRad="50800" dist="38100" dir="18900000" algn="bl" rotWithShape="0">
                    <a:prstClr val="black">
                      <a:alpha val="40000"/>
                    </a:prstClr>
                  </a:outerShdw>
                </a:effectLst>
                <a:latin typeface="Roboto"/>
                <a:cs typeface="Roboto"/>
              </a:rPr>
              <a:t> </a:t>
            </a:r>
            <a:r>
              <a:rPr sz="1900" spc="15" dirty="0">
                <a:solidFill>
                  <a:srgbClr val="F7FAFD"/>
                </a:solidFill>
                <a:effectLst>
                  <a:outerShdw blurRad="50800" dist="38100" dir="18900000" algn="bl" rotWithShape="0">
                    <a:prstClr val="black">
                      <a:alpha val="40000"/>
                    </a:prstClr>
                  </a:outerShdw>
                </a:effectLst>
                <a:latin typeface="Roboto"/>
                <a:cs typeface="Roboto"/>
              </a:rPr>
              <a:t>К</a:t>
            </a:r>
            <a:r>
              <a:rPr sz="1900" spc="195" dirty="0">
                <a:solidFill>
                  <a:srgbClr val="F7FAFD"/>
                </a:solidFill>
                <a:effectLst>
                  <a:outerShdw blurRad="50800" dist="38100" dir="18900000" algn="bl" rotWithShape="0">
                    <a:prstClr val="black">
                      <a:alpha val="40000"/>
                    </a:prstClr>
                  </a:outerShdw>
                </a:effectLst>
                <a:latin typeface="Roboto"/>
                <a:cs typeface="Roboto"/>
              </a:rPr>
              <a:t> </a:t>
            </a:r>
            <a:r>
              <a:rPr sz="1900" spc="75" dirty="0">
                <a:solidFill>
                  <a:srgbClr val="F7FAFD"/>
                </a:solidFill>
                <a:effectLst>
                  <a:outerShdw blurRad="50800" dist="38100" dir="18900000" algn="bl" rotWithShape="0">
                    <a:prstClr val="black">
                      <a:alpha val="40000"/>
                    </a:prstClr>
                  </a:outerShdw>
                </a:effectLst>
                <a:latin typeface="Roboto"/>
                <a:cs typeface="Roboto"/>
              </a:rPr>
              <a:t>ним</a:t>
            </a:r>
            <a:r>
              <a:rPr sz="1900" spc="200" dirty="0">
                <a:solidFill>
                  <a:srgbClr val="F7FAFD"/>
                </a:solidFill>
                <a:effectLst>
                  <a:outerShdw blurRad="50800" dist="38100" dir="18900000" algn="bl" rotWithShape="0">
                    <a:prstClr val="black">
                      <a:alpha val="40000"/>
                    </a:prstClr>
                  </a:outerShdw>
                </a:effectLst>
                <a:latin typeface="Roboto"/>
                <a:cs typeface="Roboto"/>
              </a:rPr>
              <a:t> </a:t>
            </a:r>
            <a:r>
              <a:rPr sz="1900" spc="70" dirty="0">
                <a:solidFill>
                  <a:srgbClr val="F7FAFD"/>
                </a:solidFill>
                <a:effectLst>
                  <a:outerShdw blurRad="50800" dist="38100" dir="18900000" algn="bl" rotWithShape="0">
                    <a:prstClr val="black">
                      <a:alpha val="40000"/>
                    </a:prstClr>
                  </a:outerShdw>
                </a:effectLst>
                <a:latin typeface="Roboto"/>
                <a:cs typeface="Roboto"/>
              </a:rPr>
              <a:t>относятся</a:t>
            </a:r>
            <a:r>
              <a:rPr sz="1900" spc="195" dirty="0">
                <a:solidFill>
                  <a:srgbClr val="F7FAFD"/>
                </a:solidFill>
                <a:effectLst>
                  <a:outerShdw blurRad="50800" dist="38100" dir="18900000" algn="bl" rotWithShape="0">
                    <a:prstClr val="black">
                      <a:alpha val="40000"/>
                    </a:prstClr>
                  </a:outerShdw>
                </a:effectLst>
                <a:latin typeface="Roboto"/>
                <a:cs typeface="Roboto"/>
              </a:rPr>
              <a:t> </a:t>
            </a:r>
            <a:r>
              <a:rPr sz="1900" spc="85" dirty="0">
                <a:solidFill>
                  <a:srgbClr val="F7FAFD"/>
                </a:solidFill>
                <a:effectLst>
                  <a:outerShdw blurRad="50800" dist="38100" dir="18900000" algn="bl" rotWithShape="0">
                    <a:prstClr val="black">
                      <a:alpha val="40000"/>
                    </a:prstClr>
                  </a:outerShdw>
                </a:effectLst>
                <a:latin typeface="Roboto"/>
                <a:cs typeface="Roboto"/>
              </a:rPr>
              <a:t>источники</a:t>
            </a:r>
            <a:r>
              <a:rPr sz="1900" spc="195" dirty="0">
                <a:solidFill>
                  <a:srgbClr val="F7FAFD"/>
                </a:solidFill>
                <a:effectLst>
                  <a:outerShdw blurRad="50800" dist="38100" dir="18900000" algn="bl" rotWithShape="0">
                    <a:prstClr val="black">
                      <a:alpha val="40000"/>
                    </a:prstClr>
                  </a:outerShdw>
                </a:effectLst>
                <a:latin typeface="Roboto"/>
                <a:cs typeface="Roboto"/>
              </a:rPr>
              <a:t> </a:t>
            </a:r>
            <a:r>
              <a:rPr sz="1900" spc="80" dirty="0">
                <a:solidFill>
                  <a:srgbClr val="F7FAFD"/>
                </a:solidFill>
                <a:effectLst>
                  <a:outerShdw blurRad="50800" dist="38100" dir="18900000" algn="bl" rotWithShape="0">
                    <a:prstClr val="black">
                      <a:alpha val="40000"/>
                    </a:prstClr>
                  </a:outerShdw>
                </a:effectLst>
                <a:latin typeface="Roboto"/>
                <a:cs typeface="Roboto"/>
              </a:rPr>
              <a:t>ЧС,</a:t>
            </a:r>
            <a:r>
              <a:rPr sz="1900" spc="200" dirty="0">
                <a:solidFill>
                  <a:srgbClr val="F7FAFD"/>
                </a:solidFill>
                <a:effectLst>
                  <a:outerShdw blurRad="50800" dist="38100" dir="18900000" algn="bl" rotWithShape="0">
                    <a:prstClr val="black">
                      <a:alpha val="40000"/>
                    </a:prstClr>
                  </a:outerShdw>
                </a:effectLst>
                <a:latin typeface="Roboto"/>
                <a:cs typeface="Roboto"/>
              </a:rPr>
              <a:t> </a:t>
            </a:r>
            <a:r>
              <a:rPr sz="1900" spc="80" dirty="0">
                <a:solidFill>
                  <a:srgbClr val="F7FAFD"/>
                </a:solidFill>
                <a:effectLst>
                  <a:outerShdw blurRad="50800" dist="38100" dir="18900000" algn="bl" rotWithShape="0">
                    <a:prstClr val="black">
                      <a:alpha val="40000"/>
                    </a:prstClr>
                  </a:outerShdw>
                </a:effectLst>
                <a:latin typeface="Roboto"/>
                <a:cs typeface="Roboto"/>
              </a:rPr>
              <a:t>связанные</a:t>
            </a:r>
            <a:r>
              <a:rPr sz="1900" spc="195" dirty="0">
                <a:solidFill>
                  <a:srgbClr val="F7FAFD"/>
                </a:solidFill>
                <a:effectLst>
                  <a:outerShdw blurRad="50800" dist="38100" dir="18900000" algn="bl" rotWithShape="0">
                    <a:prstClr val="black">
                      <a:alpha val="40000"/>
                    </a:prstClr>
                  </a:outerShdw>
                </a:effectLst>
                <a:latin typeface="Roboto"/>
                <a:cs typeface="Roboto"/>
              </a:rPr>
              <a:t> </a:t>
            </a:r>
            <a:r>
              <a:rPr sz="1900" spc="5" dirty="0">
                <a:solidFill>
                  <a:srgbClr val="F7FAFD"/>
                </a:solidFill>
                <a:effectLst>
                  <a:outerShdw blurRad="50800" dist="38100" dir="18900000" algn="bl" rotWithShape="0">
                    <a:prstClr val="black">
                      <a:alpha val="40000"/>
                    </a:prstClr>
                  </a:outerShdw>
                </a:effectLst>
                <a:latin typeface="Roboto"/>
                <a:cs typeface="Roboto"/>
              </a:rPr>
              <a:t>с</a:t>
            </a:r>
            <a:r>
              <a:rPr sz="1900" spc="195" dirty="0">
                <a:solidFill>
                  <a:srgbClr val="F7FAFD"/>
                </a:solidFill>
                <a:effectLst>
                  <a:outerShdw blurRad="50800" dist="38100" dir="18900000" algn="bl" rotWithShape="0">
                    <a:prstClr val="black">
                      <a:alpha val="40000"/>
                    </a:prstClr>
                  </a:outerShdw>
                </a:effectLst>
                <a:latin typeface="Roboto"/>
                <a:cs typeface="Roboto"/>
              </a:rPr>
              <a:t> </a:t>
            </a:r>
            <a:r>
              <a:rPr sz="1900" spc="90" dirty="0">
                <a:solidFill>
                  <a:srgbClr val="F7FAFD"/>
                </a:solidFill>
                <a:effectLst>
                  <a:outerShdw blurRad="50800" dist="38100" dir="18900000" algn="bl" rotWithShape="0">
                    <a:prstClr val="black">
                      <a:alpha val="40000"/>
                    </a:prstClr>
                  </a:outerShdw>
                </a:effectLst>
                <a:latin typeface="Roboto"/>
                <a:cs typeface="Roboto"/>
              </a:rPr>
              <a:t>изменением</a:t>
            </a:r>
            <a:r>
              <a:rPr sz="1900" spc="200" dirty="0">
                <a:solidFill>
                  <a:srgbClr val="F7FAFD"/>
                </a:solidFill>
                <a:effectLst>
                  <a:outerShdw blurRad="50800" dist="38100" dir="18900000" algn="bl" rotWithShape="0">
                    <a:prstClr val="black">
                      <a:alpha val="40000"/>
                    </a:prstClr>
                  </a:outerShdw>
                </a:effectLst>
                <a:latin typeface="Roboto"/>
                <a:cs typeface="Roboto"/>
              </a:rPr>
              <a:t> </a:t>
            </a:r>
            <a:r>
              <a:rPr sz="1900" spc="75" dirty="0">
                <a:solidFill>
                  <a:srgbClr val="F7FAFD"/>
                </a:solidFill>
                <a:effectLst>
                  <a:outerShdw blurRad="50800" dist="38100" dir="18900000" algn="bl" rotWithShape="0">
                    <a:prstClr val="black">
                      <a:alpha val="40000"/>
                    </a:prstClr>
                  </a:outerShdw>
                </a:effectLst>
                <a:latin typeface="Roboto"/>
                <a:cs typeface="Roboto"/>
              </a:rPr>
              <a:t>состояния</a:t>
            </a:r>
            <a:r>
              <a:rPr sz="1900" spc="195" dirty="0">
                <a:solidFill>
                  <a:srgbClr val="F7FAFD"/>
                </a:solidFill>
                <a:effectLst>
                  <a:outerShdw blurRad="50800" dist="38100" dir="18900000" algn="bl" rotWithShape="0">
                    <a:prstClr val="black">
                      <a:alpha val="40000"/>
                    </a:prstClr>
                  </a:outerShdw>
                </a:effectLst>
                <a:latin typeface="Roboto"/>
                <a:cs typeface="Roboto"/>
              </a:rPr>
              <a:t> </a:t>
            </a:r>
            <a:r>
              <a:rPr sz="1900" spc="75" dirty="0">
                <a:solidFill>
                  <a:srgbClr val="F7FAFD"/>
                </a:solidFill>
                <a:effectLst>
                  <a:outerShdw blurRad="50800" dist="38100" dir="18900000" algn="bl" rotWithShape="0">
                    <a:prstClr val="black">
                      <a:alpha val="40000"/>
                    </a:prstClr>
                  </a:outerShdw>
                </a:effectLst>
                <a:latin typeface="Roboto"/>
                <a:cs typeface="Roboto"/>
              </a:rPr>
              <a:t>суши,</a:t>
            </a:r>
            <a:r>
              <a:rPr sz="1900" spc="200" dirty="0">
                <a:solidFill>
                  <a:srgbClr val="F7FAFD"/>
                </a:solidFill>
                <a:effectLst>
                  <a:outerShdw blurRad="50800" dist="38100" dir="18900000" algn="bl" rotWithShape="0">
                    <a:prstClr val="black">
                      <a:alpha val="40000"/>
                    </a:prstClr>
                  </a:outerShdw>
                </a:effectLst>
                <a:latin typeface="Roboto"/>
                <a:cs typeface="Roboto"/>
              </a:rPr>
              <a:t> </a:t>
            </a:r>
            <a:r>
              <a:rPr sz="1900" spc="45" dirty="0">
                <a:solidFill>
                  <a:srgbClr val="F7FAFD"/>
                </a:solidFill>
                <a:effectLst>
                  <a:outerShdw blurRad="50800" dist="38100" dir="18900000" algn="bl" rotWithShape="0">
                    <a:prstClr val="black">
                      <a:alpha val="40000"/>
                    </a:prstClr>
                  </a:outerShdw>
                </a:effectLst>
                <a:latin typeface="Roboto"/>
                <a:cs typeface="Roboto"/>
              </a:rPr>
              <a:t>атмосферы,</a:t>
            </a:r>
            <a:endParaRPr sz="1900" dirty="0">
              <a:effectLst>
                <a:outerShdw blurRad="50800" dist="38100" dir="18900000" algn="bl" rotWithShape="0">
                  <a:prstClr val="black">
                    <a:alpha val="40000"/>
                  </a:prstClr>
                </a:outerShdw>
              </a:effectLst>
              <a:latin typeface="Roboto"/>
              <a:cs typeface="Roboto"/>
            </a:endParaRPr>
          </a:p>
          <a:p>
            <a:pPr marL="12700" algn="just">
              <a:lnSpc>
                <a:spcPct val="100000"/>
              </a:lnSpc>
              <a:spcBef>
                <a:spcPts val="945"/>
              </a:spcBef>
            </a:pPr>
            <a:r>
              <a:rPr sz="1900" spc="55" dirty="0">
                <a:solidFill>
                  <a:srgbClr val="F7FAFD"/>
                </a:solidFill>
                <a:effectLst>
                  <a:outerShdw blurRad="50800" dist="38100" dir="18900000" algn="bl" rotWithShape="0">
                    <a:prstClr val="black">
                      <a:alpha val="40000"/>
                    </a:prstClr>
                  </a:outerShdw>
                </a:effectLst>
                <a:latin typeface="Roboto"/>
                <a:cs typeface="Roboto"/>
              </a:rPr>
              <a:t>гидросферы,</a:t>
            </a:r>
            <a:r>
              <a:rPr sz="1900" spc="200" dirty="0">
                <a:solidFill>
                  <a:srgbClr val="F7FAFD"/>
                </a:solidFill>
                <a:effectLst>
                  <a:outerShdw blurRad="50800" dist="38100" dir="18900000" algn="bl" rotWithShape="0">
                    <a:prstClr val="black">
                      <a:alpha val="40000"/>
                    </a:prstClr>
                  </a:outerShdw>
                </a:effectLst>
                <a:latin typeface="Roboto"/>
                <a:cs typeface="Roboto"/>
              </a:rPr>
              <a:t> </a:t>
            </a:r>
            <a:r>
              <a:rPr sz="1900" spc="85" dirty="0">
                <a:solidFill>
                  <a:srgbClr val="F7FAFD"/>
                </a:solidFill>
                <a:effectLst>
                  <a:outerShdw blurRad="50800" dist="38100" dir="18900000" algn="bl" rotWithShape="0">
                    <a:prstClr val="black">
                      <a:alpha val="40000"/>
                    </a:prstClr>
                  </a:outerShdw>
                </a:effectLst>
                <a:latin typeface="Roboto"/>
                <a:cs typeface="Roboto"/>
              </a:rPr>
              <a:t>вследствие</a:t>
            </a:r>
            <a:r>
              <a:rPr sz="1900" spc="204" dirty="0">
                <a:solidFill>
                  <a:srgbClr val="F7FAFD"/>
                </a:solidFill>
                <a:effectLst>
                  <a:outerShdw blurRad="50800" dist="38100" dir="18900000" algn="bl" rotWithShape="0">
                    <a:prstClr val="black">
                      <a:alpha val="40000"/>
                    </a:prstClr>
                  </a:outerShdw>
                </a:effectLst>
                <a:latin typeface="Roboto"/>
                <a:cs typeface="Roboto"/>
              </a:rPr>
              <a:t> </a:t>
            </a:r>
            <a:r>
              <a:rPr sz="1900" spc="90" dirty="0">
                <a:solidFill>
                  <a:srgbClr val="F7FAFD"/>
                </a:solidFill>
                <a:effectLst>
                  <a:outerShdw blurRad="50800" dist="38100" dir="18900000" algn="bl" rotWithShape="0">
                    <a:prstClr val="black">
                      <a:alpha val="40000"/>
                    </a:prstClr>
                  </a:outerShdw>
                </a:effectLst>
                <a:latin typeface="Roboto"/>
                <a:cs typeface="Roboto"/>
              </a:rPr>
              <a:t>негативного</a:t>
            </a:r>
            <a:r>
              <a:rPr sz="1900" spc="200" dirty="0">
                <a:solidFill>
                  <a:srgbClr val="F7FAFD"/>
                </a:solidFill>
                <a:effectLst>
                  <a:outerShdw blurRad="50800" dist="38100" dir="18900000" algn="bl" rotWithShape="0">
                    <a:prstClr val="black">
                      <a:alpha val="40000"/>
                    </a:prstClr>
                  </a:outerShdw>
                </a:effectLst>
                <a:latin typeface="Roboto"/>
                <a:cs typeface="Roboto"/>
              </a:rPr>
              <a:t> </a:t>
            </a:r>
            <a:r>
              <a:rPr sz="1900" spc="75" dirty="0">
                <a:solidFill>
                  <a:srgbClr val="F7FAFD"/>
                </a:solidFill>
                <a:effectLst>
                  <a:outerShdw blurRad="50800" dist="38100" dir="18900000" algn="bl" rotWithShape="0">
                    <a:prstClr val="black">
                      <a:alpha val="40000"/>
                    </a:prstClr>
                  </a:outerShdw>
                </a:effectLst>
                <a:latin typeface="Roboto"/>
                <a:cs typeface="Roboto"/>
              </a:rPr>
              <a:t>воздействия</a:t>
            </a:r>
            <a:r>
              <a:rPr sz="1900" spc="204" dirty="0">
                <a:solidFill>
                  <a:srgbClr val="F7FAFD"/>
                </a:solidFill>
                <a:effectLst>
                  <a:outerShdw blurRad="50800" dist="38100" dir="18900000" algn="bl" rotWithShape="0">
                    <a:prstClr val="black">
                      <a:alpha val="40000"/>
                    </a:prstClr>
                  </a:outerShdw>
                </a:effectLst>
                <a:latin typeface="Roboto"/>
                <a:cs typeface="Roboto"/>
              </a:rPr>
              <a:t> </a:t>
            </a:r>
            <a:r>
              <a:rPr sz="1900" spc="90" dirty="0">
                <a:solidFill>
                  <a:srgbClr val="F7FAFD"/>
                </a:solidFill>
                <a:effectLst>
                  <a:outerShdw blurRad="50800" dist="38100" dir="18900000" algn="bl" rotWithShape="0">
                    <a:prstClr val="black">
                      <a:alpha val="40000"/>
                    </a:prstClr>
                  </a:outerShdw>
                </a:effectLst>
                <a:latin typeface="Roboto"/>
                <a:cs typeface="Roboto"/>
              </a:rPr>
              <a:t>человека</a:t>
            </a:r>
            <a:r>
              <a:rPr sz="1900" spc="204" dirty="0">
                <a:solidFill>
                  <a:srgbClr val="F7FAFD"/>
                </a:solidFill>
                <a:effectLst>
                  <a:outerShdw blurRad="50800" dist="38100" dir="18900000" algn="bl" rotWithShape="0">
                    <a:prstClr val="black">
                      <a:alpha val="40000"/>
                    </a:prstClr>
                  </a:outerShdw>
                </a:effectLst>
                <a:latin typeface="Roboto"/>
                <a:cs typeface="Roboto"/>
              </a:rPr>
              <a:t> </a:t>
            </a:r>
            <a:r>
              <a:rPr sz="1900" spc="55" dirty="0">
                <a:solidFill>
                  <a:srgbClr val="F7FAFD"/>
                </a:solidFill>
                <a:effectLst>
                  <a:outerShdw blurRad="50800" dist="38100" dir="18900000" algn="bl" rotWithShape="0">
                    <a:prstClr val="black">
                      <a:alpha val="40000"/>
                    </a:prstClr>
                  </a:outerShdw>
                </a:effectLst>
                <a:latin typeface="Roboto"/>
                <a:cs typeface="Roboto"/>
              </a:rPr>
              <a:t>на</a:t>
            </a:r>
            <a:r>
              <a:rPr sz="1900" spc="200" dirty="0">
                <a:solidFill>
                  <a:srgbClr val="F7FAFD"/>
                </a:solidFill>
                <a:effectLst>
                  <a:outerShdw blurRad="50800" dist="38100" dir="18900000" algn="bl" rotWithShape="0">
                    <a:prstClr val="black">
                      <a:alpha val="40000"/>
                    </a:prstClr>
                  </a:outerShdw>
                </a:effectLst>
                <a:latin typeface="Roboto"/>
                <a:cs typeface="Roboto"/>
              </a:rPr>
              <a:t> </a:t>
            </a:r>
            <a:r>
              <a:rPr sz="1900" spc="40" dirty="0">
                <a:solidFill>
                  <a:srgbClr val="F7FAFD"/>
                </a:solidFill>
                <a:effectLst>
                  <a:outerShdw blurRad="50800" dist="38100" dir="18900000" algn="bl" rotWithShape="0">
                    <a:prstClr val="black">
                      <a:alpha val="40000"/>
                    </a:prstClr>
                  </a:outerShdw>
                </a:effectLst>
                <a:latin typeface="Roboto"/>
                <a:cs typeface="Roboto"/>
              </a:rPr>
              <a:t>биосферу</a:t>
            </a:r>
            <a:r>
              <a:rPr sz="1900" spc="204" dirty="0">
                <a:solidFill>
                  <a:srgbClr val="F7FAFD"/>
                </a:solidFill>
                <a:effectLst>
                  <a:outerShdw blurRad="50800" dist="38100" dir="18900000" algn="bl" rotWithShape="0">
                    <a:prstClr val="black">
                      <a:alpha val="40000"/>
                    </a:prstClr>
                  </a:outerShdw>
                </a:effectLst>
                <a:latin typeface="Roboto"/>
                <a:cs typeface="Roboto"/>
              </a:rPr>
              <a:t> </a:t>
            </a:r>
            <a:r>
              <a:rPr sz="1900" spc="20" dirty="0">
                <a:solidFill>
                  <a:srgbClr val="F7FAFD"/>
                </a:solidFill>
                <a:effectLst>
                  <a:outerShdw blurRad="50800" dist="38100" dir="18900000" algn="bl" rotWithShape="0">
                    <a:prstClr val="black">
                      <a:alpha val="40000"/>
                    </a:prstClr>
                  </a:outerShdw>
                </a:effectLst>
                <a:latin typeface="Roboto"/>
                <a:cs typeface="Roboto"/>
              </a:rPr>
              <a:t>и</a:t>
            </a:r>
            <a:r>
              <a:rPr sz="1900" spc="204" dirty="0">
                <a:solidFill>
                  <a:srgbClr val="F7FAFD"/>
                </a:solidFill>
                <a:effectLst>
                  <a:outerShdw blurRad="50800" dist="38100" dir="18900000" algn="bl" rotWithShape="0">
                    <a:prstClr val="black">
                      <a:alpha val="40000"/>
                    </a:prstClr>
                  </a:outerShdw>
                </a:effectLst>
                <a:latin typeface="Roboto"/>
                <a:cs typeface="Roboto"/>
              </a:rPr>
              <a:t> </a:t>
            </a:r>
            <a:r>
              <a:rPr sz="1900" spc="40" dirty="0">
                <a:solidFill>
                  <a:srgbClr val="F7FAFD"/>
                </a:solidFill>
                <a:effectLst>
                  <a:outerShdw blurRad="50800" dist="38100" dir="18900000" algn="bl" rotWithShape="0">
                    <a:prstClr val="black">
                      <a:alpha val="40000"/>
                    </a:prstClr>
                  </a:outerShdw>
                </a:effectLst>
                <a:latin typeface="Roboto"/>
                <a:cs typeface="Roboto"/>
              </a:rPr>
              <a:t>др.</a:t>
            </a:r>
            <a:endParaRPr sz="1900" dirty="0">
              <a:effectLst>
                <a:outerShdw blurRad="50800" dist="38100" dir="18900000" algn="bl" rotWithShape="0">
                  <a:prstClr val="black">
                    <a:alpha val="40000"/>
                  </a:prstClr>
                </a:outerShdw>
              </a:effectLst>
              <a:latin typeface="Roboto"/>
              <a:cs typeface="Roboto"/>
            </a:endParaRPr>
          </a:p>
        </p:txBody>
      </p:sp>
      <p:sp>
        <p:nvSpPr>
          <p:cNvPr id="6" name="object 6"/>
          <p:cNvSpPr txBox="1"/>
          <p:nvPr/>
        </p:nvSpPr>
        <p:spPr>
          <a:xfrm>
            <a:off x="248762" y="2806188"/>
            <a:ext cx="4614184" cy="752129"/>
          </a:xfrm>
          <a:prstGeom prst="rect">
            <a:avLst/>
          </a:prstGeom>
        </p:spPr>
        <p:txBody>
          <a:bodyPr vert="horz" wrap="square" lIns="0" tIns="13335" rIns="0" bIns="0" rtlCol="0">
            <a:spAutoFit/>
          </a:bodyPr>
          <a:lstStyle/>
          <a:p>
            <a:pPr marL="12700" algn="ctr">
              <a:lnSpc>
                <a:spcPct val="100000"/>
              </a:lnSpc>
              <a:spcBef>
                <a:spcPts val="105"/>
              </a:spcBef>
            </a:pPr>
            <a:r>
              <a:rPr sz="4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Антропогенные</a:t>
            </a:r>
          </a:p>
        </p:txBody>
      </p:sp>
      <p:sp>
        <p:nvSpPr>
          <p:cNvPr id="7" name="object 7"/>
          <p:cNvSpPr txBox="1"/>
          <p:nvPr/>
        </p:nvSpPr>
        <p:spPr>
          <a:xfrm>
            <a:off x="221053" y="3612794"/>
            <a:ext cx="4614184" cy="752129"/>
          </a:xfrm>
          <a:prstGeom prst="rect">
            <a:avLst/>
          </a:prstGeom>
        </p:spPr>
        <p:txBody>
          <a:bodyPr vert="horz" wrap="square" lIns="0" tIns="13335" rIns="0" bIns="0" rtlCol="0">
            <a:spAutoFit/>
          </a:bodyPr>
          <a:lstStyle/>
          <a:p>
            <a:pPr marL="12700" algn="ctr">
              <a:lnSpc>
                <a:spcPct val="100000"/>
              </a:lnSpc>
              <a:spcBef>
                <a:spcPts val="105"/>
              </a:spcBef>
            </a:pPr>
            <a:r>
              <a:rPr sz="4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и смешанные</a:t>
            </a:r>
          </a:p>
        </p:txBody>
      </p:sp>
      <p:sp>
        <p:nvSpPr>
          <p:cNvPr id="8" name="object 8"/>
          <p:cNvSpPr txBox="1"/>
          <p:nvPr/>
        </p:nvSpPr>
        <p:spPr>
          <a:xfrm>
            <a:off x="138546" y="4387497"/>
            <a:ext cx="4614184" cy="752129"/>
          </a:xfrm>
          <a:prstGeom prst="rect">
            <a:avLst/>
          </a:prstGeom>
        </p:spPr>
        <p:txBody>
          <a:bodyPr vert="horz" wrap="square" lIns="0" tIns="13335" rIns="0" bIns="0" rtlCol="0">
            <a:spAutoFit/>
          </a:bodyPr>
          <a:lstStyle/>
          <a:p>
            <a:pPr marL="12700" algn="ctr">
              <a:lnSpc>
                <a:spcPct val="100000"/>
              </a:lnSpc>
              <a:spcBef>
                <a:spcPts val="105"/>
              </a:spcBef>
            </a:pPr>
            <a:r>
              <a:rPr sz="4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источники</a:t>
            </a:r>
          </a:p>
        </p:txBody>
      </p:sp>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28" y="5905500"/>
            <a:ext cx="4636375" cy="347728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4065" y="19050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7FAFD"/>
          </a:solidFill>
        </p:spPr>
        <p:txBody>
          <a:bodyPr wrap="square" lIns="0" tIns="0" rIns="0" bIns="0" rtlCol="0"/>
          <a:lstStyle/>
          <a:p>
            <a:endParaRPr dirty="0"/>
          </a:p>
        </p:txBody>
      </p:sp>
      <p:grpSp>
        <p:nvGrpSpPr>
          <p:cNvPr id="3" name="object 3"/>
          <p:cNvGrpSpPr/>
          <p:nvPr/>
        </p:nvGrpSpPr>
        <p:grpSpPr>
          <a:xfrm>
            <a:off x="1028700" y="1"/>
            <a:ext cx="16230600" cy="10287000"/>
            <a:chOff x="1028700" y="1"/>
            <a:chExt cx="16230600" cy="10287000"/>
          </a:xfrm>
        </p:grpSpPr>
        <p:sp>
          <p:nvSpPr>
            <p:cNvPr id="4" name="object 4"/>
            <p:cNvSpPr/>
            <p:nvPr/>
          </p:nvSpPr>
          <p:spPr>
            <a:xfrm>
              <a:off x="6699034" y="1"/>
              <a:ext cx="171450" cy="9734550"/>
            </a:xfrm>
            <a:custGeom>
              <a:avLst/>
              <a:gdLst/>
              <a:ahLst/>
              <a:cxnLst/>
              <a:rect l="l" t="t" r="r" b="b"/>
              <a:pathLst>
                <a:path w="171450" h="9734550">
                  <a:moveTo>
                    <a:pt x="0" y="9734549"/>
                  </a:moveTo>
                  <a:lnTo>
                    <a:pt x="171449" y="9734549"/>
                  </a:lnTo>
                  <a:lnTo>
                    <a:pt x="171449" y="0"/>
                  </a:lnTo>
                  <a:lnTo>
                    <a:pt x="0" y="0"/>
                  </a:lnTo>
                  <a:lnTo>
                    <a:pt x="0" y="9734549"/>
                  </a:lnTo>
                  <a:close/>
                </a:path>
              </a:pathLst>
            </a:custGeom>
            <a:solidFill>
              <a:srgbClr val="97BCC7"/>
            </a:solidFill>
          </p:spPr>
          <p:txBody>
            <a:bodyPr wrap="square" lIns="0" tIns="0" rIns="0" bIns="0" rtlCol="0"/>
            <a:lstStyle/>
            <a:p>
              <a:endParaRPr dirty="0"/>
            </a:p>
          </p:txBody>
        </p:sp>
        <p:sp>
          <p:nvSpPr>
            <p:cNvPr id="5" name="object 5"/>
            <p:cNvSpPr/>
            <p:nvPr/>
          </p:nvSpPr>
          <p:spPr>
            <a:xfrm>
              <a:off x="1028700" y="9734551"/>
              <a:ext cx="16230600" cy="552450"/>
            </a:xfrm>
            <a:custGeom>
              <a:avLst/>
              <a:gdLst/>
              <a:ahLst/>
              <a:cxnLst/>
              <a:rect l="l" t="t" r="r" b="b"/>
              <a:pathLst>
                <a:path w="16230600" h="552450">
                  <a:moveTo>
                    <a:pt x="0" y="0"/>
                  </a:moveTo>
                  <a:lnTo>
                    <a:pt x="16230599" y="0"/>
                  </a:lnTo>
                  <a:lnTo>
                    <a:pt x="16230599" y="552448"/>
                  </a:lnTo>
                  <a:lnTo>
                    <a:pt x="0" y="552448"/>
                  </a:lnTo>
                  <a:lnTo>
                    <a:pt x="0" y="0"/>
                  </a:lnTo>
                  <a:close/>
                </a:path>
              </a:pathLst>
            </a:custGeom>
            <a:solidFill>
              <a:srgbClr val="043C57"/>
            </a:solidFill>
          </p:spPr>
          <p:txBody>
            <a:bodyPr wrap="square" lIns="0" tIns="0" rIns="0" bIns="0" rtlCol="0"/>
            <a:lstStyle/>
            <a:p>
              <a:endParaRPr dirty="0"/>
            </a:p>
          </p:txBody>
        </p:sp>
      </p:grpSp>
      <p:sp>
        <p:nvSpPr>
          <p:cNvPr id="6" name="object 6"/>
          <p:cNvSpPr txBox="1"/>
          <p:nvPr/>
        </p:nvSpPr>
        <p:spPr>
          <a:xfrm>
            <a:off x="27709" y="602417"/>
            <a:ext cx="6546634" cy="1243930"/>
          </a:xfrm>
          <a:prstGeom prst="rect">
            <a:avLst/>
          </a:prstGeom>
        </p:spPr>
        <p:txBody>
          <a:bodyPr vert="horz" wrap="square" lIns="0" tIns="12700" rIns="0" bIns="0" rtlCol="0">
            <a:spAutoFit/>
          </a:bodyPr>
          <a:lstStyle/>
          <a:p>
            <a:pPr marL="12700">
              <a:lnSpc>
                <a:spcPct val="100000"/>
              </a:lnSpc>
              <a:spcBef>
                <a:spcPts val="100"/>
              </a:spcBef>
            </a:pPr>
            <a:r>
              <a:rPr sz="8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В </a:t>
            </a:r>
            <a:r>
              <a:rPr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заключение</a:t>
            </a:r>
            <a:endParaRPr sz="8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t>Классификация</a:t>
            </a:r>
            <a:r>
              <a:rPr spc="285" dirty="0"/>
              <a:t> </a:t>
            </a:r>
            <a:r>
              <a:rPr spc="114" dirty="0"/>
              <a:t>чрезвычайных</a:t>
            </a:r>
            <a:r>
              <a:rPr spc="285" dirty="0"/>
              <a:t> </a:t>
            </a:r>
            <a:r>
              <a:rPr spc="110" dirty="0"/>
              <a:t>ситуаций</a:t>
            </a:r>
          </a:p>
        </p:txBody>
      </p:sp>
      <p:sp>
        <p:nvSpPr>
          <p:cNvPr id="7" name="object 7"/>
          <p:cNvSpPr txBox="1"/>
          <p:nvPr/>
        </p:nvSpPr>
        <p:spPr>
          <a:xfrm>
            <a:off x="7880508" y="1224382"/>
            <a:ext cx="10026492" cy="7169150"/>
          </a:xfrm>
          <a:prstGeom prst="rect">
            <a:avLst/>
          </a:prstGeom>
        </p:spPr>
        <p:txBody>
          <a:bodyPr vert="horz" wrap="square" lIns="0" tIns="153670" rIns="0" bIns="0" rtlCol="0">
            <a:spAutoFit/>
            <a:scene3d>
              <a:camera prst="orthographicFront"/>
              <a:lightRig rig="threePt" dir="t"/>
            </a:scene3d>
            <a:sp3d extrusionH="57150">
              <a:bevelT w="38100" h="38100"/>
            </a:sp3d>
          </a:bodyPr>
          <a:lstStyle/>
          <a:p>
            <a:pPr marL="12700">
              <a:lnSpc>
                <a:spcPct val="100000"/>
              </a:lnSpc>
              <a:spcBef>
                <a:spcPts val="1210"/>
              </a:spcBef>
            </a:pPr>
            <a:r>
              <a:rPr sz="2200" spc="-30" dirty="0">
                <a:solidFill>
                  <a:srgbClr val="043C57"/>
                </a:solidFill>
                <a:latin typeface="Roboto"/>
                <a:cs typeface="Roboto"/>
              </a:rPr>
              <a:t>В</a:t>
            </a:r>
            <a:r>
              <a:rPr sz="2200" spc="215" dirty="0">
                <a:solidFill>
                  <a:srgbClr val="043C57"/>
                </a:solidFill>
                <a:latin typeface="Roboto"/>
                <a:cs typeface="Roboto"/>
              </a:rPr>
              <a:t> </a:t>
            </a:r>
            <a:r>
              <a:rPr sz="2200" spc="100" dirty="0">
                <a:solidFill>
                  <a:srgbClr val="043C57"/>
                </a:solidFill>
                <a:latin typeface="Roboto"/>
                <a:cs typeface="Roboto"/>
              </a:rPr>
              <a:t>число</a:t>
            </a:r>
            <a:r>
              <a:rPr sz="2200" spc="220" dirty="0">
                <a:solidFill>
                  <a:srgbClr val="043C57"/>
                </a:solidFill>
                <a:latin typeface="Roboto"/>
                <a:cs typeface="Roboto"/>
              </a:rPr>
              <a:t> </a:t>
            </a:r>
            <a:r>
              <a:rPr sz="2200" spc="90" dirty="0">
                <a:solidFill>
                  <a:srgbClr val="043C57"/>
                </a:solidFill>
                <a:latin typeface="Roboto"/>
                <a:cs typeface="Roboto"/>
              </a:rPr>
              <a:t>предупредительных</a:t>
            </a:r>
            <a:r>
              <a:rPr sz="2200" spc="220" dirty="0">
                <a:solidFill>
                  <a:srgbClr val="043C57"/>
                </a:solidFill>
                <a:latin typeface="Roboto"/>
                <a:cs typeface="Roboto"/>
              </a:rPr>
              <a:t> </a:t>
            </a:r>
            <a:r>
              <a:rPr sz="2200" spc="95" dirty="0">
                <a:solidFill>
                  <a:srgbClr val="043C57"/>
                </a:solidFill>
                <a:latin typeface="Roboto"/>
                <a:cs typeface="Roboto"/>
              </a:rPr>
              <a:t>мероприятий</a:t>
            </a:r>
            <a:r>
              <a:rPr sz="2200" spc="220" dirty="0">
                <a:solidFill>
                  <a:srgbClr val="043C57"/>
                </a:solidFill>
                <a:latin typeface="Roboto"/>
                <a:cs typeface="Roboto"/>
              </a:rPr>
              <a:t> </a:t>
            </a:r>
            <a:r>
              <a:rPr sz="2200" spc="60" dirty="0">
                <a:solidFill>
                  <a:srgbClr val="043C57"/>
                </a:solidFill>
                <a:latin typeface="Roboto"/>
                <a:cs typeface="Roboto"/>
              </a:rPr>
              <a:t>могут</a:t>
            </a:r>
            <a:r>
              <a:rPr sz="2200" spc="220" dirty="0">
                <a:solidFill>
                  <a:srgbClr val="043C57"/>
                </a:solidFill>
                <a:latin typeface="Roboto"/>
                <a:cs typeface="Roboto"/>
              </a:rPr>
              <a:t> </a:t>
            </a:r>
            <a:r>
              <a:rPr sz="2200" spc="55" dirty="0">
                <a:solidFill>
                  <a:srgbClr val="043C57"/>
                </a:solidFill>
                <a:latin typeface="Roboto"/>
                <a:cs typeface="Roboto"/>
              </a:rPr>
              <a:t>быть</a:t>
            </a:r>
            <a:endParaRPr sz="2200" dirty="0">
              <a:latin typeface="Roboto"/>
              <a:cs typeface="Roboto"/>
            </a:endParaRPr>
          </a:p>
          <a:p>
            <a:pPr marL="12700" marR="5080">
              <a:lnSpc>
                <a:spcPct val="142000"/>
              </a:lnSpc>
            </a:pPr>
            <a:r>
              <a:rPr sz="2200" spc="100" dirty="0">
                <a:solidFill>
                  <a:srgbClr val="043C57"/>
                </a:solidFill>
                <a:latin typeface="Roboto"/>
                <a:cs typeface="Roboto"/>
              </a:rPr>
              <a:t>включены</a:t>
            </a:r>
            <a:r>
              <a:rPr sz="2200" spc="215" dirty="0">
                <a:solidFill>
                  <a:srgbClr val="043C57"/>
                </a:solidFill>
                <a:latin typeface="Roboto"/>
                <a:cs typeface="Roboto"/>
              </a:rPr>
              <a:t> </a:t>
            </a:r>
            <a:r>
              <a:rPr sz="2200" spc="90" dirty="0">
                <a:solidFill>
                  <a:srgbClr val="043C57"/>
                </a:solidFill>
                <a:latin typeface="Roboto"/>
                <a:cs typeface="Roboto"/>
              </a:rPr>
              <a:t>мероприятия,</a:t>
            </a:r>
            <a:r>
              <a:rPr sz="2200" spc="220" dirty="0">
                <a:solidFill>
                  <a:srgbClr val="043C57"/>
                </a:solidFill>
                <a:latin typeface="Roboto"/>
                <a:cs typeface="Roboto"/>
              </a:rPr>
              <a:t> </a:t>
            </a:r>
            <a:r>
              <a:rPr sz="2200" spc="105" dirty="0">
                <a:solidFill>
                  <a:srgbClr val="043C57"/>
                </a:solidFill>
                <a:latin typeface="Roboto"/>
                <a:cs typeface="Roboto"/>
              </a:rPr>
              <a:t>направленные</a:t>
            </a:r>
            <a:r>
              <a:rPr sz="2200" spc="220" dirty="0">
                <a:solidFill>
                  <a:srgbClr val="043C57"/>
                </a:solidFill>
                <a:latin typeface="Roboto"/>
                <a:cs typeface="Roboto"/>
              </a:rPr>
              <a:t> </a:t>
            </a:r>
            <a:r>
              <a:rPr sz="2200" spc="55" dirty="0">
                <a:solidFill>
                  <a:srgbClr val="043C57"/>
                </a:solidFill>
                <a:latin typeface="Roboto"/>
                <a:cs typeface="Roboto"/>
              </a:rPr>
              <a:t>на</a:t>
            </a:r>
            <a:r>
              <a:rPr sz="2200" spc="220" dirty="0">
                <a:solidFill>
                  <a:srgbClr val="043C57"/>
                </a:solidFill>
                <a:latin typeface="Roboto"/>
                <a:cs typeface="Roboto"/>
              </a:rPr>
              <a:t> </a:t>
            </a:r>
            <a:r>
              <a:rPr sz="2200" spc="90" dirty="0">
                <a:solidFill>
                  <a:srgbClr val="043C57"/>
                </a:solidFill>
                <a:latin typeface="Roboto"/>
                <a:cs typeface="Roboto"/>
              </a:rPr>
              <a:t>устранение</a:t>
            </a:r>
            <a:r>
              <a:rPr sz="2200" spc="220" dirty="0">
                <a:solidFill>
                  <a:srgbClr val="043C57"/>
                </a:solidFill>
                <a:latin typeface="Roboto"/>
                <a:cs typeface="Roboto"/>
              </a:rPr>
              <a:t> </a:t>
            </a:r>
            <a:r>
              <a:rPr sz="2200" spc="100" dirty="0">
                <a:solidFill>
                  <a:srgbClr val="043C57"/>
                </a:solidFill>
                <a:latin typeface="Roboto"/>
                <a:cs typeface="Roboto"/>
              </a:rPr>
              <a:t>причин, </a:t>
            </a:r>
            <a:r>
              <a:rPr sz="2200" spc="-530" dirty="0">
                <a:solidFill>
                  <a:srgbClr val="043C57"/>
                </a:solidFill>
                <a:latin typeface="Roboto"/>
                <a:cs typeface="Roboto"/>
              </a:rPr>
              <a:t> </a:t>
            </a:r>
            <a:r>
              <a:rPr sz="2200" spc="80" dirty="0">
                <a:solidFill>
                  <a:srgbClr val="043C57"/>
                </a:solidFill>
                <a:latin typeface="Roboto"/>
                <a:cs typeface="Roboto"/>
              </a:rPr>
              <a:t>которые</a:t>
            </a:r>
            <a:r>
              <a:rPr sz="2200" spc="215" dirty="0">
                <a:solidFill>
                  <a:srgbClr val="043C57"/>
                </a:solidFill>
                <a:latin typeface="Roboto"/>
                <a:cs typeface="Roboto"/>
              </a:rPr>
              <a:t> </a:t>
            </a:r>
            <a:r>
              <a:rPr sz="2200" spc="60" dirty="0">
                <a:solidFill>
                  <a:srgbClr val="043C57"/>
                </a:solidFill>
                <a:latin typeface="Roboto"/>
                <a:cs typeface="Roboto"/>
              </a:rPr>
              <a:t>могут</a:t>
            </a:r>
            <a:r>
              <a:rPr sz="2200" spc="220" dirty="0">
                <a:solidFill>
                  <a:srgbClr val="043C57"/>
                </a:solidFill>
                <a:latin typeface="Roboto"/>
                <a:cs typeface="Roboto"/>
              </a:rPr>
              <a:t> </a:t>
            </a:r>
            <a:r>
              <a:rPr sz="2200" spc="70" dirty="0">
                <a:solidFill>
                  <a:srgbClr val="043C57"/>
                </a:solidFill>
                <a:latin typeface="Roboto"/>
                <a:cs typeface="Roboto"/>
              </a:rPr>
              <a:t>вызвать</a:t>
            </a:r>
            <a:r>
              <a:rPr sz="2200" spc="215" dirty="0">
                <a:solidFill>
                  <a:srgbClr val="043C57"/>
                </a:solidFill>
                <a:latin typeface="Roboto"/>
                <a:cs typeface="Roboto"/>
              </a:rPr>
              <a:t> </a:t>
            </a:r>
            <a:r>
              <a:rPr sz="2200" spc="85" dirty="0">
                <a:solidFill>
                  <a:srgbClr val="043C57"/>
                </a:solidFill>
                <a:latin typeface="Roboto"/>
                <a:cs typeface="Roboto"/>
              </a:rPr>
              <a:t>ЧС,</a:t>
            </a:r>
            <a:r>
              <a:rPr sz="2200" spc="220" dirty="0">
                <a:solidFill>
                  <a:srgbClr val="043C57"/>
                </a:solidFill>
                <a:latin typeface="Roboto"/>
                <a:cs typeface="Roboto"/>
              </a:rPr>
              <a:t> </a:t>
            </a:r>
            <a:r>
              <a:rPr sz="2200" spc="55" dirty="0">
                <a:solidFill>
                  <a:srgbClr val="043C57"/>
                </a:solidFill>
                <a:latin typeface="Roboto"/>
                <a:cs typeface="Roboto"/>
              </a:rPr>
              <a:t>на</a:t>
            </a:r>
            <a:r>
              <a:rPr sz="2200" spc="215" dirty="0">
                <a:solidFill>
                  <a:srgbClr val="043C57"/>
                </a:solidFill>
                <a:latin typeface="Roboto"/>
                <a:cs typeface="Roboto"/>
              </a:rPr>
              <a:t> </a:t>
            </a:r>
            <a:r>
              <a:rPr sz="2200" spc="105" dirty="0">
                <a:solidFill>
                  <a:srgbClr val="043C57"/>
                </a:solidFill>
                <a:latin typeface="Roboto"/>
                <a:cs typeface="Roboto"/>
              </a:rPr>
              <a:t>ограничение</a:t>
            </a:r>
            <a:r>
              <a:rPr sz="2200" spc="220" dirty="0">
                <a:solidFill>
                  <a:srgbClr val="043C57"/>
                </a:solidFill>
                <a:latin typeface="Roboto"/>
                <a:cs typeface="Roboto"/>
              </a:rPr>
              <a:t> </a:t>
            </a:r>
            <a:r>
              <a:rPr sz="2200" spc="105" dirty="0">
                <a:solidFill>
                  <a:srgbClr val="043C57"/>
                </a:solidFill>
                <a:latin typeface="Roboto"/>
                <a:cs typeface="Roboto"/>
              </a:rPr>
              <a:t>(локализацию)</a:t>
            </a:r>
            <a:endParaRPr sz="2200" dirty="0">
              <a:latin typeface="Roboto"/>
              <a:cs typeface="Roboto"/>
            </a:endParaRPr>
          </a:p>
          <a:p>
            <a:pPr marL="12700" marR="596265">
              <a:lnSpc>
                <a:spcPct val="142000"/>
              </a:lnSpc>
            </a:pPr>
            <a:r>
              <a:rPr sz="2200" spc="95" dirty="0">
                <a:solidFill>
                  <a:srgbClr val="043C57"/>
                </a:solidFill>
                <a:latin typeface="Roboto"/>
                <a:cs typeface="Roboto"/>
              </a:rPr>
              <a:t>распространения</a:t>
            </a:r>
            <a:r>
              <a:rPr sz="2200" spc="210" dirty="0">
                <a:solidFill>
                  <a:srgbClr val="043C57"/>
                </a:solidFill>
                <a:latin typeface="Roboto"/>
                <a:cs typeface="Roboto"/>
              </a:rPr>
              <a:t> </a:t>
            </a:r>
            <a:r>
              <a:rPr sz="2200" spc="100" dirty="0">
                <a:solidFill>
                  <a:srgbClr val="043C57"/>
                </a:solidFill>
                <a:latin typeface="Roboto"/>
                <a:cs typeface="Roboto"/>
              </a:rPr>
              <a:t>(например</a:t>
            </a:r>
            <a:r>
              <a:rPr sz="2200" spc="215" dirty="0">
                <a:solidFill>
                  <a:srgbClr val="043C57"/>
                </a:solidFill>
                <a:latin typeface="Roboto"/>
                <a:cs typeface="Roboto"/>
              </a:rPr>
              <a:t> </a:t>
            </a:r>
            <a:r>
              <a:rPr sz="2200" spc="110" dirty="0">
                <a:solidFill>
                  <a:srgbClr val="043C57"/>
                </a:solidFill>
                <a:latin typeface="Roboto"/>
                <a:cs typeface="Roboto"/>
              </a:rPr>
              <a:t>пожаров,</a:t>
            </a:r>
            <a:r>
              <a:rPr sz="2200" spc="215" dirty="0">
                <a:solidFill>
                  <a:srgbClr val="043C57"/>
                </a:solidFill>
                <a:latin typeface="Roboto"/>
                <a:cs typeface="Roboto"/>
              </a:rPr>
              <a:t> </a:t>
            </a:r>
            <a:r>
              <a:rPr sz="2200" spc="90" dirty="0">
                <a:solidFill>
                  <a:srgbClr val="043C57"/>
                </a:solidFill>
                <a:latin typeface="Roboto"/>
                <a:cs typeface="Roboto"/>
              </a:rPr>
              <a:t>взрывов),</a:t>
            </a:r>
            <a:r>
              <a:rPr sz="2200" spc="215" dirty="0">
                <a:solidFill>
                  <a:srgbClr val="043C57"/>
                </a:solidFill>
                <a:latin typeface="Roboto"/>
                <a:cs typeface="Roboto"/>
              </a:rPr>
              <a:t> </a:t>
            </a:r>
            <a:r>
              <a:rPr sz="2200" spc="85" dirty="0">
                <a:solidFill>
                  <a:srgbClr val="043C57"/>
                </a:solidFill>
                <a:latin typeface="Roboto"/>
                <a:cs typeface="Roboto"/>
              </a:rPr>
              <a:t>создание </a:t>
            </a:r>
            <a:r>
              <a:rPr sz="2200" spc="-535" dirty="0">
                <a:solidFill>
                  <a:srgbClr val="043C57"/>
                </a:solidFill>
                <a:latin typeface="Roboto"/>
                <a:cs typeface="Roboto"/>
              </a:rPr>
              <a:t> </a:t>
            </a:r>
            <a:r>
              <a:rPr sz="2200" spc="100" dirty="0">
                <a:solidFill>
                  <a:srgbClr val="043C57"/>
                </a:solidFill>
                <a:latin typeface="Roboto"/>
                <a:cs typeface="Roboto"/>
              </a:rPr>
              <a:t>условий</a:t>
            </a:r>
            <a:r>
              <a:rPr sz="2200" spc="210" dirty="0">
                <a:solidFill>
                  <a:srgbClr val="043C57"/>
                </a:solidFill>
                <a:latin typeface="Roboto"/>
                <a:cs typeface="Roboto"/>
              </a:rPr>
              <a:t> </a:t>
            </a:r>
            <a:r>
              <a:rPr sz="2200" spc="55" dirty="0">
                <a:solidFill>
                  <a:srgbClr val="043C57"/>
                </a:solidFill>
                <a:latin typeface="Roboto"/>
                <a:cs typeface="Roboto"/>
              </a:rPr>
              <a:t>для</a:t>
            </a:r>
            <a:r>
              <a:rPr sz="2200" spc="215" dirty="0">
                <a:solidFill>
                  <a:srgbClr val="043C57"/>
                </a:solidFill>
                <a:latin typeface="Roboto"/>
                <a:cs typeface="Roboto"/>
              </a:rPr>
              <a:t> </a:t>
            </a:r>
            <a:r>
              <a:rPr sz="2200" spc="90" dirty="0">
                <a:solidFill>
                  <a:srgbClr val="043C57"/>
                </a:solidFill>
                <a:latin typeface="Roboto"/>
                <a:cs typeface="Roboto"/>
              </a:rPr>
              <a:t>эвакуации</a:t>
            </a:r>
            <a:r>
              <a:rPr sz="2200" spc="215" dirty="0">
                <a:solidFill>
                  <a:srgbClr val="043C57"/>
                </a:solidFill>
                <a:latin typeface="Roboto"/>
                <a:cs typeface="Roboto"/>
              </a:rPr>
              <a:t> </a:t>
            </a:r>
            <a:r>
              <a:rPr sz="2200" spc="90" dirty="0">
                <a:solidFill>
                  <a:srgbClr val="043C57"/>
                </a:solidFill>
                <a:latin typeface="Roboto"/>
                <a:cs typeface="Roboto"/>
              </a:rPr>
              <a:t>людей</a:t>
            </a:r>
            <a:r>
              <a:rPr sz="2200" spc="215" dirty="0">
                <a:solidFill>
                  <a:srgbClr val="043C57"/>
                </a:solidFill>
                <a:latin typeface="Roboto"/>
                <a:cs typeface="Roboto"/>
              </a:rPr>
              <a:t> </a:t>
            </a:r>
            <a:r>
              <a:rPr sz="2200" spc="20" dirty="0">
                <a:solidFill>
                  <a:srgbClr val="043C57"/>
                </a:solidFill>
                <a:latin typeface="Roboto"/>
                <a:cs typeface="Roboto"/>
              </a:rPr>
              <a:t>и</a:t>
            </a:r>
            <a:r>
              <a:rPr sz="2200" spc="215" dirty="0">
                <a:solidFill>
                  <a:srgbClr val="043C57"/>
                </a:solidFill>
                <a:latin typeface="Roboto"/>
                <a:cs typeface="Roboto"/>
              </a:rPr>
              <a:t> </a:t>
            </a:r>
            <a:r>
              <a:rPr sz="2200" spc="55" dirty="0">
                <a:solidFill>
                  <a:srgbClr val="043C57"/>
                </a:solidFill>
                <a:latin typeface="Roboto"/>
                <a:cs typeface="Roboto"/>
              </a:rPr>
              <a:t>их</a:t>
            </a:r>
            <a:r>
              <a:rPr sz="2200" spc="215" dirty="0">
                <a:solidFill>
                  <a:srgbClr val="043C57"/>
                </a:solidFill>
                <a:latin typeface="Roboto"/>
                <a:cs typeface="Roboto"/>
              </a:rPr>
              <a:t> </a:t>
            </a:r>
            <a:r>
              <a:rPr sz="2200" spc="80" dirty="0">
                <a:solidFill>
                  <a:srgbClr val="043C57"/>
                </a:solidFill>
                <a:latin typeface="Roboto"/>
                <a:cs typeface="Roboto"/>
              </a:rPr>
              <a:t>имущества,</a:t>
            </a:r>
            <a:endParaRPr sz="2200" dirty="0">
              <a:latin typeface="Roboto"/>
              <a:cs typeface="Roboto"/>
            </a:endParaRPr>
          </a:p>
          <a:p>
            <a:pPr marL="12700" marR="224154">
              <a:lnSpc>
                <a:spcPct val="142000"/>
              </a:lnSpc>
            </a:pPr>
            <a:r>
              <a:rPr sz="2200" spc="105" dirty="0">
                <a:solidFill>
                  <a:srgbClr val="043C57"/>
                </a:solidFill>
                <a:latin typeface="Roboto"/>
                <a:cs typeface="Roboto"/>
              </a:rPr>
              <a:t>своевременное</a:t>
            </a:r>
            <a:r>
              <a:rPr sz="2200" spc="225" dirty="0">
                <a:solidFill>
                  <a:srgbClr val="043C57"/>
                </a:solidFill>
                <a:latin typeface="Roboto"/>
                <a:cs typeface="Roboto"/>
              </a:rPr>
              <a:t> </a:t>
            </a:r>
            <a:r>
              <a:rPr sz="2200" spc="105" dirty="0">
                <a:solidFill>
                  <a:srgbClr val="043C57"/>
                </a:solidFill>
                <a:latin typeface="Roboto"/>
                <a:cs typeface="Roboto"/>
              </a:rPr>
              <a:t>обнаружение</a:t>
            </a:r>
            <a:r>
              <a:rPr sz="2200" spc="225" dirty="0">
                <a:solidFill>
                  <a:srgbClr val="043C57"/>
                </a:solidFill>
                <a:latin typeface="Roboto"/>
                <a:cs typeface="Roboto"/>
              </a:rPr>
              <a:t> </a:t>
            </a:r>
            <a:r>
              <a:rPr sz="2200" spc="95" dirty="0">
                <a:solidFill>
                  <a:srgbClr val="043C57"/>
                </a:solidFill>
                <a:latin typeface="Roboto"/>
                <a:cs typeface="Roboto"/>
              </a:rPr>
              <a:t>источников</a:t>
            </a:r>
            <a:r>
              <a:rPr sz="2200" spc="225" dirty="0">
                <a:solidFill>
                  <a:srgbClr val="043C57"/>
                </a:solidFill>
                <a:latin typeface="Roboto"/>
                <a:cs typeface="Roboto"/>
              </a:rPr>
              <a:t> </a:t>
            </a:r>
            <a:r>
              <a:rPr sz="2200" spc="75" dirty="0">
                <a:solidFill>
                  <a:srgbClr val="043C57"/>
                </a:solidFill>
                <a:latin typeface="Roboto"/>
                <a:cs typeface="Roboto"/>
              </a:rPr>
              <a:t>ЧС</a:t>
            </a:r>
            <a:r>
              <a:rPr sz="2200" spc="225" dirty="0">
                <a:solidFill>
                  <a:srgbClr val="043C57"/>
                </a:solidFill>
                <a:latin typeface="Roboto"/>
                <a:cs typeface="Roboto"/>
              </a:rPr>
              <a:t> </a:t>
            </a:r>
            <a:r>
              <a:rPr sz="2200" spc="20" dirty="0">
                <a:solidFill>
                  <a:srgbClr val="043C57"/>
                </a:solidFill>
                <a:latin typeface="Roboto"/>
                <a:cs typeface="Roboto"/>
              </a:rPr>
              <a:t>и</a:t>
            </a:r>
            <a:r>
              <a:rPr sz="2200" spc="225" dirty="0">
                <a:solidFill>
                  <a:srgbClr val="043C57"/>
                </a:solidFill>
                <a:latin typeface="Roboto"/>
                <a:cs typeface="Roboto"/>
              </a:rPr>
              <a:t> </a:t>
            </a:r>
            <a:r>
              <a:rPr sz="2200" spc="105" dirty="0">
                <a:solidFill>
                  <a:srgbClr val="043C57"/>
                </a:solidFill>
                <a:latin typeface="Roboto"/>
                <a:cs typeface="Roboto"/>
              </a:rPr>
              <a:t>оповещение</a:t>
            </a:r>
            <a:r>
              <a:rPr sz="2200" spc="225" dirty="0">
                <a:solidFill>
                  <a:srgbClr val="043C57"/>
                </a:solidFill>
                <a:latin typeface="Roboto"/>
                <a:cs typeface="Roboto"/>
              </a:rPr>
              <a:t> </a:t>
            </a:r>
            <a:r>
              <a:rPr sz="2200" spc="5" dirty="0">
                <a:solidFill>
                  <a:srgbClr val="043C57"/>
                </a:solidFill>
                <a:latin typeface="Roboto"/>
                <a:cs typeface="Roboto"/>
              </a:rPr>
              <a:t>о </a:t>
            </a:r>
            <a:r>
              <a:rPr sz="2200" spc="-535" dirty="0">
                <a:solidFill>
                  <a:srgbClr val="043C57"/>
                </a:solidFill>
                <a:latin typeface="Roboto"/>
                <a:cs typeface="Roboto"/>
              </a:rPr>
              <a:t> </a:t>
            </a:r>
            <a:r>
              <a:rPr sz="2200" spc="85" dirty="0">
                <a:solidFill>
                  <a:srgbClr val="043C57"/>
                </a:solidFill>
                <a:latin typeface="Roboto"/>
                <a:cs typeface="Roboto"/>
              </a:rPr>
              <a:t>них,</a:t>
            </a:r>
            <a:r>
              <a:rPr sz="2200" spc="210" dirty="0">
                <a:solidFill>
                  <a:srgbClr val="043C57"/>
                </a:solidFill>
                <a:latin typeface="Roboto"/>
                <a:cs typeface="Roboto"/>
              </a:rPr>
              <a:t> </a:t>
            </a:r>
            <a:r>
              <a:rPr sz="2200" spc="55" dirty="0">
                <a:solidFill>
                  <a:srgbClr val="043C57"/>
                </a:solidFill>
                <a:latin typeface="Roboto"/>
                <a:cs typeface="Roboto"/>
              </a:rPr>
              <a:t>их</a:t>
            </a:r>
            <a:r>
              <a:rPr sz="2200" spc="215" dirty="0">
                <a:solidFill>
                  <a:srgbClr val="043C57"/>
                </a:solidFill>
                <a:latin typeface="Roboto"/>
                <a:cs typeface="Roboto"/>
              </a:rPr>
              <a:t> </a:t>
            </a:r>
            <a:r>
              <a:rPr sz="2200" spc="90" dirty="0">
                <a:solidFill>
                  <a:srgbClr val="043C57"/>
                </a:solidFill>
                <a:latin typeface="Roboto"/>
                <a:cs typeface="Roboto"/>
              </a:rPr>
              <a:t>устранение.</a:t>
            </a:r>
            <a:endParaRPr sz="2200" dirty="0">
              <a:latin typeface="Roboto"/>
              <a:cs typeface="Roboto"/>
            </a:endParaRPr>
          </a:p>
          <a:p>
            <a:pPr marL="12700">
              <a:lnSpc>
                <a:spcPct val="100000"/>
              </a:lnSpc>
              <a:spcBef>
                <a:spcPts val="1110"/>
              </a:spcBef>
            </a:pPr>
            <a:r>
              <a:rPr sz="2200" spc="105" dirty="0">
                <a:solidFill>
                  <a:srgbClr val="043C57"/>
                </a:solidFill>
                <a:latin typeface="Roboto"/>
                <a:cs typeface="Roboto"/>
              </a:rPr>
              <a:t>Соблюдение</a:t>
            </a:r>
            <a:r>
              <a:rPr sz="2200" spc="220" dirty="0">
                <a:solidFill>
                  <a:srgbClr val="043C57"/>
                </a:solidFill>
                <a:latin typeface="Roboto"/>
                <a:cs typeface="Roboto"/>
              </a:rPr>
              <a:t> </a:t>
            </a:r>
            <a:r>
              <a:rPr sz="2200" spc="105" dirty="0">
                <a:solidFill>
                  <a:srgbClr val="043C57"/>
                </a:solidFill>
                <a:latin typeface="Roboto"/>
                <a:cs typeface="Roboto"/>
              </a:rPr>
              <a:t>технологических</a:t>
            </a:r>
            <a:r>
              <a:rPr sz="2200" spc="220" dirty="0">
                <a:solidFill>
                  <a:srgbClr val="043C57"/>
                </a:solidFill>
                <a:latin typeface="Roboto"/>
                <a:cs typeface="Roboto"/>
              </a:rPr>
              <a:t> </a:t>
            </a:r>
            <a:r>
              <a:rPr sz="2200" spc="110" dirty="0">
                <a:solidFill>
                  <a:srgbClr val="043C57"/>
                </a:solidFill>
                <a:latin typeface="Roboto"/>
                <a:cs typeface="Roboto"/>
              </a:rPr>
              <a:t>режимов</a:t>
            </a:r>
            <a:r>
              <a:rPr sz="2200" spc="225" dirty="0">
                <a:solidFill>
                  <a:srgbClr val="043C57"/>
                </a:solidFill>
                <a:latin typeface="Roboto"/>
                <a:cs typeface="Roboto"/>
              </a:rPr>
              <a:t> </a:t>
            </a:r>
            <a:r>
              <a:rPr sz="2200" spc="85" dirty="0">
                <a:solidFill>
                  <a:srgbClr val="043C57"/>
                </a:solidFill>
                <a:latin typeface="Roboto"/>
                <a:cs typeface="Roboto"/>
              </a:rPr>
              <a:t>производства,</a:t>
            </a:r>
            <a:endParaRPr sz="2200" dirty="0">
              <a:latin typeface="Roboto"/>
              <a:cs typeface="Roboto"/>
            </a:endParaRPr>
          </a:p>
          <a:p>
            <a:pPr marL="12700" marR="116205">
              <a:lnSpc>
                <a:spcPct val="142000"/>
              </a:lnSpc>
              <a:spcBef>
                <a:spcPts val="5"/>
              </a:spcBef>
            </a:pPr>
            <a:r>
              <a:rPr sz="2200" spc="105" dirty="0">
                <a:solidFill>
                  <a:srgbClr val="043C57"/>
                </a:solidFill>
                <a:latin typeface="Roboto"/>
                <a:cs typeface="Roboto"/>
              </a:rPr>
              <a:t>содержание</a:t>
            </a:r>
            <a:r>
              <a:rPr sz="2200" spc="210" dirty="0">
                <a:solidFill>
                  <a:srgbClr val="043C57"/>
                </a:solidFill>
                <a:latin typeface="Roboto"/>
                <a:cs typeface="Roboto"/>
              </a:rPr>
              <a:t> </a:t>
            </a:r>
            <a:r>
              <a:rPr sz="2200" spc="90" dirty="0">
                <a:solidFill>
                  <a:srgbClr val="043C57"/>
                </a:solidFill>
                <a:latin typeface="Roboto"/>
                <a:cs typeface="Roboto"/>
              </a:rPr>
              <a:t>оборудования,</a:t>
            </a:r>
            <a:r>
              <a:rPr sz="2200" spc="215" dirty="0">
                <a:solidFill>
                  <a:srgbClr val="043C57"/>
                </a:solidFill>
                <a:latin typeface="Roboto"/>
                <a:cs typeface="Roboto"/>
              </a:rPr>
              <a:t> </a:t>
            </a:r>
            <a:r>
              <a:rPr sz="2200" spc="105" dirty="0">
                <a:solidFill>
                  <a:srgbClr val="043C57"/>
                </a:solidFill>
                <a:latin typeface="Roboto"/>
                <a:cs typeface="Roboto"/>
              </a:rPr>
              <a:t>особенно</a:t>
            </a:r>
            <a:r>
              <a:rPr sz="2200" spc="210" dirty="0">
                <a:solidFill>
                  <a:srgbClr val="043C57"/>
                </a:solidFill>
                <a:latin typeface="Roboto"/>
                <a:cs typeface="Roboto"/>
              </a:rPr>
              <a:t> </a:t>
            </a:r>
            <a:r>
              <a:rPr sz="2200" spc="100" dirty="0">
                <a:solidFill>
                  <a:srgbClr val="043C57"/>
                </a:solidFill>
                <a:latin typeface="Roboto"/>
                <a:cs typeface="Roboto"/>
              </a:rPr>
              <a:t>энергетических</a:t>
            </a:r>
            <a:r>
              <a:rPr sz="2200" spc="215" dirty="0">
                <a:solidFill>
                  <a:srgbClr val="043C57"/>
                </a:solidFill>
                <a:latin typeface="Roboto"/>
                <a:cs typeface="Roboto"/>
              </a:rPr>
              <a:t> </a:t>
            </a:r>
            <a:r>
              <a:rPr sz="2200" spc="85" dirty="0">
                <a:solidFill>
                  <a:srgbClr val="043C57"/>
                </a:solidFill>
                <a:latin typeface="Roboto"/>
                <a:cs typeface="Roboto"/>
              </a:rPr>
              <a:t>сетей,</a:t>
            </a:r>
            <a:r>
              <a:rPr sz="2200" spc="210" dirty="0">
                <a:solidFill>
                  <a:srgbClr val="043C57"/>
                </a:solidFill>
                <a:latin typeface="Roboto"/>
                <a:cs typeface="Roboto"/>
              </a:rPr>
              <a:t> </a:t>
            </a:r>
            <a:r>
              <a:rPr sz="2200" spc="5" dirty="0">
                <a:solidFill>
                  <a:srgbClr val="043C57"/>
                </a:solidFill>
                <a:latin typeface="Roboto"/>
                <a:cs typeface="Roboto"/>
              </a:rPr>
              <a:t>в </a:t>
            </a:r>
            <a:r>
              <a:rPr sz="2200" spc="-530" dirty="0">
                <a:solidFill>
                  <a:srgbClr val="043C57"/>
                </a:solidFill>
                <a:latin typeface="Roboto"/>
                <a:cs typeface="Roboto"/>
              </a:rPr>
              <a:t> </a:t>
            </a:r>
            <a:r>
              <a:rPr sz="2200" spc="100" dirty="0">
                <a:solidFill>
                  <a:srgbClr val="043C57"/>
                </a:solidFill>
                <a:latin typeface="Roboto"/>
                <a:cs typeface="Roboto"/>
              </a:rPr>
              <a:t>исправном</a:t>
            </a:r>
            <a:r>
              <a:rPr sz="2200" spc="215" dirty="0">
                <a:solidFill>
                  <a:srgbClr val="043C57"/>
                </a:solidFill>
                <a:latin typeface="Roboto"/>
                <a:cs typeface="Roboto"/>
              </a:rPr>
              <a:t> </a:t>
            </a:r>
            <a:r>
              <a:rPr sz="2200" spc="90" dirty="0">
                <a:solidFill>
                  <a:srgbClr val="043C57"/>
                </a:solidFill>
                <a:latin typeface="Roboto"/>
                <a:cs typeface="Roboto"/>
              </a:rPr>
              <a:t>состоянии</a:t>
            </a:r>
            <a:r>
              <a:rPr sz="2200" spc="220" dirty="0">
                <a:solidFill>
                  <a:srgbClr val="043C57"/>
                </a:solidFill>
                <a:latin typeface="Roboto"/>
                <a:cs typeface="Roboto"/>
              </a:rPr>
              <a:t> </a:t>
            </a:r>
            <a:r>
              <a:rPr sz="2200" spc="90" dirty="0">
                <a:solidFill>
                  <a:srgbClr val="043C57"/>
                </a:solidFill>
                <a:latin typeface="Roboto"/>
                <a:cs typeface="Roboto"/>
              </a:rPr>
              <a:t>позволяет,</a:t>
            </a:r>
            <a:r>
              <a:rPr sz="2200" spc="215" dirty="0">
                <a:solidFill>
                  <a:srgbClr val="043C57"/>
                </a:solidFill>
                <a:latin typeface="Roboto"/>
                <a:cs typeface="Roboto"/>
              </a:rPr>
              <a:t> </a:t>
            </a:r>
            <a:r>
              <a:rPr sz="2200" spc="5" dirty="0">
                <a:solidFill>
                  <a:srgbClr val="043C57"/>
                </a:solidFill>
                <a:latin typeface="Roboto"/>
                <a:cs typeface="Roboto"/>
              </a:rPr>
              <a:t>в</a:t>
            </a:r>
            <a:r>
              <a:rPr sz="2200" spc="220" dirty="0">
                <a:solidFill>
                  <a:srgbClr val="043C57"/>
                </a:solidFill>
                <a:latin typeface="Roboto"/>
                <a:cs typeface="Roboto"/>
              </a:rPr>
              <a:t> </a:t>
            </a:r>
            <a:r>
              <a:rPr sz="2200" spc="105" dirty="0">
                <a:solidFill>
                  <a:srgbClr val="043C57"/>
                </a:solidFill>
                <a:latin typeface="Roboto"/>
                <a:cs typeface="Roboto"/>
              </a:rPr>
              <a:t>большинстве</a:t>
            </a:r>
            <a:r>
              <a:rPr sz="2200" spc="215" dirty="0">
                <a:solidFill>
                  <a:srgbClr val="043C57"/>
                </a:solidFill>
                <a:latin typeface="Roboto"/>
                <a:cs typeface="Roboto"/>
              </a:rPr>
              <a:t> </a:t>
            </a:r>
            <a:r>
              <a:rPr sz="2200" spc="90" dirty="0">
                <a:solidFill>
                  <a:srgbClr val="043C57"/>
                </a:solidFill>
                <a:latin typeface="Roboto"/>
                <a:cs typeface="Roboto"/>
              </a:rPr>
              <a:t>случаев,</a:t>
            </a:r>
            <a:endParaRPr sz="2200" dirty="0">
              <a:latin typeface="Roboto"/>
              <a:cs typeface="Roboto"/>
            </a:endParaRPr>
          </a:p>
          <a:p>
            <a:pPr marL="12700">
              <a:lnSpc>
                <a:spcPct val="100000"/>
              </a:lnSpc>
              <a:spcBef>
                <a:spcPts val="1110"/>
              </a:spcBef>
            </a:pPr>
            <a:r>
              <a:rPr sz="2200" spc="95" dirty="0">
                <a:solidFill>
                  <a:srgbClr val="043C57"/>
                </a:solidFill>
                <a:latin typeface="Roboto"/>
                <a:cs typeface="Roboto"/>
              </a:rPr>
              <a:t>исключить</a:t>
            </a:r>
            <a:r>
              <a:rPr sz="2200" spc="204" dirty="0">
                <a:solidFill>
                  <a:srgbClr val="043C57"/>
                </a:solidFill>
                <a:latin typeface="Roboto"/>
                <a:cs typeface="Roboto"/>
              </a:rPr>
              <a:t> </a:t>
            </a:r>
            <a:r>
              <a:rPr sz="2200" spc="90" dirty="0">
                <a:solidFill>
                  <a:srgbClr val="043C57"/>
                </a:solidFill>
                <a:latin typeface="Roboto"/>
                <a:cs typeface="Roboto"/>
              </a:rPr>
              <a:t>причину</a:t>
            </a:r>
            <a:r>
              <a:rPr sz="2200" spc="204" dirty="0">
                <a:solidFill>
                  <a:srgbClr val="043C57"/>
                </a:solidFill>
                <a:latin typeface="Roboto"/>
                <a:cs typeface="Roboto"/>
              </a:rPr>
              <a:t> </a:t>
            </a:r>
            <a:r>
              <a:rPr sz="2200" spc="90" dirty="0">
                <a:solidFill>
                  <a:srgbClr val="043C57"/>
                </a:solidFill>
                <a:latin typeface="Roboto"/>
                <a:cs typeface="Roboto"/>
              </a:rPr>
              <a:t>возгорания.</a:t>
            </a:r>
            <a:endParaRPr sz="2200" dirty="0">
              <a:latin typeface="Roboto"/>
              <a:cs typeface="Roboto"/>
            </a:endParaRPr>
          </a:p>
          <a:p>
            <a:pPr marL="12700">
              <a:lnSpc>
                <a:spcPct val="100000"/>
              </a:lnSpc>
              <a:spcBef>
                <a:spcPts val="1110"/>
              </a:spcBef>
            </a:pPr>
            <a:r>
              <a:rPr sz="2200" spc="110" dirty="0">
                <a:solidFill>
                  <a:srgbClr val="043C57"/>
                </a:solidFill>
                <a:latin typeface="Roboto"/>
                <a:cs typeface="Roboto"/>
              </a:rPr>
              <a:t>Своевременное</a:t>
            </a:r>
            <a:r>
              <a:rPr sz="2200" spc="215" dirty="0">
                <a:solidFill>
                  <a:srgbClr val="043C57"/>
                </a:solidFill>
                <a:latin typeface="Roboto"/>
                <a:cs typeface="Roboto"/>
              </a:rPr>
              <a:t> </a:t>
            </a:r>
            <a:r>
              <a:rPr sz="2200" spc="105" dirty="0">
                <a:solidFill>
                  <a:srgbClr val="043C57"/>
                </a:solidFill>
                <a:latin typeface="Roboto"/>
                <a:cs typeface="Roboto"/>
              </a:rPr>
              <a:t>обнаружение</a:t>
            </a:r>
            <a:r>
              <a:rPr sz="2200" spc="215" dirty="0">
                <a:solidFill>
                  <a:srgbClr val="043C57"/>
                </a:solidFill>
                <a:latin typeface="Roboto"/>
                <a:cs typeface="Roboto"/>
              </a:rPr>
              <a:t> </a:t>
            </a:r>
            <a:r>
              <a:rPr sz="2200" spc="75" dirty="0">
                <a:solidFill>
                  <a:srgbClr val="043C57"/>
                </a:solidFill>
                <a:latin typeface="Roboto"/>
                <a:cs typeface="Roboto"/>
              </a:rPr>
              <a:t>ЧС</a:t>
            </a:r>
            <a:r>
              <a:rPr sz="2200" spc="220" dirty="0">
                <a:solidFill>
                  <a:srgbClr val="043C57"/>
                </a:solidFill>
                <a:latin typeface="Roboto"/>
                <a:cs typeface="Roboto"/>
              </a:rPr>
              <a:t> </a:t>
            </a:r>
            <a:r>
              <a:rPr sz="2200" spc="95" dirty="0">
                <a:solidFill>
                  <a:srgbClr val="043C57"/>
                </a:solidFill>
                <a:latin typeface="Roboto"/>
                <a:cs typeface="Roboto"/>
              </a:rPr>
              <a:t>может</a:t>
            </a:r>
            <a:r>
              <a:rPr sz="2200" spc="215" dirty="0">
                <a:solidFill>
                  <a:srgbClr val="043C57"/>
                </a:solidFill>
                <a:latin typeface="Roboto"/>
                <a:cs typeface="Roboto"/>
              </a:rPr>
              <a:t> </a:t>
            </a:r>
            <a:r>
              <a:rPr sz="2200" spc="80" dirty="0">
                <a:solidFill>
                  <a:srgbClr val="043C57"/>
                </a:solidFill>
                <a:latin typeface="Roboto"/>
                <a:cs typeface="Roboto"/>
              </a:rPr>
              <a:t>достигаться</a:t>
            </a:r>
            <a:endParaRPr sz="2200" dirty="0">
              <a:latin typeface="Roboto"/>
              <a:cs typeface="Roboto"/>
            </a:endParaRPr>
          </a:p>
          <a:p>
            <a:pPr marL="12700">
              <a:lnSpc>
                <a:spcPct val="100000"/>
              </a:lnSpc>
              <a:spcBef>
                <a:spcPts val="1110"/>
              </a:spcBef>
            </a:pPr>
            <a:r>
              <a:rPr sz="2200" spc="100" dirty="0">
                <a:solidFill>
                  <a:srgbClr val="043C57"/>
                </a:solidFill>
                <a:latin typeface="Roboto"/>
                <a:cs typeface="Roboto"/>
              </a:rPr>
              <a:t>оснащением</a:t>
            </a:r>
            <a:r>
              <a:rPr sz="2200" spc="215" dirty="0">
                <a:solidFill>
                  <a:srgbClr val="043C57"/>
                </a:solidFill>
                <a:latin typeface="Roboto"/>
                <a:cs typeface="Roboto"/>
              </a:rPr>
              <a:t> </a:t>
            </a:r>
            <a:r>
              <a:rPr sz="2200" spc="90" dirty="0">
                <a:solidFill>
                  <a:srgbClr val="043C57"/>
                </a:solidFill>
                <a:latin typeface="Roboto"/>
                <a:cs typeface="Roboto"/>
              </a:rPr>
              <a:t>производственных</a:t>
            </a:r>
            <a:r>
              <a:rPr sz="2200" spc="220" dirty="0">
                <a:solidFill>
                  <a:srgbClr val="043C57"/>
                </a:solidFill>
                <a:latin typeface="Roboto"/>
                <a:cs typeface="Roboto"/>
              </a:rPr>
              <a:t> </a:t>
            </a:r>
            <a:r>
              <a:rPr sz="2200" spc="20" dirty="0">
                <a:solidFill>
                  <a:srgbClr val="043C57"/>
                </a:solidFill>
                <a:latin typeface="Roboto"/>
                <a:cs typeface="Roboto"/>
              </a:rPr>
              <a:t>и</a:t>
            </a:r>
            <a:r>
              <a:rPr sz="2200" spc="220" dirty="0">
                <a:solidFill>
                  <a:srgbClr val="043C57"/>
                </a:solidFill>
                <a:latin typeface="Roboto"/>
                <a:cs typeface="Roboto"/>
              </a:rPr>
              <a:t> </a:t>
            </a:r>
            <a:r>
              <a:rPr sz="2200" spc="75" dirty="0">
                <a:solidFill>
                  <a:srgbClr val="043C57"/>
                </a:solidFill>
                <a:latin typeface="Roboto"/>
                <a:cs typeface="Roboto"/>
              </a:rPr>
              <a:t>бытовых</a:t>
            </a:r>
            <a:r>
              <a:rPr sz="2200" spc="215" dirty="0">
                <a:solidFill>
                  <a:srgbClr val="043C57"/>
                </a:solidFill>
                <a:latin typeface="Roboto"/>
                <a:cs typeface="Roboto"/>
              </a:rPr>
              <a:t> </a:t>
            </a:r>
            <a:r>
              <a:rPr sz="2200" spc="105" dirty="0">
                <a:solidFill>
                  <a:srgbClr val="043C57"/>
                </a:solidFill>
                <a:latin typeface="Roboto"/>
                <a:cs typeface="Roboto"/>
              </a:rPr>
              <a:t>помещений</a:t>
            </a:r>
            <a:endParaRPr sz="2200" dirty="0">
              <a:latin typeface="Roboto"/>
              <a:cs typeface="Roboto"/>
            </a:endParaRPr>
          </a:p>
          <a:p>
            <a:pPr marL="12700" marR="358140">
              <a:lnSpc>
                <a:spcPct val="142000"/>
              </a:lnSpc>
            </a:pPr>
            <a:r>
              <a:rPr sz="2200" spc="90" dirty="0">
                <a:solidFill>
                  <a:srgbClr val="043C57"/>
                </a:solidFill>
                <a:latin typeface="Roboto"/>
                <a:cs typeface="Roboto"/>
              </a:rPr>
              <a:t>системами</a:t>
            </a:r>
            <a:r>
              <a:rPr sz="2200" spc="220" dirty="0">
                <a:solidFill>
                  <a:srgbClr val="043C57"/>
                </a:solidFill>
                <a:latin typeface="Roboto"/>
                <a:cs typeface="Roboto"/>
              </a:rPr>
              <a:t> </a:t>
            </a:r>
            <a:r>
              <a:rPr sz="2200" spc="90" dirty="0">
                <a:solidFill>
                  <a:srgbClr val="043C57"/>
                </a:solidFill>
                <a:latin typeface="Roboto"/>
                <a:cs typeface="Roboto"/>
              </a:rPr>
              <a:t>автоматической</a:t>
            </a:r>
            <a:r>
              <a:rPr sz="2200" spc="225" dirty="0">
                <a:solidFill>
                  <a:srgbClr val="043C57"/>
                </a:solidFill>
                <a:latin typeface="Roboto"/>
                <a:cs typeface="Roboto"/>
              </a:rPr>
              <a:t> </a:t>
            </a:r>
            <a:r>
              <a:rPr sz="2200" spc="105" dirty="0">
                <a:solidFill>
                  <a:srgbClr val="043C57"/>
                </a:solidFill>
                <a:latin typeface="Roboto"/>
                <a:cs typeface="Roboto"/>
              </a:rPr>
              <a:t>сигнализации</a:t>
            </a:r>
            <a:r>
              <a:rPr sz="2200" spc="225" dirty="0">
                <a:solidFill>
                  <a:srgbClr val="043C57"/>
                </a:solidFill>
                <a:latin typeface="Roboto"/>
                <a:cs typeface="Roboto"/>
              </a:rPr>
              <a:t> </a:t>
            </a:r>
            <a:r>
              <a:rPr sz="2200" spc="105" dirty="0">
                <a:solidFill>
                  <a:srgbClr val="043C57"/>
                </a:solidFill>
                <a:latin typeface="Roboto"/>
                <a:cs typeface="Roboto"/>
              </a:rPr>
              <a:t>или,</a:t>
            </a:r>
            <a:r>
              <a:rPr sz="2200" spc="225" dirty="0">
                <a:solidFill>
                  <a:srgbClr val="043C57"/>
                </a:solidFill>
                <a:latin typeface="Roboto"/>
                <a:cs typeface="Roboto"/>
              </a:rPr>
              <a:t> </a:t>
            </a:r>
            <a:r>
              <a:rPr sz="2200" spc="5" dirty="0">
                <a:solidFill>
                  <a:srgbClr val="043C57"/>
                </a:solidFill>
                <a:latin typeface="Roboto"/>
                <a:cs typeface="Roboto"/>
              </a:rPr>
              <a:t>в</a:t>
            </a:r>
            <a:r>
              <a:rPr sz="2200" spc="225" dirty="0">
                <a:solidFill>
                  <a:srgbClr val="043C57"/>
                </a:solidFill>
                <a:latin typeface="Roboto"/>
                <a:cs typeface="Roboto"/>
              </a:rPr>
              <a:t> </a:t>
            </a:r>
            <a:r>
              <a:rPr sz="2200" spc="85" dirty="0">
                <a:solidFill>
                  <a:srgbClr val="043C57"/>
                </a:solidFill>
                <a:latin typeface="Roboto"/>
                <a:cs typeface="Roboto"/>
              </a:rPr>
              <a:t>отдельных </a:t>
            </a:r>
            <a:r>
              <a:rPr sz="2200" spc="-530" dirty="0">
                <a:solidFill>
                  <a:srgbClr val="043C57"/>
                </a:solidFill>
                <a:latin typeface="Roboto"/>
                <a:cs typeface="Roboto"/>
              </a:rPr>
              <a:t> </a:t>
            </a:r>
            <a:r>
              <a:rPr sz="2200" spc="80" dirty="0">
                <a:solidFill>
                  <a:srgbClr val="043C57"/>
                </a:solidFill>
                <a:latin typeface="Roboto"/>
                <a:cs typeface="Roboto"/>
              </a:rPr>
              <a:t>случаях,</a:t>
            </a:r>
            <a:r>
              <a:rPr sz="2200" spc="210" dirty="0">
                <a:solidFill>
                  <a:srgbClr val="043C57"/>
                </a:solidFill>
                <a:latin typeface="Roboto"/>
                <a:cs typeface="Roboto"/>
              </a:rPr>
              <a:t> </a:t>
            </a:r>
            <a:r>
              <a:rPr sz="2200" dirty="0">
                <a:solidFill>
                  <a:srgbClr val="043C57"/>
                </a:solidFill>
                <a:latin typeface="Roboto"/>
                <a:cs typeface="Roboto"/>
              </a:rPr>
              <a:t>с</a:t>
            </a:r>
            <a:r>
              <a:rPr sz="2200" spc="215" dirty="0">
                <a:solidFill>
                  <a:srgbClr val="043C57"/>
                </a:solidFill>
                <a:latin typeface="Roboto"/>
                <a:cs typeface="Roboto"/>
              </a:rPr>
              <a:t> </a:t>
            </a:r>
            <a:r>
              <a:rPr sz="2200" spc="90" dirty="0">
                <a:solidFill>
                  <a:srgbClr val="043C57"/>
                </a:solidFill>
                <a:latin typeface="Roboto"/>
                <a:cs typeface="Roboto"/>
              </a:rPr>
              <a:t>помощью</a:t>
            </a:r>
            <a:r>
              <a:rPr sz="2200" spc="215" dirty="0">
                <a:solidFill>
                  <a:srgbClr val="043C57"/>
                </a:solidFill>
                <a:latin typeface="Roboto"/>
                <a:cs typeface="Roboto"/>
              </a:rPr>
              <a:t> </a:t>
            </a:r>
            <a:r>
              <a:rPr sz="2200" spc="100" dirty="0">
                <a:solidFill>
                  <a:srgbClr val="043C57"/>
                </a:solidFill>
                <a:latin typeface="Roboto"/>
                <a:cs typeface="Roboto"/>
              </a:rPr>
              <a:t>организационных</a:t>
            </a:r>
            <a:r>
              <a:rPr sz="2200" spc="215" dirty="0">
                <a:solidFill>
                  <a:srgbClr val="043C57"/>
                </a:solidFill>
                <a:latin typeface="Roboto"/>
                <a:cs typeface="Roboto"/>
              </a:rPr>
              <a:t> </a:t>
            </a:r>
            <a:r>
              <a:rPr sz="2200" spc="75" dirty="0">
                <a:solidFill>
                  <a:srgbClr val="043C57"/>
                </a:solidFill>
                <a:latin typeface="Roboto"/>
                <a:cs typeface="Roboto"/>
              </a:rPr>
              <a:t>мер.</a:t>
            </a:r>
            <a:endParaRPr sz="2200" dirty="0">
              <a:latin typeface="Roboto"/>
              <a:cs typeface="Roboto"/>
            </a:endParaRPr>
          </a:p>
        </p:txBody>
      </p:sp>
      <p:sp>
        <p:nvSpPr>
          <p:cNvPr id="9" name="TextBox 8"/>
          <p:cNvSpPr txBox="1"/>
          <p:nvPr/>
        </p:nvSpPr>
        <p:spPr>
          <a:xfrm>
            <a:off x="27708" y="6743700"/>
            <a:ext cx="7516091" cy="1938992"/>
          </a:xfrm>
          <a:prstGeom prst="rect">
            <a:avLst/>
          </a:prstGeom>
          <a:noFill/>
        </p:spPr>
        <p:txBody>
          <a:bodyPr wrap="square" rtlCol="0">
            <a:spAutoFit/>
          </a:bodyPr>
          <a:lstStyle/>
          <a:p>
            <a:pPr marL="12700" marR="1127760" lvl="0" algn="ctr">
              <a:lnSpc>
                <a:spcPct val="150000"/>
              </a:lnSpc>
              <a:spcBef>
                <a:spcPts val="2045"/>
              </a:spcBef>
            </a:pPr>
            <a:r>
              <a:rPr lang="ru-RU" sz="40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Times New Roman"/>
                <a:cs typeface="Times New Roman"/>
              </a:rPr>
              <a:t>ПРЕДУПРЕДИТЕЛЬНЫЕ  МЕРОПРИЯТИЯ</a:t>
            </a:r>
          </a:p>
        </p:txBody>
      </p:sp>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7" y="1850678"/>
            <a:ext cx="6581270" cy="48930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3855" y="1"/>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7FAFD"/>
          </a:solidFill>
        </p:spPr>
        <p:txBody>
          <a:bodyPr wrap="square" lIns="0" tIns="0" rIns="0" bIns="0" rtlCol="0"/>
          <a:lstStyle/>
          <a:p>
            <a:endParaRPr dirty="0"/>
          </a:p>
        </p:txBody>
      </p:sp>
      <p:grpSp>
        <p:nvGrpSpPr>
          <p:cNvPr id="3" name="object 3"/>
          <p:cNvGrpSpPr/>
          <p:nvPr/>
        </p:nvGrpSpPr>
        <p:grpSpPr>
          <a:xfrm>
            <a:off x="1028700" y="1"/>
            <a:ext cx="16230600" cy="10287000"/>
            <a:chOff x="1028700" y="1"/>
            <a:chExt cx="16230600" cy="10287000"/>
          </a:xfrm>
        </p:grpSpPr>
        <p:sp>
          <p:nvSpPr>
            <p:cNvPr id="4" name="object 4"/>
            <p:cNvSpPr/>
            <p:nvPr/>
          </p:nvSpPr>
          <p:spPr>
            <a:xfrm>
              <a:off x="6699034" y="1"/>
              <a:ext cx="171450" cy="9734550"/>
            </a:xfrm>
            <a:custGeom>
              <a:avLst/>
              <a:gdLst/>
              <a:ahLst/>
              <a:cxnLst/>
              <a:rect l="l" t="t" r="r" b="b"/>
              <a:pathLst>
                <a:path w="171450" h="9734550">
                  <a:moveTo>
                    <a:pt x="0" y="9734549"/>
                  </a:moveTo>
                  <a:lnTo>
                    <a:pt x="171449" y="9734549"/>
                  </a:lnTo>
                  <a:lnTo>
                    <a:pt x="171449" y="0"/>
                  </a:lnTo>
                  <a:lnTo>
                    <a:pt x="0" y="0"/>
                  </a:lnTo>
                  <a:lnTo>
                    <a:pt x="0" y="9734549"/>
                  </a:lnTo>
                  <a:close/>
                </a:path>
              </a:pathLst>
            </a:custGeom>
            <a:solidFill>
              <a:srgbClr val="97BCC7"/>
            </a:solidFill>
          </p:spPr>
          <p:txBody>
            <a:bodyPr wrap="square" lIns="0" tIns="0" rIns="0" bIns="0" rtlCol="0"/>
            <a:lstStyle/>
            <a:p>
              <a:endParaRPr dirty="0"/>
            </a:p>
          </p:txBody>
        </p:sp>
        <p:sp>
          <p:nvSpPr>
            <p:cNvPr id="5" name="object 5"/>
            <p:cNvSpPr/>
            <p:nvPr/>
          </p:nvSpPr>
          <p:spPr>
            <a:xfrm>
              <a:off x="1028700" y="9734551"/>
              <a:ext cx="16230600" cy="552450"/>
            </a:xfrm>
            <a:custGeom>
              <a:avLst/>
              <a:gdLst/>
              <a:ahLst/>
              <a:cxnLst/>
              <a:rect l="l" t="t" r="r" b="b"/>
              <a:pathLst>
                <a:path w="16230600" h="552450">
                  <a:moveTo>
                    <a:pt x="0" y="0"/>
                  </a:moveTo>
                  <a:lnTo>
                    <a:pt x="16230599" y="0"/>
                  </a:lnTo>
                  <a:lnTo>
                    <a:pt x="16230599" y="552448"/>
                  </a:lnTo>
                  <a:lnTo>
                    <a:pt x="0" y="552448"/>
                  </a:lnTo>
                  <a:lnTo>
                    <a:pt x="0" y="0"/>
                  </a:lnTo>
                  <a:close/>
                </a:path>
              </a:pathLst>
            </a:custGeom>
            <a:solidFill>
              <a:srgbClr val="043C57"/>
            </a:solidFill>
          </p:spPr>
          <p:txBody>
            <a:bodyPr wrap="square" lIns="0" tIns="0" rIns="0" bIns="0" rtlCol="0"/>
            <a:lstStyle/>
            <a:p>
              <a:endParaRPr dirty="0"/>
            </a:p>
          </p:txBody>
        </p:sp>
      </p:grpSp>
      <p:sp>
        <p:nvSpPr>
          <p:cNvPr id="6" name="object 6"/>
          <p:cNvSpPr txBox="1"/>
          <p:nvPr/>
        </p:nvSpPr>
        <p:spPr>
          <a:xfrm>
            <a:off x="27709" y="3314700"/>
            <a:ext cx="6546634" cy="2475037"/>
          </a:xfrm>
          <a:prstGeom prst="rect">
            <a:avLst/>
          </a:prstGeom>
        </p:spPr>
        <p:txBody>
          <a:bodyPr vert="horz" wrap="square" lIns="0" tIns="12700" rIns="0" bIns="0" rtlCol="0">
            <a:spAutoFit/>
          </a:bodyPr>
          <a:lstStyle/>
          <a:p>
            <a:pPr marL="12700" algn="ctr">
              <a:lnSpc>
                <a:spcPct val="100000"/>
              </a:lnSpc>
              <a:spcBef>
                <a:spcPts val="100"/>
              </a:spcBef>
            </a:pPr>
            <a:r>
              <a:rPr lang="ru-RU"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Список источников</a:t>
            </a:r>
            <a:endParaRPr sz="8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t>Классификация</a:t>
            </a:r>
            <a:r>
              <a:rPr spc="285" dirty="0"/>
              <a:t> </a:t>
            </a:r>
            <a:r>
              <a:rPr spc="114" dirty="0"/>
              <a:t>чрезвычайных</a:t>
            </a:r>
            <a:r>
              <a:rPr spc="285" dirty="0"/>
              <a:t> </a:t>
            </a:r>
            <a:r>
              <a:rPr spc="110" dirty="0"/>
              <a:t>ситуаций</a:t>
            </a:r>
          </a:p>
        </p:txBody>
      </p:sp>
      <p:sp>
        <p:nvSpPr>
          <p:cNvPr id="7" name="object 7"/>
          <p:cNvSpPr txBox="1"/>
          <p:nvPr/>
        </p:nvSpPr>
        <p:spPr>
          <a:xfrm>
            <a:off x="7880508" y="1224382"/>
            <a:ext cx="10026492" cy="493725"/>
          </a:xfrm>
          <a:prstGeom prst="rect">
            <a:avLst/>
          </a:prstGeom>
        </p:spPr>
        <p:txBody>
          <a:bodyPr vert="horz" wrap="square" lIns="0" tIns="153670" rIns="0" bIns="0" rtlCol="0">
            <a:spAutoFit/>
            <a:scene3d>
              <a:camera prst="orthographicFront"/>
              <a:lightRig rig="threePt" dir="t"/>
            </a:scene3d>
            <a:sp3d extrusionH="57150">
              <a:bevelT w="38100" h="38100"/>
            </a:sp3d>
          </a:bodyPr>
          <a:lstStyle/>
          <a:p>
            <a:pPr marL="12700">
              <a:lnSpc>
                <a:spcPct val="100000"/>
              </a:lnSpc>
              <a:spcBef>
                <a:spcPts val="1210"/>
              </a:spcBef>
            </a:pPr>
            <a:r>
              <a:rPr sz="2200" spc="75" dirty="0" smtClean="0">
                <a:solidFill>
                  <a:srgbClr val="043C57"/>
                </a:solidFill>
                <a:latin typeface="Roboto"/>
                <a:cs typeface="Roboto"/>
              </a:rPr>
              <a:t>.</a:t>
            </a:r>
            <a:endParaRPr sz="2200" dirty="0">
              <a:latin typeface="Roboto"/>
              <a:cs typeface="Roboto"/>
            </a:endParaRPr>
          </a:p>
        </p:txBody>
      </p:sp>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91" y="342901"/>
            <a:ext cx="3196935" cy="2971800"/>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6743700"/>
            <a:ext cx="2438400" cy="2438400"/>
          </a:xfrm>
          <a:prstGeom prst="rect">
            <a:avLst/>
          </a:prstGeom>
        </p:spPr>
      </p:pic>
      <p:sp>
        <p:nvSpPr>
          <p:cNvPr id="13" name="TextBox 12"/>
          <p:cNvSpPr txBox="1"/>
          <p:nvPr/>
        </p:nvSpPr>
        <p:spPr>
          <a:xfrm>
            <a:off x="7391400" y="3128338"/>
            <a:ext cx="9867900" cy="3477875"/>
          </a:xfrm>
          <a:prstGeom prst="rect">
            <a:avLst/>
          </a:prstGeom>
          <a:noFill/>
        </p:spPr>
        <p:txBody>
          <a:bodyPr wrap="square" rtlCol="0">
            <a:spAutoFit/>
          </a:bodyPr>
          <a:lstStyle/>
          <a:p>
            <a:r>
              <a:rPr lang="ru-RU" sz="2000" b="0" i="0" dirty="0" smtClean="0">
                <a:solidFill>
                  <a:srgbClr val="000000"/>
                </a:solidFill>
                <a:effectLst/>
                <a:latin typeface="Roboto"/>
              </a:rPr>
              <a:t>1. Жуков, В. И. Защита и безопасность в чрезвычайных ситуациях / В.И. Жуков, Л.Н. Горбунова. - М.: ИНФРА-М, </a:t>
            </a:r>
            <a:r>
              <a:rPr lang="ru-RU" sz="2000" b="1" i="0" dirty="0" smtClean="0">
                <a:effectLst/>
                <a:latin typeface="Roboto"/>
              </a:rPr>
              <a:t>2016</a:t>
            </a:r>
            <a:r>
              <a:rPr lang="ru-RU" sz="2000" b="0" i="0" dirty="0" smtClean="0">
                <a:solidFill>
                  <a:srgbClr val="000000"/>
                </a:solidFill>
                <a:effectLst/>
                <a:latin typeface="Roboto"/>
              </a:rPr>
              <a:t>. - 400 c.</a:t>
            </a:r>
          </a:p>
          <a:p>
            <a:r>
              <a:rPr lang="ru-RU" sz="2000" dirty="0" smtClean="0">
                <a:solidFill>
                  <a:srgbClr val="000000"/>
                </a:solidFill>
                <a:latin typeface="Roboto"/>
              </a:rPr>
              <a:t>2. Безопасность жизнедеятельности. Безопасность в чрезвычайных ситуациях природного и техногенного характера. - М.: Высшая школа, 2015. - 592 c.</a:t>
            </a:r>
          </a:p>
          <a:p>
            <a:r>
              <a:rPr lang="ru-RU" sz="2000" dirty="0" smtClean="0">
                <a:solidFill>
                  <a:srgbClr val="000000"/>
                </a:solidFill>
                <a:latin typeface="Roboto"/>
              </a:rPr>
              <a:t>3. </a:t>
            </a:r>
            <a:r>
              <a:rPr lang="ru-RU" sz="2000" dirty="0" err="1" smtClean="0">
                <a:solidFill>
                  <a:srgbClr val="000000"/>
                </a:solidFill>
                <a:latin typeface="Roboto"/>
              </a:rPr>
              <a:t>Мугин</a:t>
            </a:r>
            <a:r>
              <a:rPr lang="ru-RU" sz="2000" dirty="0" smtClean="0">
                <a:solidFill>
                  <a:srgbClr val="000000"/>
                </a:solidFill>
                <a:latin typeface="Roboto"/>
              </a:rPr>
              <a:t>, О. Г. Безопасность жизнедеятельности. Чрезвычайные ситуации / О.Г. </a:t>
            </a:r>
            <a:r>
              <a:rPr lang="ru-RU" sz="2000" dirty="0" err="1" smtClean="0">
                <a:solidFill>
                  <a:srgbClr val="000000"/>
                </a:solidFill>
                <a:latin typeface="Roboto"/>
              </a:rPr>
              <a:t>Мугин</a:t>
            </a:r>
            <a:r>
              <a:rPr lang="ru-RU" sz="2000" dirty="0" smtClean="0">
                <a:solidFill>
                  <a:srgbClr val="000000"/>
                </a:solidFill>
                <a:latin typeface="Roboto"/>
              </a:rPr>
              <a:t>. - М.: Мир, 2015. - 651 c.</a:t>
            </a:r>
            <a:endParaRPr lang="en-US" sz="2000" dirty="0" smtClean="0">
              <a:solidFill>
                <a:srgbClr val="000000"/>
              </a:solidFill>
              <a:latin typeface="Roboto"/>
            </a:endParaRPr>
          </a:p>
          <a:p>
            <a:r>
              <a:rPr lang="en-US" sz="2000" dirty="0" smtClean="0">
                <a:solidFill>
                  <a:srgbClr val="000000"/>
                </a:solidFill>
                <a:latin typeface="Roboto"/>
              </a:rPr>
              <a:t>4. </a:t>
            </a:r>
            <a:r>
              <a:rPr lang="en-US" sz="2000" dirty="0" smtClean="0">
                <a:solidFill>
                  <a:srgbClr val="000000"/>
                </a:solidFill>
                <a:latin typeface="Roboto"/>
                <a:hlinkClick r:id="rId4"/>
              </a:rPr>
              <a:t>https://fireman.club/inseklodepia/chrezvychajnaya-situaciya/</a:t>
            </a:r>
            <a:r>
              <a:rPr lang="ru-RU" sz="2000" dirty="0" smtClean="0">
                <a:solidFill>
                  <a:srgbClr val="000000"/>
                </a:solidFill>
                <a:latin typeface="Roboto"/>
              </a:rPr>
              <a:t> (дата обращения 08.11.2021г.)</a:t>
            </a:r>
          </a:p>
          <a:p>
            <a:pPr lvl="0"/>
            <a:r>
              <a:rPr lang="ru-RU" sz="2000" dirty="0" smtClean="0">
                <a:solidFill>
                  <a:srgbClr val="000000"/>
                </a:solidFill>
                <a:latin typeface="Roboto"/>
              </a:rPr>
              <a:t>5. </a:t>
            </a:r>
            <a:r>
              <a:rPr lang="en-US" sz="2000" dirty="0" smtClean="0">
                <a:solidFill>
                  <a:srgbClr val="000000"/>
                </a:solidFill>
                <a:latin typeface="Roboto"/>
                <a:hlinkClick r:id="rId5"/>
              </a:rPr>
              <a:t>https://mchsnik.ru/articles/2190-tema-2-klassifikacija-chrezvychainyh-situacii.html</a:t>
            </a:r>
            <a:r>
              <a:rPr lang="ru-RU" sz="2000" dirty="0" smtClean="0">
                <a:solidFill>
                  <a:srgbClr val="000000"/>
                </a:solidFill>
                <a:latin typeface="Roboto"/>
              </a:rPr>
              <a:t> (</a:t>
            </a:r>
            <a:r>
              <a:rPr lang="ru-RU" sz="2000" dirty="0">
                <a:solidFill>
                  <a:srgbClr val="000000"/>
                </a:solidFill>
                <a:latin typeface="Roboto"/>
              </a:rPr>
              <a:t>дата обращения 08.11.2021г.)</a:t>
            </a:r>
          </a:p>
          <a:p>
            <a:r>
              <a:rPr lang="ru-RU" sz="2000" dirty="0" smtClean="0">
                <a:solidFill>
                  <a:srgbClr val="000000"/>
                </a:solidFill>
                <a:latin typeface="Roboto"/>
              </a:rPr>
              <a:t>   </a:t>
            </a:r>
            <a:endParaRPr lang="ru-RU" sz="2000" dirty="0">
              <a:latin typeface="Roboto"/>
            </a:endParaRPr>
          </a:p>
        </p:txBody>
      </p:sp>
    </p:spTree>
    <p:extLst>
      <p:ext uri="{BB962C8B-B14F-4D97-AF65-F5344CB8AC3E}">
        <p14:creationId xmlns:p14="http://schemas.microsoft.com/office/powerpoint/2010/main" val="3130858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28700" y="1028700"/>
            <a:ext cx="16230600" cy="9258300"/>
            <a:chOff x="1028700" y="1028700"/>
            <a:chExt cx="16230600" cy="9258300"/>
          </a:xfrm>
        </p:grpSpPr>
        <p:sp>
          <p:nvSpPr>
            <p:cNvPr id="3" name="object 3"/>
            <p:cNvSpPr/>
            <p:nvPr/>
          </p:nvSpPr>
          <p:spPr>
            <a:xfrm>
              <a:off x="1028700" y="1028700"/>
              <a:ext cx="16230600" cy="76200"/>
            </a:xfrm>
            <a:custGeom>
              <a:avLst/>
              <a:gdLst/>
              <a:ahLst/>
              <a:cxnLst/>
              <a:rect l="l" t="t" r="r" b="b"/>
              <a:pathLst>
                <a:path w="16230600" h="76200">
                  <a:moveTo>
                    <a:pt x="16230598" y="76199"/>
                  </a:moveTo>
                  <a:lnTo>
                    <a:pt x="0" y="76199"/>
                  </a:lnTo>
                  <a:lnTo>
                    <a:pt x="0" y="0"/>
                  </a:lnTo>
                  <a:lnTo>
                    <a:pt x="16230598" y="0"/>
                  </a:lnTo>
                  <a:lnTo>
                    <a:pt x="16230598" y="76199"/>
                  </a:lnTo>
                  <a:close/>
                </a:path>
              </a:pathLst>
            </a:custGeom>
            <a:solidFill>
              <a:srgbClr val="F7FAFD"/>
            </a:solidFill>
          </p:spPr>
          <p:txBody>
            <a:bodyPr wrap="square" lIns="0" tIns="0" rIns="0" bIns="0" rtlCol="0"/>
            <a:lstStyle/>
            <a:p>
              <a:endParaRPr dirty="0"/>
            </a:p>
          </p:txBody>
        </p:sp>
        <p:sp>
          <p:nvSpPr>
            <p:cNvPr id="5" name="object 5"/>
            <p:cNvSpPr/>
            <p:nvPr/>
          </p:nvSpPr>
          <p:spPr>
            <a:xfrm>
              <a:off x="1028700" y="9715500"/>
              <a:ext cx="16230600" cy="571500"/>
            </a:xfrm>
            <a:custGeom>
              <a:avLst/>
              <a:gdLst/>
              <a:ahLst/>
              <a:cxnLst/>
              <a:rect l="l" t="t" r="r" b="b"/>
              <a:pathLst>
                <a:path w="16230600" h="571500">
                  <a:moveTo>
                    <a:pt x="0" y="0"/>
                  </a:moveTo>
                  <a:lnTo>
                    <a:pt x="16230599" y="0"/>
                  </a:lnTo>
                  <a:lnTo>
                    <a:pt x="16230599" y="571499"/>
                  </a:lnTo>
                  <a:lnTo>
                    <a:pt x="0" y="571499"/>
                  </a:lnTo>
                  <a:lnTo>
                    <a:pt x="0" y="0"/>
                  </a:lnTo>
                  <a:close/>
                </a:path>
              </a:pathLst>
            </a:custGeom>
            <a:solidFill>
              <a:srgbClr val="F7FAFD"/>
            </a:solidFill>
          </p:spPr>
          <p:txBody>
            <a:bodyPr wrap="square" lIns="0" tIns="0" rIns="0" bIns="0" rtlCol="0"/>
            <a:lstStyle/>
            <a:p>
              <a:endParaRPr dirty="0"/>
            </a:p>
          </p:txBody>
        </p:sp>
      </p:grpSp>
      <p:sp>
        <p:nvSpPr>
          <p:cNvPr id="6" name="object 6"/>
          <p:cNvSpPr txBox="1">
            <a:spLocks noGrp="1"/>
          </p:cNvSpPr>
          <p:nvPr>
            <p:ph type="title"/>
          </p:nvPr>
        </p:nvSpPr>
        <p:spPr>
          <a:xfrm>
            <a:off x="838200" y="1324388"/>
            <a:ext cx="10944674" cy="630300"/>
          </a:xfrm>
          <a:prstGeom prst="rect">
            <a:avLst/>
          </a:prstGeom>
        </p:spPr>
        <p:txBody>
          <a:bodyPr vert="horz" wrap="square" lIns="0" tIns="14604" rIns="0" bIns="0" rtlCol="0">
            <a:spAutoFit/>
          </a:bodyPr>
          <a:lstStyle/>
          <a:p>
            <a:pPr marL="12700" algn="ctr">
              <a:lnSpc>
                <a:spcPct val="100000"/>
              </a:lnSpc>
              <a:spcBef>
                <a:spcPts val="100"/>
              </a:spcBef>
              <a:tabLst>
                <a:tab pos="1785620" algn="l"/>
                <a:tab pos="2209165" algn="l"/>
              </a:tabLst>
            </a:pPr>
            <a:r>
              <a:rPr lang="ru-RU"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Возрастная категория</a:t>
            </a:r>
            <a:r>
              <a:rPr lang="en-U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8 </a:t>
            </a:r>
            <a:r>
              <a:rPr lang="ru-RU"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класс</a:t>
            </a:r>
            <a:endParaRPr lang="ru-RU"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
        <p:nvSpPr>
          <p:cNvPr id="10" name="TextBox 9"/>
          <p:cNvSpPr txBox="1"/>
          <p:nvPr/>
        </p:nvSpPr>
        <p:spPr>
          <a:xfrm>
            <a:off x="994062" y="2781300"/>
            <a:ext cx="10553700" cy="1938992"/>
          </a:xfrm>
          <a:prstGeom prst="rect">
            <a:avLst/>
          </a:prstGeom>
          <a:noFill/>
        </p:spPr>
        <p:txBody>
          <a:bodyPr wrap="square" rtlCol="0">
            <a:spAutoFit/>
          </a:bodyPr>
          <a:lstStyle/>
          <a:p>
            <a:pPr algn="ctr"/>
            <a:r>
              <a:rPr kumimoji="0" lang="ru-RU" sz="40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icrosoft Sans Serif"/>
                <a:ea typeface="+mj-ea"/>
                <a:cs typeface="Microsoft Sans Serif"/>
              </a:rPr>
              <a:t>Цель</a:t>
            </a:r>
            <a:r>
              <a:rPr kumimoji="0" lang="en-US" sz="4000" i="0" u="none" strike="noStrike" kern="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icrosoft Sans Serif"/>
                <a:ea typeface="+mj-ea"/>
                <a:cs typeface="Microsoft Sans Serif"/>
              </a:rPr>
              <a:t>:</a:t>
            </a:r>
            <a:r>
              <a:rPr kumimoji="0" lang="en-US" sz="4000" b="0" i="0" u="none" strike="noStrike" kern="0" cap="none" spc="130" normalizeH="0" baseline="0" noProof="0" dirty="0" smtClean="0">
                <a:ln>
                  <a:noFill/>
                </a:ln>
                <a:solidFill>
                  <a:srgbClr val="97BCC7"/>
                </a:solidFill>
                <a:effectLst/>
                <a:uLnTx/>
                <a:uFillTx/>
                <a:latin typeface="Microsoft Sans Serif"/>
                <a:ea typeface="+mj-ea"/>
                <a:cs typeface="Microsoft Sans Serif"/>
              </a:rPr>
              <a:t> </a:t>
            </a:r>
            <a:r>
              <a:rPr kumimoji="0" lang="ru-RU" sz="4000" b="0" i="0" u="none" strike="noStrike" kern="0" cap="none" spc="130" normalizeH="0" baseline="0" noProof="0" dirty="0" smtClean="0">
                <a:ln>
                  <a:noFill/>
                </a:ln>
                <a:solidFill>
                  <a:srgbClr val="97BCC7"/>
                </a:solidFill>
                <a:effectLst/>
                <a:uLnTx/>
                <a:uFillTx/>
                <a:latin typeface="Microsoft Sans Serif"/>
                <a:ea typeface="+mj-ea"/>
                <a:cs typeface="Microsoft Sans Serif"/>
              </a:rPr>
              <a:t>систематизация знаний в области классификации чрезвычайных ситуаций природного и техногенного характера</a:t>
            </a:r>
            <a:endParaRPr lang="ru-RU" sz="2000" dirty="0">
              <a:ea typeface="Microsoft Himalaya" pitchFamily="2" charset="0"/>
              <a:cs typeface="Microsoft Himalaya" pitchFamily="2" charset="0"/>
            </a:endParaRPr>
          </a:p>
        </p:txBody>
      </p:sp>
      <p:sp>
        <p:nvSpPr>
          <p:cNvPr id="13" name="TextBox 12"/>
          <p:cNvSpPr txBox="1"/>
          <p:nvPr/>
        </p:nvSpPr>
        <p:spPr>
          <a:xfrm>
            <a:off x="1028700" y="6362700"/>
            <a:ext cx="10539844" cy="1600438"/>
          </a:xfrm>
          <a:prstGeom prst="rect">
            <a:avLst/>
          </a:prstGeom>
          <a:noFill/>
        </p:spPr>
        <p:txBody>
          <a:bodyPr wrap="square" rtlCol="0">
            <a:spAutoFit/>
          </a:bodyPr>
          <a:lstStyle/>
          <a:p>
            <a:pPr lvl="0"/>
            <a:r>
              <a:rPr lang="ru-RU" sz="40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icrosoft Sans Serif"/>
                <a:cs typeface="Microsoft Sans Serif"/>
              </a:rPr>
              <a:t>Задач</a:t>
            </a:r>
            <a:r>
              <a:rPr lang="ru-RU" sz="4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icrosoft Sans Serif"/>
                <a:cs typeface="Microsoft Sans Serif"/>
              </a:rPr>
              <a:t>а</a:t>
            </a:r>
            <a:r>
              <a:rPr lang="en-US" sz="40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icrosoft Sans Serif"/>
                <a:cs typeface="Microsoft Sans Serif"/>
              </a:rPr>
              <a:t>:</a:t>
            </a:r>
            <a:r>
              <a:rPr lang="en-US" sz="4000" kern="0" spc="130" dirty="0" smtClean="0">
                <a:solidFill>
                  <a:srgbClr val="97BCC7"/>
                </a:solidFill>
                <a:latin typeface="Microsoft Sans Serif"/>
                <a:cs typeface="Microsoft Sans Serif"/>
              </a:rPr>
              <a:t> - </a:t>
            </a:r>
            <a:r>
              <a:rPr lang="ru-RU" sz="4000" kern="0" spc="130" dirty="0" smtClean="0">
                <a:solidFill>
                  <a:srgbClr val="97BCC7"/>
                </a:solidFill>
                <a:latin typeface="Microsoft Sans Serif"/>
                <a:cs typeface="Microsoft Sans Serif"/>
              </a:rPr>
              <a:t>дать определение ЧС и рассмотреть классификацию</a:t>
            </a:r>
            <a:r>
              <a:rPr lang="en-US" sz="4000" kern="0" spc="130" dirty="0" smtClean="0">
                <a:solidFill>
                  <a:srgbClr val="97BCC7"/>
                </a:solidFill>
                <a:latin typeface="Microsoft Sans Serif"/>
                <a:cs typeface="Microsoft Sans Serif"/>
              </a:rPr>
              <a:t> </a:t>
            </a:r>
          </a:p>
          <a:p>
            <a:pPr lvl="0"/>
            <a:endParaRPr lang="ru-RU" dirty="0">
              <a:solidFill>
                <a:prstClr val="black"/>
              </a:solidFill>
            </a:endParaRPr>
          </a:p>
        </p:txBody>
      </p:sp>
      <p:sp>
        <p:nvSpPr>
          <p:cNvPr id="15" name="TextBox 14"/>
          <p:cNvSpPr txBox="1"/>
          <p:nvPr/>
        </p:nvSpPr>
        <p:spPr>
          <a:xfrm>
            <a:off x="4495800" y="8801100"/>
            <a:ext cx="4038600" cy="707886"/>
          </a:xfrm>
          <a:prstGeom prst="rect">
            <a:avLst/>
          </a:prstGeom>
          <a:noFill/>
        </p:spPr>
        <p:txBody>
          <a:bodyPr wrap="square" rtlCol="0">
            <a:spAutoFit/>
          </a:bodyPr>
          <a:lstStyle/>
          <a:p>
            <a:pPr lvl="0" algn="ctr"/>
            <a:r>
              <a:rPr kumimoji="0" lang="ru-RU" sz="4000" b="0" i="0" u="none" strike="noStrike" kern="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icrosoft Sans Serif"/>
                <a:ea typeface="+mn-ea"/>
                <a:cs typeface="Microsoft Sans Serif"/>
              </a:rPr>
              <a:t>Воркута </a:t>
            </a:r>
            <a:r>
              <a:rPr kumimoji="0" lang="ru-RU" sz="4000" b="0" i="0" u="none" strike="noStrike" kern="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icrosoft Sans Serif"/>
                <a:ea typeface="+mn-ea"/>
                <a:cs typeface="Microsoft Sans Serif"/>
              </a:rPr>
              <a:t>2022</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6" name="object 4"/>
          <p:cNvPicPr/>
          <p:nvPr/>
        </p:nvPicPr>
        <p:blipFill>
          <a:blip r:embed="rId2" cstate="print"/>
          <a:stretch>
            <a:fillRect/>
          </a:stretch>
        </p:blipFill>
        <p:spPr>
          <a:xfrm>
            <a:off x="11782874" y="1104906"/>
            <a:ext cx="5476874" cy="8648699"/>
          </a:xfrm>
          <a:prstGeom prst="rect">
            <a:avLst/>
          </a:prstGeom>
        </p:spPr>
      </p:pic>
    </p:spTree>
    <p:extLst>
      <p:ext uri="{BB962C8B-B14F-4D97-AF65-F5344CB8AC3E}">
        <p14:creationId xmlns:p14="http://schemas.microsoft.com/office/powerpoint/2010/main" val="24259444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8288000" cy="10287000"/>
            <a:chOff x="0" y="0"/>
            <a:chExt cx="18288000" cy="10287000"/>
          </a:xfrm>
        </p:grpSpPr>
        <p:pic>
          <p:nvPicPr>
            <p:cNvPr id="3" name="object 3"/>
            <p:cNvPicPr/>
            <p:nvPr/>
          </p:nvPicPr>
          <p:blipFill>
            <a:blip r:embed="rId2" cstate="print"/>
            <a:stretch>
              <a:fillRect/>
            </a:stretch>
          </p:blipFill>
          <p:spPr>
            <a:xfrm>
              <a:off x="0" y="0"/>
              <a:ext cx="18287998" cy="10286999"/>
            </a:xfrm>
            <a:prstGeom prst="rect">
              <a:avLst/>
            </a:prstGeom>
          </p:spPr>
        </p:pic>
        <p:sp>
          <p:nvSpPr>
            <p:cNvPr id="4" name="object 4"/>
            <p:cNvSpPr/>
            <p:nvPr/>
          </p:nvSpPr>
          <p:spPr>
            <a:xfrm>
              <a:off x="2400299" y="1888559"/>
              <a:ext cx="13487400" cy="6505575"/>
            </a:xfrm>
            <a:custGeom>
              <a:avLst/>
              <a:gdLst/>
              <a:ahLst/>
              <a:cxnLst/>
              <a:rect l="l" t="t" r="r" b="b"/>
              <a:pathLst>
                <a:path w="13487400" h="6505575">
                  <a:moveTo>
                    <a:pt x="13487398" y="6505574"/>
                  </a:moveTo>
                  <a:lnTo>
                    <a:pt x="0" y="6505574"/>
                  </a:lnTo>
                  <a:lnTo>
                    <a:pt x="0" y="0"/>
                  </a:lnTo>
                  <a:lnTo>
                    <a:pt x="13487398" y="0"/>
                  </a:lnTo>
                  <a:lnTo>
                    <a:pt x="13487398" y="6505574"/>
                  </a:lnTo>
                  <a:close/>
                </a:path>
              </a:pathLst>
            </a:custGeom>
            <a:solidFill>
              <a:srgbClr val="043C57">
                <a:alpha val="94898"/>
              </a:srgbClr>
            </a:solidFill>
          </p:spPr>
          <p:txBody>
            <a:bodyPr wrap="square" lIns="0" tIns="0" rIns="0" bIns="0" rtlCol="0"/>
            <a:lstStyle/>
            <a:p>
              <a:endParaRPr dirty="0"/>
            </a:p>
          </p:txBody>
        </p:sp>
      </p:grpSp>
      <p:sp>
        <p:nvSpPr>
          <p:cNvPr id="5" name="object 5"/>
          <p:cNvSpPr txBox="1">
            <a:spLocks noGrp="1"/>
          </p:cNvSpPr>
          <p:nvPr>
            <p:ph type="title"/>
          </p:nvPr>
        </p:nvSpPr>
        <p:spPr>
          <a:xfrm>
            <a:off x="2819400" y="2476500"/>
            <a:ext cx="12725400" cy="505267"/>
          </a:xfrm>
          <a:prstGeom prst="rect">
            <a:avLst/>
          </a:prstGeom>
        </p:spPr>
        <p:txBody>
          <a:bodyPr vert="horz" wrap="square" lIns="0" tIns="12700" rIns="0" bIns="0" rtlCol="0">
            <a:spAutoFit/>
          </a:bodyPr>
          <a:lstStyle/>
          <a:p>
            <a:pPr marL="12700">
              <a:lnSpc>
                <a:spcPct val="100000"/>
              </a:lnSpc>
              <a:spcBef>
                <a:spcPts val="100"/>
              </a:spcBef>
              <a:tabLst>
                <a:tab pos="2068195" algn="l"/>
                <a:tab pos="5800725" algn="l"/>
              </a:tabLst>
            </a:pPr>
            <a:r>
              <a:rPr sz="3200" b="1" i="1" spc="260" dirty="0" smtClean="0">
                <a:solidFill>
                  <a:schemeClr val="accent6"/>
                </a:solidFill>
                <a:latin typeface="Roboto"/>
                <a:cs typeface="Roboto"/>
              </a:rPr>
              <a:t>О</a:t>
            </a:r>
            <a:r>
              <a:rPr sz="3200" b="1" i="1" spc="310" dirty="0" smtClean="0">
                <a:solidFill>
                  <a:schemeClr val="accent6"/>
                </a:solidFill>
                <a:latin typeface="Roboto"/>
                <a:cs typeface="Roboto"/>
              </a:rPr>
              <a:t>С</a:t>
            </a:r>
            <a:r>
              <a:rPr sz="3200" b="1" i="1" spc="254" dirty="0" smtClean="0">
                <a:solidFill>
                  <a:schemeClr val="accent6"/>
                </a:solidFill>
                <a:latin typeface="Roboto"/>
                <a:cs typeface="Roboto"/>
              </a:rPr>
              <a:t>Н</a:t>
            </a:r>
            <a:r>
              <a:rPr sz="3200" b="1" i="1" spc="260" dirty="0" smtClean="0">
                <a:solidFill>
                  <a:schemeClr val="accent6"/>
                </a:solidFill>
                <a:latin typeface="Roboto"/>
                <a:cs typeface="Roboto"/>
              </a:rPr>
              <a:t>О</a:t>
            </a:r>
            <a:r>
              <a:rPr sz="3200" b="1" i="1" spc="254" dirty="0" smtClean="0">
                <a:solidFill>
                  <a:schemeClr val="accent6"/>
                </a:solidFill>
                <a:latin typeface="Roboto"/>
                <a:cs typeface="Roboto"/>
              </a:rPr>
              <a:t>В</a:t>
            </a:r>
            <a:r>
              <a:rPr sz="3200" b="1" i="1" spc="10" dirty="0" smtClean="0">
                <a:solidFill>
                  <a:schemeClr val="accent6"/>
                </a:solidFill>
                <a:latin typeface="Roboto"/>
                <a:cs typeface="Roboto"/>
              </a:rPr>
              <a:t>Ы</a:t>
            </a:r>
            <a:r>
              <a:rPr lang="ru-RU" sz="3200" b="1" i="1" spc="10" dirty="0" smtClean="0">
                <a:solidFill>
                  <a:schemeClr val="accent6"/>
                </a:solidFill>
                <a:latin typeface="Roboto"/>
                <a:cs typeface="Roboto"/>
              </a:rPr>
              <a:t>  </a:t>
            </a:r>
            <a:r>
              <a:rPr lang="ru-RU" sz="3200" b="1" spc="10" dirty="0" smtClean="0">
                <a:latin typeface="Roboto"/>
                <a:cs typeface="Roboto"/>
              </a:rPr>
              <a:t>   </a:t>
            </a:r>
            <a:r>
              <a:rPr sz="3200" b="1" i="1" spc="254" dirty="0" smtClean="0">
                <a:solidFill>
                  <a:schemeClr val="accent6"/>
                </a:solidFill>
                <a:latin typeface="Roboto"/>
                <a:cs typeface="Roboto"/>
              </a:rPr>
              <a:t>Б</a:t>
            </a:r>
            <a:r>
              <a:rPr sz="3200" b="1" i="1" spc="275" dirty="0" smtClean="0">
                <a:solidFill>
                  <a:schemeClr val="accent6"/>
                </a:solidFill>
                <a:latin typeface="Roboto"/>
                <a:cs typeface="Roboto"/>
              </a:rPr>
              <a:t>Е</a:t>
            </a:r>
            <a:r>
              <a:rPr sz="3200" b="1" i="1" spc="125" dirty="0" smtClean="0">
                <a:solidFill>
                  <a:schemeClr val="accent6"/>
                </a:solidFill>
                <a:latin typeface="Roboto"/>
                <a:cs typeface="Roboto"/>
              </a:rPr>
              <a:t>З</a:t>
            </a:r>
            <a:r>
              <a:rPr sz="3200" b="1" i="1" spc="260" dirty="0" smtClean="0">
                <a:solidFill>
                  <a:schemeClr val="accent6"/>
                </a:solidFill>
                <a:latin typeface="Roboto"/>
                <a:cs typeface="Roboto"/>
              </a:rPr>
              <a:t>ОП</a:t>
            </a:r>
            <a:r>
              <a:rPr sz="3200" b="1" i="1" spc="370" dirty="0" smtClean="0">
                <a:solidFill>
                  <a:schemeClr val="accent6"/>
                </a:solidFill>
                <a:latin typeface="Roboto"/>
                <a:cs typeface="Roboto"/>
              </a:rPr>
              <a:t>А</a:t>
            </a:r>
            <a:r>
              <a:rPr sz="3200" b="1" i="1" spc="310" dirty="0" smtClean="0">
                <a:solidFill>
                  <a:schemeClr val="accent6"/>
                </a:solidFill>
                <a:latin typeface="Roboto"/>
                <a:cs typeface="Roboto"/>
              </a:rPr>
              <a:t>С</a:t>
            </a:r>
            <a:r>
              <a:rPr sz="3200" b="1" i="1" spc="254" dirty="0" smtClean="0">
                <a:solidFill>
                  <a:schemeClr val="accent6"/>
                </a:solidFill>
                <a:latin typeface="Roboto"/>
                <a:cs typeface="Roboto"/>
              </a:rPr>
              <a:t>Н</a:t>
            </a:r>
            <a:r>
              <a:rPr sz="3200" b="1" i="1" spc="260" dirty="0" smtClean="0">
                <a:solidFill>
                  <a:schemeClr val="accent6"/>
                </a:solidFill>
                <a:latin typeface="Roboto"/>
                <a:cs typeface="Roboto"/>
              </a:rPr>
              <a:t>О</a:t>
            </a:r>
            <a:r>
              <a:rPr sz="3200" b="1" i="1" spc="310" dirty="0" smtClean="0">
                <a:solidFill>
                  <a:schemeClr val="accent6"/>
                </a:solidFill>
                <a:latin typeface="Roboto"/>
                <a:cs typeface="Roboto"/>
              </a:rPr>
              <a:t>С</a:t>
            </a:r>
            <a:r>
              <a:rPr sz="3200" b="1" i="1" spc="395" dirty="0" smtClean="0">
                <a:solidFill>
                  <a:schemeClr val="accent6"/>
                </a:solidFill>
                <a:latin typeface="Roboto"/>
                <a:cs typeface="Roboto"/>
              </a:rPr>
              <a:t>Т</a:t>
            </a:r>
            <a:r>
              <a:rPr sz="3200" b="1" i="1" dirty="0" smtClean="0">
                <a:solidFill>
                  <a:schemeClr val="accent6"/>
                </a:solidFill>
                <a:latin typeface="Roboto"/>
                <a:cs typeface="Roboto"/>
              </a:rPr>
              <a:t>И</a:t>
            </a:r>
            <a:r>
              <a:rPr lang="ru-RU" sz="3200" b="1" i="1" dirty="0" smtClean="0">
                <a:solidFill>
                  <a:schemeClr val="accent6"/>
                </a:solidFill>
                <a:latin typeface="Roboto"/>
                <a:cs typeface="Roboto"/>
              </a:rPr>
              <a:t>  </a:t>
            </a:r>
            <a:r>
              <a:rPr lang="ru-RU" sz="3200" b="1" dirty="0" smtClean="0">
                <a:latin typeface="Roboto"/>
                <a:cs typeface="Roboto"/>
              </a:rPr>
              <a:t>   </a:t>
            </a:r>
            <a:r>
              <a:rPr sz="3200" b="1" i="1" spc="520" dirty="0" smtClean="0">
                <a:solidFill>
                  <a:schemeClr val="accent6"/>
                </a:solidFill>
                <a:latin typeface="Roboto"/>
                <a:cs typeface="Roboto"/>
              </a:rPr>
              <a:t>Ж</a:t>
            </a:r>
            <a:r>
              <a:rPr sz="3200" b="1" i="1" spc="254" dirty="0" smtClean="0">
                <a:solidFill>
                  <a:schemeClr val="accent6"/>
                </a:solidFill>
                <a:latin typeface="Roboto"/>
                <a:cs typeface="Roboto"/>
              </a:rPr>
              <a:t>И</a:t>
            </a:r>
            <a:r>
              <a:rPr sz="3200" b="1" i="1" spc="125" dirty="0" smtClean="0">
                <a:solidFill>
                  <a:schemeClr val="accent6"/>
                </a:solidFill>
                <a:latin typeface="Roboto"/>
                <a:cs typeface="Roboto"/>
              </a:rPr>
              <a:t>З</a:t>
            </a:r>
            <a:r>
              <a:rPr sz="3200" b="1" i="1" spc="254" dirty="0" smtClean="0">
                <a:solidFill>
                  <a:schemeClr val="accent6"/>
                </a:solidFill>
                <a:latin typeface="Roboto"/>
                <a:cs typeface="Roboto"/>
              </a:rPr>
              <a:t>Н</a:t>
            </a:r>
            <a:r>
              <a:rPr sz="3200" b="1" i="1" spc="275" dirty="0" smtClean="0">
                <a:solidFill>
                  <a:schemeClr val="accent6"/>
                </a:solidFill>
                <a:latin typeface="Roboto"/>
                <a:cs typeface="Roboto"/>
              </a:rPr>
              <a:t>Е</a:t>
            </a:r>
            <a:r>
              <a:rPr sz="3200" b="1" i="1" spc="350" dirty="0" smtClean="0">
                <a:solidFill>
                  <a:schemeClr val="accent6"/>
                </a:solidFill>
                <a:latin typeface="Roboto"/>
                <a:cs typeface="Roboto"/>
              </a:rPr>
              <a:t>Д</a:t>
            </a:r>
            <a:r>
              <a:rPr sz="3200" b="1" i="1" spc="275" dirty="0" smtClean="0">
                <a:solidFill>
                  <a:schemeClr val="accent6"/>
                </a:solidFill>
                <a:latin typeface="Roboto"/>
                <a:cs typeface="Roboto"/>
              </a:rPr>
              <a:t>Е</a:t>
            </a:r>
            <a:r>
              <a:rPr sz="3200" b="1" i="1" spc="280" dirty="0" smtClean="0">
                <a:solidFill>
                  <a:schemeClr val="accent6"/>
                </a:solidFill>
                <a:latin typeface="Roboto"/>
                <a:cs typeface="Roboto"/>
              </a:rPr>
              <a:t>Я</a:t>
            </a:r>
            <a:r>
              <a:rPr sz="3200" b="1" i="1" spc="395" dirty="0" smtClean="0">
                <a:solidFill>
                  <a:schemeClr val="accent6"/>
                </a:solidFill>
                <a:latin typeface="Roboto"/>
                <a:cs typeface="Roboto"/>
              </a:rPr>
              <a:t>Т</a:t>
            </a:r>
            <a:r>
              <a:rPr sz="3200" b="1" i="1" spc="275" dirty="0" smtClean="0">
                <a:solidFill>
                  <a:schemeClr val="accent6"/>
                </a:solidFill>
                <a:latin typeface="Roboto"/>
                <a:cs typeface="Roboto"/>
              </a:rPr>
              <a:t>Е</a:t>
            </a:r>
            <a:r>
              <a:rPr sz="3200" b="1" i="1" spc="254" dirty="0" smtClean="0">
                <a:solidFill>
                  <a:schemeClr val="accent6"/>
                </a:solidFill>
                <a:latin typeface="Roboto"/>
                <a:cs typeface="Roboto"/>
              </a:rPr>
              <a:t>Л</a:t>
            </a:r>
            <a:r>
              <a:rPr sz="3200" b="1" i="1" spc="250" dirty="0" smtClean="0">
                <a:solidFill>
                  <a:schemeClr val="accent6"/>
                </a:solidFill>
                <a:latin typeface="Roboto"/>
                <a:cs typeface="Roboto"/>
              </a:rPr>
              <a:t>Ь</a:t>
            </a:r>
            <a:r>
              <a:rPr sz="3200" b="1" i="1" spc="254" dirty="0" smtClean="0">
                <a:solidFill>
                  <a:schemeClr val="accent6"/>
                </a:solidFill>
                <a:latin typeface="Roboto"/>
                <a:cs typeface="Roboto"/>
              </a:rPr>
              <a:t>Н</a:t>
            </a:r>
            <a:r>
              <a:rPr sz="3200" b="1" i="1" spc="260" dirty="0" smtClean="0">
                <a:solidFill>
                  <a:schemeClr val="accent6"/>
                </a:solidFill>
                <a:latin typeface="Roboto"/>
                <a:cs typeface="Roboto"/>
              </a:rPr>
              <a:t>О</a:t>
            </a:r>
            <a:r>
              <a:rPr sz="3200" b="1" i="1" spc="310" dirty="0" smtClean="0">
                <a:solidFill>
                  <a:schemeClr val="accent6"/>
                </a:solidFill>
                <a:latin typeface="Roboto"/>
                <a:cs typeface="Roboto"/>
              </a:rPr>
              <a:t>С</a:t>
            </a:r>
            <a:r>
              <a:rPr sz="3200" b="1" i="1" spc="395" dirty="0" smtClean="0">
                <a:solidFill>
                  <a:schemeClr val="accent6"/>
                </a:solidFill>
                <a:latin typeface="Roboto"/>
                <a:cs typeface="Roboto"/>
              </a:rPr>
              <a:t>Т</a:t>
            </a:r>
            <a:r>
              <a:rPr sz="3200" b="1" i="1" dirty="0" smtClean="0">
                <a:solidFill>
                  <a:schemeClr val="accent6"/>
                </a:solidFill>
                <a:latin typeface="Roboto"/>
                <a:cs typeface="Roboto"/>
              </a:rPr>
              <a:t>И</a:t>
            </a:r>
            <a:endParaRPr sz="3200" i="1" dirty="0">
              <a:solidFill>
                <a:schemeClr val="accent6"/>
              </a:solidFill>
              <a:latin typeface="Roboto"/>
              <a:cs typeface="Roboto"/>
            </a:endParaRPr>
          </a:p>
        </p:txBody>
      </p:sp>
      <p:sp>
        <p:nvSpPr>
          <p:cNvPr id="6" name="object 6"/>
          <p:cNvSpPr txBox="1"/>
          <p:nvPr/>
        </p:nvSpPr>
        <p:spPr>
          <a:xfrm>
            <a:off x="2819400" y="3160787"/>
            <a:ext cx="12725400" cy="4712187"/>
          </a:xfrm>
          <a:prstGeom prst="rect">
            <a:avLst/>
          </a:prstGeom>
        </p:spPr>
        <p:txBody>
          <a:bodyPr vert="horz" wrap="square" lIns="0" tIns="307975" rIns="0" bIns="0" rtlCol="0">
            <a:spAutoFit/>
          </a:bodyPr>
          <a:lstStyle/>
          <a:p>
            <a:pPr marL="12700" marR="5080" algn="ctr">
              <a:lnSpc>
                <a:spcPct val="79600"/>
              </a:lnSpc>
              <a:spcBef>
                <a:spcPts val="2425"/>
              </a:spcBef>
            </a:pPr>
            <a:r>
              <a:rPr sz="9500" b="1" i="1" spc="390" dirty="0" smtClean="0">
                <a:solidFill>
                  <a:schemeClr val="bg1"/>
                </a:solidFill>
                <a:latin typeface="Microsoft Sans Serif"/>
                <a:cs typeface="Microsoft Sans Serif"/>
              </a:rPr>
              <a:t>К</a:t>
            </a:r>
            <a:r>
              <a:rPr sz="9500" b="1" i="1" spc="70" dirty="0" smtClean="0">
                <a:solidFill>
                  <a:schemeClr val="bg1"/>
                </a:solidFill>
                <a:latin typeface="Microsoft Sans Serif"/>
                <a:cs typeface="Microsoft Sans Serif"/>
              </a:rPr>
              <a:t>Л</a:t>
            </a:r>
            <a:r>
              <a:rPr sz="9500" b="1" i="1" spc="220" dirty="0" smtClean="0">
                <a:solidFill>
                  <a:schemeClr val="bg1"/>
                </a:solidFill>
                <a:latin typeface="Microsoft Sans Serif"/>
                <a:cs typeface="Microsoft Sans Serif"/>
              </a:rPr>
              <a:t>А</a:t>
            </a:r>
            <a:r>
              <a:rPr sz="9500" b="1" i="1" spc="-1025" dirty="0" smtClean="0">
                <a:solidFill>
                  <a:schemeClr val="bg1"/>
                </a:solidFill>
                <a:latin typeface="Microsoft Sans Serif"/>
                <a:cs typeface="Microsoft Sans Serif"/>
              </a:rPr>
              <a:t>СС</a:t>
            </a:r>
            <a:r>
              <a:rPr sz="9500" b="1" i="1" spc="550" dirty="0" smtClean="0">
                <a:solidFill>
                  <a:schemeClr val="bg1"/>
                </a:solidFill>
                <a:latin typeface="Microsoft Sans Serif"/>
                <a:cs typeface="Microsoft Sans Serif"/>
              </a:rPr>
              <a:t>И</a:t>
            </a:r>
            <a:r>
              <a:rPr sz="9500" b="1" i="1" spc="-760" dirty="0" smtClean="0">
                <a:solidFill>
                  <a:schemeClr val="bg1"/>
                </a:solidFill>
                <a:latin typeface="Microsoft Sans Serif"/>
                <a:cs typeface="Microsoft Sans Serif"/>
              </a:rPr>
              <a:t>Ф</a:t>
            </a:r>
            <a:r>
              <a:rPr sz="9500" b="1" i="1" spc="550" dirty="0" smtClean="0">
                <a:solidFill>
                  <a:schemeClr val="bg1"/>
                </a:solidFill>
                <a:latin typeface="Microsoft Sans Serif"/>
                <a:cs typeface="Microsoft Sans Serif"/>
              </a:rPr>
              <a:t>И</a:t>
            </a:r>
            <a:r>
              <a:rPr sz="9500" b="1" i="1" spc="390" dirty="0" smtClean="0">
                <a:solidFill>
                  <a:schemeClr val="bg1"/>
                </a:solidFill>
                <a:latin typeface="Microsoft Sans Serif"/>
                <a:cs typeface="Microsoft Sans Serif"/>
              </a:rPr>
              <a:t>К</a:t>
            </a:r>
            <a:r>
              <a:rPr sz="9500" b="1" i="1" spc="220" dirty="0" smtClean="0">
                <a:solidFill>
                  <a:schemeClr val="bg1"/>
                </a:solidFill>
                <a:latin typeface="Microsoft Sans Serif"/>
                <a:cs typeface="Microsoft Sans Serif"/>
              </a:rPr>
              <a:t>А</a:t>
            </a:r>
            <a:r>
              <a:rPr sz="9500" b="1" i="1" spc="-105" dirty="0" smtClean="0">
                <a:solidFill>
                  <a:schemeClr val="bg1"/>
                </a:solidFill>
                <a:latin typeface="Microsoft Sans Serif"/>
                <a:cs typeface="Microsoft Sans Serif"/>
              </a:rPr>
              <a:t>Ц</a:t>
            </a:r>
            <a:r>
              <a:rPr sz="9500" b="1" i="1" spc="550" dirty="0" smtClean="0">
                <a:solidFill>
                  <a:schemeClr val="bg1"/>
                </a:solidFill>
                <a:latin typeface="Microsoft Sans Serif"/>
                <a:cs typeface="Microsoft Sans Serif"/>
              </a:rPr>
              <a:t>И</a:t>
            </a:r>
            <a:r>
              <a:rPr sz="9500" b="1" i="1" spc="-590" dirty="0" smtClean="0">
                <a:solidFill>
                  <a:schemeClr val="bg1"/>
                </a:solidFill>
                <a:latin typeface="Microsoft Sans Serif"/>
                <a:cs typeface="Microsoft Sans Serif"/>
              </a:rPr>
              <a:t>Я  </a:t>
            </a:r>
            <a:r>
              <a:rPr sz="9500" b="1" i="1" spc="-45" dirty="0">
                <a:solidFill>
                  <a:schemeClr val="bg1"/>
                </a:solidFill>
                <a:latin typeface="Microsoft Sans Serif"/>
                <a:cs typeface="Microsoft Sans Serif"/>
              </a:rPr>
              <a:t>ЧРЕЗВЫЧАЙНЫХ </a:t>
            </a:r>
            <a:r>
              <a:rPr sz="9500" b="1" i="1" spc="-40" dirty="0">
                <a:solidFill>
                  <a:schemeClr val="bg1"/>
                </a:solidFill>
                <a:latin typeface="Microsoft Sans Serif"/>
                <a:cs typeface="Microsoft Sans Serif"/>
              </a:rPr>
              <a:t> </a:t>
            </a:r>
            <a:r>
              <a:rPr sz="9500" b="1" i="1" spc="90" dirty="0" smtClean="0">
                <a:solidFill>
                  <a:schemeClr val="bg1"/>
                </a:solidFill>
                <a:latin typeface="Microsoft Sans Serif"/>
                <a:cs typeface="Microsoft Sans Serif"/>
              </a:rPr>
              <a:t>СИТУАЦИЙ</a:t>
            </a:r>
            <a:endParaRPr lang="en-US" sz="2800" spc="180" dirty="0" smtClean="0">
              <a:solidFill>
                <a:srgbClr val="97BCC7"/>
              </a:solidFill>
              <a:latin typeface="Roboto"/>
              <a:cs typeface="Roboto"/>
            </a:endParaRPr>
          </a:p>
          <a:p>
            <a:pPr algn="ctr">
              <a:lnSpc>
                <a:spcPct val="100000"/>
              </a:lnSpc>
              <a:spcBef>
                <a:spcPts val="3579"/>
              </a:spcBef>
              <a:tabLst>
                <a:tab pos="2358390" algn="l"/>
                <a:tab pos="4066540" algn="l"/>
              </a:tabLst>
            </a:pPr>
            <a:endParaRPr sz="2800" dirty="0">
              <a:latin typeface="Roboto"/>
              <a:cs typeface="Robo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28700" y="1028700"/>
            <a:ext cx="16231235" cy="9258300"/>
            <a:chOff x="1028700" y="1028700"/>
            <a:chExt cx="16231235" cy="9258300"/>
          </a:xfrm>
        </p:grpSpPr>
        <p:sp>
          <p:nvSpPr>
            <p:cNvPr id="3" name="object 3"/>
            <p:cNvSpPr/>
            <p:nvPr/>
          </p:nvSpPr>
          <p:spPr>
            <a:xfrm>
              <a:off x="1028700" y="1028700"/>
              <a:ext cx="16230600" cy="76200"/>
            </a:xfrm>
            <a:custGeom>
              <a:avLst/>
              <a:gdLst/>
              <a:ahLst/>
              <a:cxnLst/>
              <a:rect l="l" t="t" r="r" b="b"/>
              <a:pathLst>
                <a:path w="16230600" h="76200">
                  <a:moveTo>
                    <a:pt x="16230598" y="76199"/>
                  </a:moveTo>
                  <a:lnTo>
                    <a:pt x="0" y="76199"/>
                  </a:lnTo>
                  <a:lnTo>
                    <a:pt x="0" y="0"/>
                  </a:lnTo>
                  <a:lnTo>
                    <a:pt x="16230598" y="0"/>
                  </a:lnTo>
                  <a:lnTo>
                    <a:pt x="16230598" y="76199"/>
                  </a:lnTo>
                  <a:close/>
                </a:path>
              </a:pathLst>
            </a:custGeom>
            <a:solidFill>
              <a:srgbClr val="F7FAFD"/>
            </a:solidFill>
          </p:spPr>
          <p:txBody>
            <a:bodyPr wrap="square" lIns="0" tIns="0" rIns="0" bIns="0" rtlCol="0"/>
            <a:lstStyle/>
            <a:p>
              <a:endParaRPr dirty="0"/>
            </a:p>
          </p:txBody>
        </p:sp>
        <p:pic>
          <p:nvPicPr>
            <p:cNvPr id="4" name="object 4"/>
            <p:cNvPicPr/>
            <p:nvPr/>
          </p:nvPicPr>
          <p:blipFill>
            <a:blip r:embed="rId2" cstate="print"/>
            <a:stretch>
              <a:fillRect/>
            </a:stretch>
          </p:blipFill>
          <p:spPr>
            <a:xfrm>
              <a:off x="11782874" y="1104900"/>
              <a:ext cx="5476874" cy="8648699"/>
            </a:xfrm>
            <a:prstGeom prst="rect">
              <a:avLst/>
            </a:prstGeom>
            <a:ln>
              <a:noFill/>
            </a:ln>
            <a:effectLst>
              <a:softEdge rad="112500"/>
            </a:effectLst>
          </p:spPr>
        </p:pic>
        <p:sp>
          <p:nvSpPr>
            <p:cNvPr id="5" name="object 5"/>
            <p:cNvSpPr/>
            <p:nvPr/>
          </p:nvSpPr>
          <p:spPr>
            <a:xfrm>
              <a:off x="1028700" y="9715500"/>
              <a:ext cx="16230600" cy="571500"/>
            </a:xfrm>
            <a:custGeom>
              <a:avLst/>
              <a:gdLst/>
              <a:ahLst/>
              <a:cxnLst/>
              <a:rect l="l" t="t" r="r" b="b"/>
              <a:pathLst>
                <a:path w="16230600" h="571500">
                  <a:moveTo>
                    <a:pt x="0" y="0"/>
                  </a:moveTo>
                  <a:lnTo>
                    <a:pt x="16230599" y="0"/>
                  </a:lnTo>
                  <a:lnTo>
                    <a:pt x="16230599" y="571499"/>
                  </a:lnTo>
                  <a:lnTo>
                    <a:pt x="0" y="571499"/>
                  </a:lnTo>
                  <a:lnTo>
                    <a:pt x="0" y="0"/>
                  </a:lnTo>
                  <a:close/>
                </a:path>
              </a:pathLst>
            </a:custGeom>
            <a:solidFill>
              <a:srgbClr val="F7FAFD"/>
            </a:solidFill>
          </p:spPr>
          <p:txBody>
            <a:bodyPr wrap="square" lIns="0" tIns="0" rIns="0" bIns="0" rtlCol="0"/>
            <a:lstStyle/>
            <a:p>
              <a:endParaRPr dirty="0"/>
            </a:p>
          </p:txBody>
        </p:sp>
      </p:grpSp>
      <p:sp>
        <p:nvSpPr>
          <p:cNvPr id="6" name="object 6"/>
          <p:cNvSpPr txBox="1">
            <a:spLocks noGrp="1"/>
          </p:cNvSpPr>
          <p:nvPr>
            <p:ph type="title"/>
          </p:nvPr>
        </p:nvSpPr>
        <p:spPr>
          <a:xfrm>
            <a:off x="5068570" y="1333500"/>
            <a:ext cx="2317750" cy="630555"/>
          </a:xfrm>
          <a:prstGeom prst="rect">
            <a:avLst/>
          </a:prstGeom>
        </p:spPr>
        <p:txBody>
          <a:bodyPr vert="horz" wrap="square" lIns="0" tIns="14604" rIns="0" bIns="0" rtlCol="0">
            <a:spAutoFit/>
          </a:bodyPr>
          <a:lstStyle/>
          <a:p>
            <a:pPr marL="12700" algn="ctr">
              <a:lnSpc>
                <a:spcPct val="100000"/>
              </a:lnSpc>
              <a:spcBef>
                <a:spcPts val="114"/>
              </a:spcBef>
            </a:pPr>
            <a:r>
              <a:rPr sz="395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Введение</a:t>
            </a: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
        <p:nvSpPr>
          <p:cNvPr id="7" name="object 7"/>
          <p:cNvSpPr txBox="1"/>
          <p:nvPr/>
        </p:nvSpPr>
        <p:spPr>
          <a:xfrm>
            <a:off x="1028700" y="3009900"/>
            <a:ext cx="10422890" cy="5968942"/>
          </a:xfrm>
          <a:prstGeom prst="rect">
            <a:avLst/>
          </a:prstGeom>
        </p:spPr>
        <p:txBody>
          <a:bodyPr vert="horz" wrap="square" lIns="0" tIns="12700" rIns="0" bIns="0" rtlCol="0">
            <a:spAutoFit/>
          </a:bodyPr>
          <a:lstStyle/>
          <a:p>
            <a:pPr marL="12700" marR="10795" indent="432000">
              <a:lnSpc>
                <a:spcPct val="150000"/>
              </a:lnSpc>
              <a:spcBef>
                <a:spcPts val="2485"/>
              </a:spcBef>
            </a:pPr>
            <a:r>
              <a:rPr sz="1900" spc="-30" dirty="0" smtClean="0">
                <a:solidFill>
                  <a:srgbClr val="F7FAFD"/>
                </a:solidFill>
                <a:latin typeface="Roboto"/>
                <a:cs typeface="Roboto"/>
              </a:rPr>
              <a:t>В</a:t>
            </a:r>
            <a:r>
              <a:rPr sz="1900" spc="185" dirty="0" smtClean="0">
                <a:solidFill>
                  <a:srgbClr val="F7FAFD"/>
                </a:solidFill>
                <a:latin typeface="Roboto"/>
                <a:cs typeface="Roboto"/>
              </a:rPr>
              <a:t> </a:t>
            </a:r>
            <a:r>
              <a:rPr sz="1900" spc="70" dirty="0">
                <a:solidFill>
                  <a:srgbClr val="F7FAFD"/>
                </a:solidFill>
                <a:latin typeface="Roboto"/>
                <a:cs typeface="Roboto"/>
              </a:rPr>
              <a:t>соответствии</a:t>
            </a:r>
            <a:r>
              <a:rPr sz="1900" spc="190" dirty="0">
                <a:solidFill>
                  <a:srgbClr val="F7FAFD"/>
                </a:solidFill>
                <a:latin typeface="Roboto"/>
                <a:cs typeface="Roboto"/>
              </a:rPr>
              <a:t> </a:t>
            </a:r>
            <a:r>
              <a:rPr sz="1900" dirty="0">
                <a:solidFill>
                  <a:srgbClr val="F7FAFD"/>
                </a:solidFill>
                <a:latin typeface="Roboto"/>
                <a:cs typeface="Roboto"/>
              </a:rPr>
              <a:t>с</a:t>
            </a:r>
            <a:r>
              <a:rPr sz="1900" spc="185" dirty="0">
                <a:solidFill>
                  <a:srgbClr val="F7FAFD"/>
                </a:solidFill>
                <a:latin typeface="Roboto"/>
                <a:cs typeface="Roboto"/>
              </a:rPr>
              <a:t> </a:t>
            </a:r>
            <a:r>
              <a:rPr sz="1900" spc="90" dirty="0">
                <a:solidFill>
                  <a:srgbClr val="F7FAFD"/>
                </a:solidFill>
                <a:latin typeface="Roboto"/>
                <a:cs typeface="Roboto"/>
              </a:rPr>
              <a:t>Федеральным</a:t>
            </a:r>
            <a:r>
              <a:rPr sz="1900" spc="190" dirty="0">
                <a:solidFill>
                  <a:srgbClr val="F7FAFD"/>
                </a:solidFill>
                <a:latin typeface="Roboto"/>
                <a:cs typeface="Roboto"/>
              </a:rPr>
              <a:t> </a:t>
            </a:r>
            <a:r>
              <a:rPr sz="1900" spc="65" dirty="0">
                <a:solidFill>
                  <a:srgbClr val="F7FAFD"/>
                </a:solidFill>
                <a:latin typeface="Roboto"/>
                <a:cs typeface="Roboto"/>
              </a:rPr>
              <a:t>законом</a:t>
            </a:r>
            <a:r>
              <a:rPr sz="1900" spc="185" dirty="0">
                <a:solidFill>
                  <a:srgbClr val="F7FAFD"/>
                </a:solidFill>
                <a:latin typeface="Roboto"/>
                <a:cs typeface="Roboto"/>
              </a:rPr>
              <a:t> </a:t>
            </a:r>
            <a:r>
              <a:rPr sz="1900" spc="45" dirty="0">
                <a:solidFill>
                  <a:srgbClr val="F7FAFD"/>
                </a:solidFill>
                <a:latin typeface="Roboto"/>
                <a:cs typeface="Roboto"/>
              </a:rPr>
              <a:t>«О</a:t>
            </a:r>
            <a:r>
              <a:rPr sz="1900" spc="190" dirty="0">
                <a:solidFill>
                  <a:srgbClr val="F7FAFD"/>
                </a:solidFill>
                <a:latin typeface="Roboto"/>
                <a:cs typeface="Roboto"/>
              </a:rPr>
              <a:t> </a:t>
            </a:r>
            <a:r>
              <a:rPr sz="1900" spc="50" dirty="0">
                <a:solidFill>
                  <a:srgbClr val="F7FAFD"/>
                </a:solidFill>
                <a:latin typeface="Roboto"/>
                <a:cs typeface="Roboto"/>
              </a:rPr>
              <a:t>защите</a:t>
            </a:r>
            <a:r>
              <a:rPr sz="1900" spc="185" dirty="0">
                <a:solidFill>
                  <a:srgbClr val="F7FAFD"/>
                </a:solidFill>
                <a:latin typeface="Roboto"/>
                <a:cs typeface="Roboto"/>
              </a:rPr>
              <a:t> </a:t>
            </a:r>
            <a:r>
              <a:rPr sz="1900" spc="85" dirty="0">
                <a:solidFill>
                  <a:srgbClr val="F7FAFD"/>
                </a:solidFill>
                <a:latin typeface="Roboto"/>
                <a:cs typeface="Roboto"/>
              </a:rPr>
              <a:t>населения</a:t>
            </a:r>
            <a:r>
              <a:rPr sz="1900" spc="185" dirty="0">
                <a:solidFill>
                  <a:srgbClr val="F7FAFD"/>
                </a:solidFill>
                <a:latin typeface="Roboto"/>
                <a:cs typeface="Roboto"/>
              </a:rPr>
              <a:t> </a:t>
            </a:r>
            <a:r>
              <a:rPr sz="1900" spc="15" dirty="0">
                <a:solidFill>
                  <a:srgbClr val="F7FAFD"/>
                </a:solidFill>
                <a:latin typeface="Roboto"/>
                <a:cs typeface="Roboto"/>
              </a:rPr>
              <a:t>и</a:t>
            </a:r>
            <a:r>
              <a:rPr sz="1900" spc="190" dirty="0">
                <a:solidFill>
                  <a:srgbClr val="F7FAFD"/>
                </a:solidFill>
                <a:latin typeface="Roboto"/>
                <a:cs typeface="Roboto"/>
              </a:rPr>
              <a:t> </a:t>
            </a:r>
            <a:r>
              <a:rPr sz="1900" spc="70" dirty="0">
                <a:solidFill>
                  <a:srgbClr val="F7FAFD"/>
                </a:solidFill>
                <a:latin typeface="Roboto"/>
                <a:cs typeface="Roboto"/>
              </a:rPr>
              <a:t>территорий</a:t>
            </a:r>
            <a:r>
              <a:rPr sz="1900" spc="185" dirty="0">
                <a:solidFill>
                  <a:srgbClr val="F7FAFD"/>
                </a:solidFill>
                <a:latin typeface="Roboto"/>
                <a:cs typeface="Roboto"/>
              </a:rPr>
              <a:t> </a:t>
            </a:r>
            <a:r>
              <a:rPr sz="1900" spc="15" dirty="0">
                <a:solidFill>
                  <a:srgbClr val="F7FAFD"/>
                </a:solidFill>
                <a:latin typeface="Roboto"/>
                <a:cs typeface="Roboto"/>
              </a:rPr>
              <a:t>от </a:t>
            </a:r>
            <a:r>
              <a:rPr sz="1900" spc="20" dirty="0">
                <a:solidFill>
                  <a:srgbClr val="F7FAFD"/>
                </a:solidFill>
                <a:latin typeface="Roboto"/>
                <a:cs typeface="Roboto"/>
              </a:rPr>
              <a:t> </a:t>
            </a:r>
            <a:r>
              <a:rPr sz="1900" spc="70" dirty="0">
                <a:solidFill>
                  <a:srgbClr val="F7FAFD"/>
                </a:solidFill>
                <a:latin typeface="Roboto"/>
                <a:cs typeface="Roboto"/>
              </a:rPr>
              <a:t>чрезвычайных</a:t>
            </a:r>
            <a:r>
              <a:rPr sz="1900" spc="190" dirty="0">
                <a:solidFill>
                  <a:srgbClr val="F7FAFD"/>
                </a:solidFill>
                <a:latin typeface="Roboto"/>
                <a:cs typeface="Roboto"/>
              </a:rPr>
              <a:t> </a:t>
            </a:r>
            <a:r>
              <a:rPr sz="1900" spc="65" dirty="0">
                <a:solidFill>
                  <a:srgbClr val="F7FAFD"/>
                </a:solidFill>
                <a:latin typeface="Roboto"/>
                <a:cs typeface="Roboto"/>
              </a:rPr>
              <a:t>ситуаций</a:t>
            </a:r>
            <a:r>
              <a:rPr sz="1900" spc="190" dirty="0">
                <a:solidFill>
                  <a:srgbClr val="F7FAFD"/>
                </a:solidFill>
                <a:latin typeface="Roboto"/>
                <a:cs typeface="Roboto"/>
              </a:rPr>
              <a:t> </a:t>
            </a:r>
            <a:r>
              <a:rPr sz="1900" spc="75" dirty="0">
                <a:solidFill>
                  <a:srgbClr val="F7FAFD"/>
                </a:solidFill>
                <a:latin typeface="Roboto"/>
                <a:cs typeface="Roboto"/>
              </a:rPr>
              <a:t>природного</a:t>
            </a:r>
            <a:r>
              <a:rPr sz="1900" spc="195" dirty="0">
                <a:solidFill>
                  <a:srgbClr val="F7FAFD"/>
                </a:solidFill>
                <a:latin typeface="Roboto"/>
                <a:cs typeface="Roboto"/>
              </a:rPr>
              <a:t> </a:t>
            </a:r>
            <a:r>
              <a:rPr sz="1900" spc="15" dirty="0">
                <a:solidFill>
                  <a:srgbClr val="F7FAFD"/>
                </a:solidFill>
                <a:latin typeface="Roboto"/>
                <a:cs typeface="Roboto"/>
              </a:rPr>
              <a:t>и</a:t>
            </a:r>
            <a:r>
              <a:rPr sz="1900" spc="190" dirty="0">
                <a:solidFill>
                  <a:srgbClr val="F7FAFD"/>
                </a:solidFill>
                <a:latin typeface="Roboto"/>
                <a:cs typeface="Roboto"/>
              </a:rPr>
              <a:t> </a:t>
            </a:r>
            <a:r>
              <a:rPr sz="1900" spc="80" dirty="0">
                <a:solidFill>
                  <a:srgbClr val="F7FAFD"/>
                </a:solidFill>
                <a:latin typeface="Roboto"/>
                <a:cs typeface="Roboto"/>
              </a:rPr>
              <a:t>техногенного</a:t>
            </a:r>
            <a:r>
              <a:rPr sz="1900" spc="195" dirty="0">
                <a:solidFill>
                  <a:srgbClr val="F7FAFD"/>
                </a:solidFill>
                <a:latin typeface="Roboto"/>
                <a:cs typeface="Roboto"/>
              </a:rPr>
              <a:t> </a:t>
            </a:r>
            <a:r>
              <a:rPr sz="1900" spc="65" dirty="0">
                <a:solidFill>
                  <a:srgbClr val="F7FAFD"/>
                </a:solidFill>
                <a:latin typeface="Roboto"/>
                <a:cs typeface="Roboto"/>
              </a:rPr>
              <a:t>характера»</a:t>
            </a:r>
            <a:r>
              <a:rPr sz="1900" spc="190" dirty="0">
                <a:solidFill>
                  <a:srgbClr val="F7FAFD"/>
                </a:solidFill>
                <a:latin typeface="Roboto"/>
                <a:cs typeface="Roboto"/>
              </a:rPr>
              <a:t> </a:t>
            </a:r>
            <a:r>
              <a:rPr sz="19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чрезвычайная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ситуация (далее – ЧС)</a:t>
            </a:r>
            <a:r>
              <a:rPr sz="1900" spc="200" dirty="0">
                <a:solidFill>
                  <a:srgbClr val="F7FAFD"/>
                </a:solidFill>
                <a:latin typeface="Roboto"/>
                <a:cs typeface="Roboto"/>
              </a:rPr>
              <a:t> </a:t>
            </a:r>
            <a:r>
              <a:rPr sz="1900" spc="-335" dirty="0">
                <a:solidFill>
                  <a:srgbClr val="F7FAFD"/>
                </a:solidFill>
                <a:latin typeface="Roboto"/>
                <a:cs typeface="Roboto"/>
              </a:rPr>
              <a:t>-</a:t>
            </a:r>
            <a:r>
              <a:rPr sz="1900" spc="-210" dirty="0">
                <a:solidFill>
                  <a:srgbClr val="F7FAFD"/>
                </a:solidFill>
                <a:latin typeface="Roboto"/>
                <a:cs typeface="Roboto"/>
              </a:rPr>
              <a:t> </a:t>
            </a:r>
            <a:r>
              <a:rPr lang="ru-RU" sz="1900" spc="-210" dirty="0" smtClean="0">
                <a:solidFill>
                  <a:srgbClr val="F7FAFD"/>
                </a:solidFill>
                <a:latin typeface="Roboto"/>
                <a:cs typeface="Roboto"/>
              </a:rPr>
              <a:t> </a:t>
            </a:r>
            <a:r>
              <a:rPr sz="19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обстановка</a:t>
            </a:r>
            <a:r>
              <a:rPr sz="1900" spc="195" dirty="0" smtClean="0">
                <a:solidFill>
                  <a:srgbClr val="F7FAFD"/>
                </a:solidFill>
                <a:latin typeface="Roboto"/>
                <a:cs typeface="Roboto"/>
              </a:rPr>
              <a:t> </a:t>
            </a:r>
            <a:r>
              <a:rPr sz="1900" spc="45" dirty="0">
                <a:solidFill>
                  <a:srgbClr val="F7FAFD"/>
                </a:solidFill>
                <a:latin typeface="Roboto"/>
                <a:cs typeface="Roboto"/>
              </a:rPr>
              <a:t>на</a:t>
            </a:r>
            <a:r>
              <a:rPr sz="1900" spc="195" dirty="0">
                <a:solidFill>
                  <a:srgbClr val="F7FAFD"/>
                </a:solidFill>
                <a:latin typeface="Roboto"/>
                <a:cs typeface="Roboto"/>
              </a:rPr>
              <a:t> </a:t>
            </a:r>
            <a:r>
              <a:rPr sz="1900" spc="85" dirty="0">
                <a:solidFill>
                  <a:srgbClr val="F7FAFD"/>
                </a:solidFill>
                <a:latin typeface="Roboto"/>
                <a:cs typeface="Roboto"/>
              </a:rPr>
              <a:t>определенной</a:t>
            </a:r>
            <a:r>
              <a:rPr sz="1900" spc="200" dirty="0">
                <a:solidFill>
                  <a:srgbClr val="F7FAFD"/>
                </a:solidFill>
                <a:latin typeface="Roboto"/>
                <a:cs typeface="Roboto"/>
              </a:rPr>
              <a:t> </a:t>
            </a:r>
            <a:r>
              <a:rPr sz="1900" spc="70" dirty="0">
                <a:solidFill>
                  <a:srgbClr val="F7FAFD"/>
                </a:solidFill>
                <a:latin typeface="Roboto"/>
                <a:cs typeface="Roboto"/>
              </a:rPr>
              <a:t>территории,</a:t>
            </a:r>
            <a:r>
              <a:rPr sz="1900" spc="195" dirty="0">
                <a:solidFill>
                  <a:srgbClr val="F7FAFD"/>
                </a:solidFill>
                <a:latin typeface="Roboto"/>
                <a:cs typeface="Roboto"/>
              </a:rPr>
              <a:t> </a:t>
            </a:r>
            <a:r>
              <a:rPr sz="1900" spc="85" dirty="0">
                <a:solidFill>
                  <a:srgbClr val="F7FAFD"/>
                </a:solidFill>
                <a:latin typeface="Roboto"/>
                <a:cs typeface="Roboto"/>
              </a:rPr>
              <a:t>сложившаяся</a:t>
            </a:r>
            <a:r>
              <a:rPr sz="1900" spc="195" dirty="0">
                <a:solidFill>
                  <a:srgbClr val="F7FAFD"/>
                </a:solidFill>
                <a:latin typeface="Roboto"/>
                <a:cs typeface="Roboto"/>
              </a:rPr>
              <a:t> </a:t>
            </a:r>
            <a:r>
              <a:rPr sz="1900" spc="5" dirty="0">
                <a:solidFill>
                  <a:srgbClr val="F7FAFD"/>
                </a:solidFill>
                <a:latin typeface="Roboto"/>
                <a:cs typeface="Roboto"/>
              </a:rPr>
              <a:t>в </a:t>
            </a:r>
            <a:r>
              <a:rPr sz="1900" spc="10" dirty="0">
                <a:solidFill>
                  <a:srgbClr val="F7FAFD"/>
                </a:solidFill>
                <a:latin typeface="Roboto"/>
                <a:cs typeface="Roboto"/>
              </a:rPr>
              <a:t> </a:t>
            </a:r>
            <a:r>
              <a:rPr sz="1900" spc="60" dirty="0">
                <a:solidFill>
                  <a:srgbClr val="F7FAFD"/>
                </a:solidFill>
                <a:latin typeface="Roboto"/>
                <a:cs typeface="Roboto"/>
              </a:rPr>
              <a:t>результате</a:t>
            </a:r>
            <a:r>
              <a:rPr sz="1900" spc="185" dirty="0">
                <a:solidFill>
                  <a:srgbClr val="F7FAFD"/>
                </a:solidFill>
                <a:latin typeface="Roboto"/>
                <a:cs typeface="Roboto"/>
              </a:rPr>
              <a:t> </a:t>
            </a:r>
            <a:r>
              <a:rPr sz="1900" spc="75" dirty="0">
                <a:solidFill>
                  <a:srgbClr val="F7FAFD"/>
                </a:solidFill>
                <a:latin typeface="Roboto"/>
                <a:cs typeface="Roboto"/>
              </a:rPr>
              <a:t>аварии,</a:t>
            </a:r>
            <a:r>
              <a:rPr sz="1900" spc="190" dirty="0">
                <a:solidFill>
                  <a:srgbClr val="F7FAFD"/>
                </a:solidFill>
                <a:latin typeface="Roboto"/>
                <a:cs typeface="Roboto"/>
              </a:rPr>
              <a:t> </a:t>
            </a:r>
            <a:r>
              <a:rPr sz="1900" spc="80" dirty="0">
                <a:solidFill>
                  <a:srgbClr val="F7FAFD"/>
                </a:solidFill>
                <a:latin typeface="Roboto"/>
                <a:cs typeface="Roboto"/>
              </a:rPr>
              <a:t>опасного</a:t>
            </a:r>
            <a:r>
              <a:rPr sz="1900" spc="190" dirty="0">
                <a:solidFill>
                  <a:srgbClr val="F7FAFD"/>
                </a:solidFill>
                <a:latin typeface="Roboto"/>
                <a:cs typeface="Roboto"/>
              </a:rPr>
              <a:t> </a:t>
            </a:r>
            <a:r>
              <a:rPr sz="1900" spc="75" dirty="0">
                <a:solidFill>
                  <a:srgbClr val="F7FAFD"/>
                </a:solidFill>
                <a:latin typeface="Roboto"/>
                <a:cs typeface="Roboto"/>
              </a:rPr>
              <a:t>природного</a:t>
            </a:r>
            <a:r>
              <a:rPr sz="1900" spc="190" dirty="0">
                <a:solidFill>
                  <a:srgbClr val="F7FAFD"/>
                </a:solidFill>
                <a:latin typeface="Roboto"/>
                <a:cs typeface="Roboto"/>
              </a:rPr>
              <a:t> </a:t>
            </a:r>
            <a:r>
              <a:rPr sz="1900" spc="80" dirty="0">
                <a:solidFill>
                  <a:srgbClr val="F7FAFD"/>
                </a:solidFill>
                <a:latin typeface="Roboto"/>
                <a:cs typeface="Roboto"/>
              </a:rPr>
              <a:t>явления,</a:t>
            </a:r>
            <a:r>
              <a:rPr sz="1900" spc="190" dirty="0">
                <a:solidFill>
                  <a:srgbClr val="F7FAFD"/>
                </a:solidFill>
                <a:latin typeface="Roboto"/>
                <a:cs typeface="Roboto"/>
              </a:rPr>
              <a:t> </a:t>
            </a:r>
            <a:r>
              <a:rPr sz="1900" spc="35" dirty="0">
                <a:solidFill>
                  <a:srgbClr val="F7FAFD"/>
                </a:solidFill>
                <a:latin typeface="Roboto"/>
                <a:cs typeface="Roboto"/>
              </a:rPr>
              <a:t>катастрофы,</a:t>
            </a:r>
            <a:r>
              <a:rPr sz="1900" spc="190" dirty="0">
                <a:solidFill>
                  <a:srgbClr val="F7FAFD"/>
                </a:solidFill>
                <a:latin typeface="Roboto"/>
                <a:cs typeface="Roboto"/>
              </a:rPr>
              <a:t> </a:t>
            </a:r>
            <a:r>
              <a:rPr sz="1900" spc="80" dirty="0">
                <a:solidFill>
                  <a:srgbClr val="F7FAFD"/>
                </a:solidFill>
                <a:latin typeface="Roboto"/>
                <a:cs typeface="Roboto"/>
              </a:rPr>
              <a:t>стихийного</a:t>
            </a:r>
            <a:r>
              <a:rPr sz="1900" spc="190" dirty="0">
                <a:solidFill>
                  <a:srgbClr val="F7FAFD"/>
                </a:solidFill>
                <a:latin typeface="Roboto"/>
                <a:cs typeface="Roboto"/>
              </a:rPr>
              <a:t> </a:t>
            </a:r>
            <a:r>
              <a:rPr sz="1900" spc="85" dirty="0">
                <a:solidFill>
                  <a:srgbClr val="F7FAFD"/>
                </a:solidFill>
                <a:latin typeface="Roboto"/>
                <a:cs typeface="Roboto"/>
              </a:rPr>
              <a:t>или </a:t>
            </a:r>
            <a:r>
              <a:rPr sz="1900" spc="90" dirty="0">
                <a:solidFill>
                  <a:srgbClr val="F7FAFD"/>
                </a:solidFill>
                <a:latin typeface="Roboto"/>
                <a:cs typeface="Roboto"/>
              </a:rPr>
              <a:t> </a:t>
            </a:r>
            <a:r>
              <a:rPr sz="1900" spc="80" dirty="0">
                <a:solidFill>
                  <a:srgbClr val="F7FAFD"/>
                </a:solidFill>
                <a:latin typeface="Roboto"/>
                <a:cs typeface="Roboto"/>
              </a:rPr>
              <a:t>иного</a:t>
            </a:r>
            <a:r>
              <a:rPr sz="1900" spc="185" dirty="0">
                <a:solidFill>
                  <a:srgbClr val="F7FAFD"/>
                </a:solidFill>
                <a:latin typeface="Roboto"/>
                <a:cs typeface="Roboto"/>
              </a:rPr>
              <a:t> </a:t>
            </a:r>
            <a:r>
              <a:rPr sz="1900" spc="65" dirty="0">
                <a:solidFill>
                  <a:srgbClr val="F7FAFD"/>
                </a:solidFill>
                <a:latin typeface="Roboto"/>
                <a:cs typeface="Roboto"/>
              </a:rPr>
              <a:t>бедствия,</a:t>
            </a:r>
            <a:r>
              <a:rPr sz="1900" spc="190" dirty="0">
                <a:solidFill>
                  <a:srgbClr val="F7FAFD"/>
                </a:solidFill>
                <a:latin typeface="Roboto"/>
                <a:cs typeface="Roboto"/>
              </a:rPr>
              <a:t>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которые могут повлечь или повлекли </a:t>
            </a:r>
            <a:r>
              <a:rPr sz="1900" spc="10" dirty="0">
                <a:solidFill>
                  <a:srgbClr val="F7FAFD"/>
                </a:solidFill>
                <a:latin typeface="Roboto"/>
                <a:cs typeface="Roboto"/>
              </a:rPr>
              <a:t>за</a:t>
            </a:r>
            <a:r>
              <a:rPr sz="1900" spc="190" dirty="0">
                <a:solidFill>
                  <a:srgbClr val="F7FAFD"/>
                </a:solidFill>
                <a:latin typeface="Roboto"/>
                <a:cs typeface="Roboto"/>
              </a:rPr>
              <a:t> </a:t>
            </a:r>
            <a:r>
              <a:rPr sz="1900" spc="75" dirty="0">
                <a:solidFill>
                  <a:srgbClr val="F7FAFD"/>
                </a:solidFill>
                <a:latin typeface="Roboto"/>
                <a:cs typeface="Roboto"/>
              </a:rPr>
              <a:t>собой</a:t>
            </a:r>
            <a:r>
              <a:rPr sz="1900" spc="185" dirty="0">
                <a:solidFill>
                  <a:srgbClr val="F7FAFD"/>
                </a:solidFill>
                <a:latin typeface="Roboto"/>
                <a:cs typeface="Roboto"/>
              </a:rPr>
              <a:t> </a:t>
            </a:r>
            <a:r>
              <a:rPr sz="1900" spc="85" dirty="0">
                <a:solidFill>
                  <a:srgbClr val="F7FAFD"/>
                </a:solidFill>
                <a:latin typeface="Roboto"/>
                <a:cs typeface="Roboto"/>
              </a:rPr>
              <a:t>человеческие </a:t>
            </a:r>
            <a:r>
              <a:rPr sz="1900" spc="90" dirty="0">
                <a:solidFill>
                  <a:srgbClr val="F7FAFD"/>
                </a:solidFill>
                <a:latin typeface="Roboto"/>
                <a:cs typeface="Roboto"/>
              </a:rPr>
              <a:t> </a:t>
            </a:r>
            <a:r>
              <a:rPr sz="1900" spc="75" dirty="0">
                <a:solidFill>
                  <a:srgbClr val="F7FAFD"/>
                </a:solidFill>
                <a:latin typeface="Roboto"/>
                <a:cs typeface="Roboto"/>
              </a:rPr>
              <a:t>жертвы,</a:t>
            </a:r>
            <a:r>
              <a:rPr sz="1900" spc="190" dirty="0">
                <a:solidFill>
                  <a:srgbClr val="F7FAFD"/>
                </a:solidFill>
                <a:latin typeface="Roboto"/>
                <a:cs typeface="Roboto"/>
              </a:rPr>
              <a:t>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ущерб здоровью </a:t>
            </a:r>
            <a:r>
              <a:rPr sz="1900" spc="75" dirty="0">
                <a:solidFill>
                  <a:srgbClr val="F7FAFD"/>
                </a:solidFill>
                <a:latin typeface="Roboto"/>
                <a:cs typeface="Roboto"/>
              </a:rPr>
              <a:t>людей</a:t>
            </a:r>
            <a:r>
              <a:rPr sz="1900" spc="195" dirty="0">
                <a:solidFill>
                  <a:srgbClr val="F7FAFD"/>
                </a:solidFill>
                <a:latin typeface="Roboto"/>
                <a:cs typeface="Roboto"/>
              </a:rPr>
              <a:t> </a:t>
            </a:r>
            <a:r>
              <a:rPr sz="1900" spc="85" dirty="0">
                <a:solidFill>
                  <a:srgbClr val="F7FAFD"/>
                </a:solidFill>
                <a:latin typeface="Roboto"/>
                <a:cs typeface="Roboto"/>
              </a:rPr>
              <a:t>или</a:t>
            </a:r>
            <a:r>
              <a:rPr sz="1900" spc="190" dirty="0">
                <a:solidFill>
                  <a:srgbClr val="F7FAFD"/>
                </a:solidFill>
                <a:latin typeface="Roboto"/>
                <a:cs typeface="Roboto"/>
              </a:rPr>
              <a:t> </a:t>
            </a:r>
            <a:r>
              <a:rPr sz="1900" spc="80" dirty="0">
                <a:solidFill>
                  <a:srgbClr val="F7FAFD"/>
                </a:solidFill>
                <a:latin typeface="Roboto"/>
                <a:cs typeface="Roboto"/>
              </a:rPr>
              <a:t>окружающей</a:t>
            </a:r>
            <a:r>
              <a:rPr sz="1900" spc="195" dirty="0">
                <a:solidFill>
                  <a:srgbClr val="F7FAFD"/>
                </a:solidFill>
                <a:latin typeface="Roboto"/>
                <a:cs typeface="Roboto"/>
              </a:rPr>
              <a:t> </a:t>
            </a:r>
            <a:r>
              <a:rPr sz="1900" spc="75" dirty="0">
                <a:solidFill>
                  <a:srgbClr val="F7FAFD"/>
                </a:solidFill>
                <a:latin typeface="Roboto"/>
                <a:cs typeface="Roboto"/>
              </a:rPr>
              <a:t>природной</a:t>
            </a:r>
            <a:r>
              <a:rPr sz="1900" spc="190" dirty="0">
                <a:solidFill>
                  <a:srgbClr val="F7FAFD"/>
                </a:solidFill>
                <a:latin typeface="Roboto"/>
                <a:cs typeface="Roboto"/>
              </a:rPr>
              <a:t> </a:t>
            </a:r>
            <a:r>
              <a:rPr sz="1900" spc="65" dirty="0">
                <a:solidFill>
                  <a:srgbClr val="F7FAFD"/>
                </a:solidFill>
                <a:latin typeface="Roboto"/>
                <a:cs typeface="Roboto"/>
              </a:rPr>
              <a:t>среде,</a:t>
            </a:r>
            <a:r>
              <a:rPr sz="1900" spc="195" dirty="0">
                <a:solidFill>
                  <a:srgbClr val="F7FAFD"/>
                </a:solidFill>
                <a:latin typeface="Roboto"/>
                <a:cs typeface="Roboto"/>
              </a:rPr>
              <a:t> </a:t>
            </a:r>
            <a:r>
              <a:rPr sz="1900" spc="75" dirty="0">
                <a:solidFill>
                  <a:srgbClr val="F7FAFD"/>
                </a:solidFill>
                <a:latin typeface="Roboto"/>
                <a:cs typeface="Roboto"/>
              </a:rPr>
              <a:t>значительные </a:t>
            </a:r>
            <a:r>
              <a:rPr sz="1900" spc="-459" dirty="0">
                <a:solidFill>
                  <a:srgbClr val="F7FAFD"/>
                </a:solidFill>
                <a:latin typeface="Roboto"/>
                <a:cs typeface="Roboto"/>
              </a:rPr>
              <a:t>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материальные потери </a:t>
            </a:r>
            <a:r>
              <a:rPr sz="1900" spc="15" dirty="0">
                <a:solidFill>
                  <a:srgbClr val="F7FAFD"/>
                </a:solidFill>
                <a:latin typeface="Roboto"/>
                <a:cs typeface="Roboto"/>
              </a:rPr>
              <a:t>и</a:t>
            </a:r>
            <a:r>
              <a:rPr sz="1900" spc="185" dirty="0">
                <a:solidFill>
                  <a:srgbClr val="F7FAFD"/>
                </a:solidFill>
                <a:latin typeface="Roboto"/>
                <a:cs typeface="Roboto"/>
              </a:rPr>
              <a:t> </a:t>
            </a:r>
            <a:r>
              <a:rPr sz="1900" spc="70" dirty="0">
                <a:solidFill>
                  <a:srgbClr val="F7FAFD"/>
                </a:solidFill>
                <a:latin typeface="Roboto"/>
                <a:cs typeface="Roboto"/>
              </a:rPr>
              <a:t>нарушения</a:t>
            </a:r>
            <a:r>
              <a:rPr sz="1900" spc="185" dirty="0">
                <a:solidFill>
                  <a:srgbClr val="F7FAFD"/>
                </a:solidFill>
                <a:latin typeface="Roboto"/>
                <a:cs typeface="Roboto"/>
              </a:rPr>
              <a:t> </a:t>
            </a:r>
            <a:r>
              <a:rPr sz="1900" spc="80" dirty="0">
                <a:solidFill>
                  <a:srgbClr val="F7FAFD"/>
                </a:solidFill>
                <a:latin typeface="Roboto"/>
                <a:cs typeface="Roboto"/>
              </a:rPr>
              <a:t>условий</a:t>
            </a:r>
            <a:r>
              <a:rPr sz="1900" spc="190" dirty="0">
                <a:solidFill>
                  <a:srgbClr val="F7FAFD"/>
                </a:solidFill>
                <a:latin typeface="Roboto"/>
                <a:cs typeface="Roboto"/>
              </a:rPr>
              <a:t> </a:t>
            </a:r>
            <a:r>
              <a:rPr sz="1900" spc="80" dirty="0">
                <a:solidFill>
                  <a:srgbClr val="F7FAFD"/>
                </a:solidFill>
                <a:latin typeface="Roboto"/>
                <a:cs typeface="Roboto"/>
              </a:rPr>
              <a:t>жизнедеятельности</a:t>
            </a:r>
            <a:r>
              <a:rPr sz="1900" spc="185" dirty="0">
                <a:solidFill>
                  <a:srgbClr val="F7FAFD"/>
                </a:solidFill>
                <a:latin typeface="Roboto"/>
                <a:cs typeface="Roboto"/>
              </a:rPr>
              <a:t> </a:t>
            </a:r>
            <a:r>
              <a:rPr sz="1900" spc="75" dirty="0">
                <a:solidFill>
                  <a:srgbClr val="F7FAFD"/>
                </a:solidFill>
                <a:latin typeface="Roboto"/>
                <a:cs typeface="Roboto"/>
              </a:rPr>
              <a:t>людей.</a:t>
            </a:r>
            <a:endParaRPr sz="1900" dirty="0">
              <a:latin typeface="Roboto"/>
              <a:cs typeface="Roboto"/>
            </a:endParaRPr>
          </a:p>
          <a:p>
            <a:pPr marL="12700" marR="5080" indent="432000">
              <a:lnSpc>
                <a:spcPct val="141400"/>
              </a:lnSpc>
            </a:pPr>
            <a:r>
              <a:rPr sz="1900" spc="75" dirty="0">
                <a:solidFill>
                  <a:srgbClr val="F7FAFD"/>
                </a:solidFill>
                <a:latin typeface="Roboto"/>
                <a:cs typeface="Roboto"/>
              </a:rPr>
              <a:t>Чрезвычайные</a:t>
            </a:r>
            <a:r>
              <a:rPr sz="1900" spc="185" dirty="0">
                <a:solidFill>
                  <a:srgbClr val="F7FAFD"/>
                </a:solidFill>
                <a:latin typeface="Roboto"/>
                <a:cs typeface="Roboto"/>
              </a:rPr>
              <a:t> </a:t>
            </a:r>
            <a:r>
              <a:rPr sz="1900" spc="65" dirty="0">
                <a:solidFill>
                  <a:srgbClr val="F7FAFD"/>
                </a:solidFill>
                <a:latin typeface="Roboto"/>
                <a:cs typeface="Roboto"/>
              </a:rPr>
              <a:t>ситуации</a:t>
            </a:r>
            <a:r>
              <a:rPr sz="1900" spc="190" dirty="0">
                <a:solidFill>
                  <a:srgbClr val="F7FAFD"/>
                </a:solidFill>
                <a:latin typeface="Roboto"/>
                <a:cs typeface="Roboto"/>
              </a:rPr>
              <a:t> </a:t>
            </a:r>
            <a:r>
              <a:rPr sz="1900" spc="55" dirty="0">
                <a:solidFill>
                  <a:srgbClr val="F7FAFD"/>
                </a:solidFill>
                <a:latin typeface="Roboto"/>
                <a:cs typeface="Roboto"/>
              </a:rPr>
              <a:t>классифицируются</a:t>
            </a:r>
            <a:r>
              <a:rPr sz="1900" spc="185" dirty="0">
                <a:solidFill>
                  <a:srgbClr val="F7FAFD"/>
                </a:solidFill>
                <a:latin typeface="Roboto"/>
                <a:cs typeface="Roboto"/>
              </a:rPr>
              <a:t> </a:t>
            </a:r>
            <a:r>
              <a:rPr sz="1900" spc="55" dirty="0">
                <a:solidFill>
                  <a:srgbClr val="F7FAFD"/>
                </a:solidFill>
                <a:latin typeface="Roboto"/>
                <a:cs typeface="Roboto"/>
              </a:rPr>
              <a:t>по</a:t>
            </a:r>
            <a:r>
              <a:rPr sz="1900" spc="190" dirty="0">
                <a:solidFill>
                  <a:srgbClr val="F7FAFD"/>
                </a:solidFill>
                <a:latin typeface="Roboto"/>
                <a:cs typeface="Roboto"/>
              </a:rPr>
              <a:t> </a:t>
            </a:r>
            <a:r>
              <a:rPr sz="1900" spc="70" dirty="0">
                <a:solidFill>
                  <a:srgbClr val="F7FAFD"/>
                </a:solidFill>
                <a:latin typeface="Roboto"/>
                <a:cs typeface="Roboto"/>
              </a:rPr>
              <a:t>различным</a:t>
            </a:r>
            <a:r>
              <a:rPr sz="1900" spc="190" dirty="0">
                <a:solidFill>
                  <a:srgbClr val="F7FAFD"/>
                </a:solidFill>
                <a:latin typeface="Roboto"/>
                <a:cs typeface="Roboto"/>
              </a:rPr>
              <a:t> </a:t>
            </a:r>
            <a:r>
              <a:rPr sz="1900" spc="70" dirty="0">
                <a:solidFill>
                  <a:srgbClr val="F7FAFD"/>
                </a:solidFill>
                <a:latin typeface="Roboto"/>
                <a:cs typeface="Roboto"/>
              </a:rPr>
              <a:t>признакам.</a:t>
            </a:r>
            <a:r>
              <a:rPr sz="1900" spc="185" dirty="0">
                <a:solidFill>
                  <a:srgbClr val="F7FAFD"/>
                </a:solidFill>
                <a:latin typeface="Roboto"/>
                <a:cs typeface="Roboto"/>
              </a:rPr>
              <a:t> </a:t>
            </a:r>
            <a:r>
              <a:rPr sz="1900" spc="-30" dirty="0">
                <a:solidFill>
                  <a:srgbClr val="F7FAFD"/>
                </a:solidFill>
                <a:latin typeface="Roboto"/>
                <a:cs typeface="Roboto"/>
              </a:rPr>
              <a:t>В </a:t>
            </a:r>
            <a:r>
              <a:rPr sz="1900" spc="-25" dirty="0">
                <a:solidFill>
                  <a:srgbClr val="F7FAFD"/>
                </a:solidFill>
                <a:latin typeface="Roboto"/>
                <a:cs typeface="Roboto"/>
              </a:rPr>
              <a:t> </a:t>
            </a:r>
            <a:r>
              <a:rPr sz="1900" spc="70" dirty="0">
                <a:solidFill>
                  <a:srgbClr val="F7FAFD"/>
                </a:solidFill>
                <a:latin typeface="Roboto"/>
                <a:cs typeface="Roboto"/>
              </a:rPr>
              <a:t>соответствии</a:t>
            </a:r>
            <a:r>
              <a:rPr sz="1900" spc="190" dirty="0">
                <a:solidFill>
                  <a:srgbClr val="F7FAFD"/>
                </a:solidFill>
                <a:latin typeface="Roboto"/>
                <a:cs typeface="Roboto"/>
              </a:rPr>
              <a:t> </a:t>
            </a:r>
            <a:r>
              <a:rPr sz="1900" dirty="0">
                <a:solidFill>
                  <a:srgbClr val="F7FAFD"/>
                </a:solidFill>
                <a:latin typeface="Roboto"/>
                <a:cs typeface="Roboto"/>
              </a:rPr>
              <a:t>с</a:t>
            </a:r>
            <a:r>
              <a:rPr sz="1900" spc="190" dirty="0">
                <a:solidFill>
                  <a:srgbClr val="F7FAFD"/>
                </a:solidFill>
                <a:latin typeface="Roboto"/>
                <a:cs typeface="Roboto"/>
              </a:rPr>
              <a:t> </a:t>
            </a:r>
            <a:r>
              <a:rPr sz="1900" spc="85" dirty="0">
                <a:solidFill>
                  <a:srgbClr val="F7FAFD"/>
                </a:solidFill>
                <a:latin typeface="Roboto"/>
                <a:cs typeface="Roboto"/>
              </a:rPr>
              <a:t>постановлением</a:t>
            </a:r>
            <a:r>
              <a:rPr sz="1900" spc="190" dirty="0">
                <a:solidFill>
                  <a:srgbClr val="F7FAFD"/>
                </a:solidFill>
                <a:latin typeface="Roboto"/>
                <a:cs typeface="Roboto"/>
              </a:rPr>
              <a:t> </a:t>
            </a:r>
            <a:r>
              <a:rPr sz="1900" spc="75" dirty="0">
                <a:solidFill>
                  <a:srgbClr val="F7FAFD"/>
                </a:solidFill>
                <a:latin typeface="Roboto"/>
                <a:cs typeface="Roboto"/>
              </a:rPr>
              <a:t>Правительства</a:t>
            </a:r>
            <a:r>
              <a:rPr sz="1900" spc="190" dirty="0">
                <a:solidFill>
                  <a:srgbClr val="F7FAFD"/>
                </a:solidFill>
                <a:latin typeface="Roboto"/>
                <a:cs typeface="Roboto"/>
              </a:rPr>
              <a:t> </a:t>
            </a:r>
            <a:r>
              <a:rPr sz="1900" spc="105" dirty="0">
                <a:solidFill>
                  <a:srgbClr val="F7FAFD"/>
                </a:solidFill>
                <a:latin typeface="Roboto"/>
                <a:cs typeface="Roboto"/>
              </a:rPr>
              <a:t>РФ</a:t>
            </a:r>
            <a:r>
              <a:rPr sz="1900" spc="190" dirty="0">
                <a:solidFill>
                  <a:srgbClr val="F7FAFD"/>
                </a:solidFill>
                <a:latin typeface="Roboto"/>
                <a:cs typeface="Roboto"/>
              </a:rPr>
              <a:t> </a:t>
            </a:r>
            <a:r>
              <a:rPr sz="1900" spc="-140" dirty="0">
                <a:solidFill>
                  <a:srgbClr val="F7FAFD"/>
                </a:solidFill>
                <a:latin typeface="Roboto"/>
                <a:cs typeface="Roboto"/>
              </a:rPr>
              <a:t>№</a:t>
            </a:r>
            <a:r>
              <a:rPr sz="1900" spc="190" dirty="0">
                <a:solidFill>
                  <a:srgbClr val="F7FAFD"/>
                </a:solidFill>
                <a:latin typeface="Roboto"/>
                <a:cs typeface="Roboto"/>
              </a:rPr>
              <a:t> </a:t>
            </a:r>
            <a:r>
              <a:rPr sz="1900" spc="55" dirty="0">
                <a:solidFill>
                  <a:srgbClr val="F7FAFD"/>
                </a:solidFill>
                <a:latin typeface="Roboto"/>
                <a:cs typeface="Roboto"/>
              </a:rPr>
              <a:t>304</a:t>
            </a:r>
            <a:r>
              <a:rPr sz="1900" spc="190" dirty="0">
                <a:solidFill>
                  <a:srgbClr val="F7FAFD"/>
                </a:solidFill>
                <a:latin typeface="Roboto"/>
                <a:cs typeface="Roboto"/>
              </a:rPr>
              <a:t> </a:t>
            </a:r>
            <a:r>
              <a:rPr sz="1900" spc="15" dirty="0">
                <a:solidFill>
                  <a:srgbClr val="F7FAFD"/>
                </a:solidFill>
                <a:latin typeface="Roboto"/>
                <a:cs typeface="Roboto"/>
              </a:rPr>
              <a:t>от</a:t>
            </a:r>
            <a:r>
              <a:rPr sz="1900" spc="190" dirty="0">
                <a:solidFill>
                  <a:srgbClr val="F7FAFD"/>
                </a:solidFill>
                <a:latin typeface="Roboto"/>
                <a:cs typeface="Roboto"/>
              </a:rPr>
              <a:t> </a:t>
            </a:r>
            <a:r>
              <a:rPr sz="1900" spc="75" dirty="0">
                <a:solidFill>
                  <a:srgbClr val="F7FAFD"/>
                </a:solidFill>
                <a:latin typeface="Roboto"/>
                <a:cs typeface="Roboto"/>
              </a:rPr>
              <a:t>21.05.2007</a:t>
            </a:r>
            <a:r>
              <a:rPr sz="1900" spc="190" dirty="0">
                <a:solidFill>
                  <a:srgbClr val="F7FAFD"/>
                </a:solidFill>
                <a:latin typeface="Roboto"/>
                <a:cs typeface="Roboto"/>
              </a:rPr>
              <a:t> </a:t>
            </a:r>
            <a:r>
              <a:rPr sz="1900" spc="45" dirty="0">
                <a:solidFill>
                  <a:srgbClr val="F7FAFD"/>
                </a:solidFill>
                <a:latin typeface="Roboto"/>
                <a:cs typeface="Roboto"/>
              </a:rPr>
              <a:t>г.</a:t>
            </a:r>
            <a:r>
              <a:rPr sz="1900" spc="190" dirty="0">
                <a:solidFill>
                  <a:srgbClr val="F7FAFD"/>
                </a:solidFill>
                <a:latin typeface="Roboto"/>
                <a:cs typeface="Roboto"/>
              </a:rPr>
              <a:t> </a:t>
            </a:r>
            <a:r>
              <a:rPr sz="1900" spc="45" dirty="0">
                <a:solidFill>
                  <a:srgbClr val="F7FAFD"/>
                </a:solidFill>
                <a:latin typeface="Roboto"/>
                <a:cs typeface="Roboto"/>
              </a:rPr>
              <a:t>«О </a:t>
            </a:r>
            <a:r>
              <a:rPr sz="1900" spc="50" dirty="0">
                <a:solidFill>
                  <a:srgbClr val="F7FAFD"/>
                </a:solidFill>
                <a:latin typeface="Roboto"/>
                <a:cs typeface="Roboto"/>
              </a:rPr>
              <a:t> </a:t>
            </a:r>
            <a:r>
              <a:rPr sz="1900" spc="60" dirty="0">
                <a:solidFill>
                  <a:srgbClr val="F7FAFD"/>
                </a:solidFill>
                <a:latin typeface="Roboto"/>
                <a:cs typeface="Roboto"/>
              </a:rPr>
              <a:t>классификации</a:t>
            </a:r>
            <a:r>
              <a:rPr sz="1900" spc="200" dirty="0">
                <a:solidFill>
                  <a:srgbClr val="F7FAFD"/>
                </a:solidFill>
                <a:latin typeface="Roboto"/>
                <a:cs typeface="Roboto"/>
              </a:rPr>
              <a:t> </a:t>
            </a:r>
            <a:r>
              <a:rPr sz="1900" spc="70" dirty="0">
                <a:solidFill>
                  <a:srgbClr val="F7FAFD"/>
                </a:solidFill>
                <a:latin typeface="Roboto"/>
                <a:cs typeface="Roboto"/>
              </a:rPr>
              <a:t>чрезвычайных</a:t>
            </a:r>
            <a:r>
              <a:rPr sz="1900" spc="200" dirty="0">
                <a:solidFill>
                  <a:srgbClr val="F7FAFD"/>
                </a:solidFill>
                <a:latin typeface="Roboto"/>
                <a:cs typeface="Roboto"/>
              </a:rPr>
              <a:t> </a:t>
            </a:r>
            <a:r>
              <a:rPr sz="1900" spc="65" dirty="0">
                <a:solidFill>
                  <a:srgbClr val="F7FAFD"/>
                </a:solidFill>
                <a:latin typeface="Roboto"/>
                <a:cs typeface="Roboto"/>
              </a:rPr>
              <a:t>ситуаций</a:t>
            </a:r>
            <a:r>
              <a:rPr sz="1900" spc="200" dirty="0">
                <a:solidFill>
                  <a:srgbClr val="F7FAFD"/>
                </a:solidFill>
                <a:latin typeface="Roboto"/>
                <a:cs typeface="Roboto"/>
              </a:rPr>
              <a:t> </a:t>
            </a:r>
            <a:r>
              <a:rPr sz="1900" spc="75" dirty="0">
                <a:solidFill>
                  <a:srgbClr val="F7FAFD"/>
                </a:solidFill>
                <a:latin typeface="Roboto"/>
                <a:cs typeface="Roboto"/>
              </a:rPr>
              <a:t>природного</a:t>
            </a:r>
            <a:r>
              <a:rPr sz="1900" spc="200" dirty="0">
                <a:solidFill>
                  <a:srgbClr val="F7FAFD"/>
                </a:solidFill>
                <a:latin typeface="Roboto"/>
                <a:cs typeface="Roboto"/>
              </a:rPr>
              <a:t> </a:t>
            </a:r>
            <a:r>
              <a:rPr sz="1900" spc="15" dirty="0">
                <a:solidFill>
                  <a:srgbClr val="F7FAFD"/>
                </a:solidFill>
                <a:latin typeface="Roboto"/>
                <a:cs typeface="Roboto"/>
              </a:rPr>
              <a:t>и</a:t>
            </a:r>
            <a:r>
              <a:rPr sz="1900" spc="200" dirty="0">
                <a:solidFill>
                  <a:srgbClr val="F7FAFD"/>
                </a:solidFill>
                <a:latin typeface="Roboto"/>
                <a:cs typeface="Roboto"/>
              </a:rPr>
              <a:t> </a:t>
            </a:r>
            <a:r>
              <a:rPr sz="1900" spc="80" dirty="0">
                <a:solidFill>
                  <a:srgbClr val="F7FAFD"/>
                </a:solidFill>
                <a:latin typeface="Roboto"/>
                <a:cs typeface="Roboto"/>
              </a:rPr>
              <a:t>техногенного</a:t>
            </a:r>
            <a:r>
              <a:rPr sz="1900" spc="200" dirty="0">
                <a:solidFill>
                  <a:srgbClr val="F7FAFD"/>
                </a:solidFill>
                <a:latin typeface="Roboto"/>
                <a:cs typeface="Roboto"/>
              </a:rPr>
              <a:t> </a:t>
            </a:r>
            <a:r>
              <a:rPr sz="1900" spc="65" dirty="0">
                <a:solidFill>
                  <a:srgbClr val="F7FAFD"/>
                </a:solidFill>
                <a:latin typeface="Roboto"/>
                <a:cs typeface="Roboto"/>
              </a:rPr>
              <a:t>характера»</a:t>
            </a:r>
            <a:r>
              <a:rPr sz="1900" spc="200" dirty="0">
                <a:solidFill>
                  <a:srgbClr val="F7FAFD"/>
                </a:solidFill>
                <a:latin typeface="Roboto"/>
                <a:cs typeface="Roboto"/>
              </a:rPr>
              <a:t> </a:t>
            </a:r>
            <a:r>
              <a:rPr sz="1900" spc="55" dirty="0">
                <a:solidFill>
                  <a:srgbClr val="F7FAFD"/>
                </a:solidFill>
                <a:latin typeface="Roboto"/>
                <a:cs typeface="Roboto"/>
              </a:rPr>
              <a:t>по </a:t>
            </a:r>
            <a:r>
              <a:rPr sz="1900" spc="-455" dirty="0">
                <a:solidFill>
                  <a:srgbClr val="F7FAFD"/>
                </a:solidFill>
                <a:latin typeface="Roboto"/>
                <a:cs typeface="Roboto"/>
              </a:rPr>
              <a:t> </a:t>
            </a:r>
            <a:r>
              <a:rPr sz="1900" spc="65" dirty="0">
                <a:solidFill>
                  <a:srgbClr val="F7FAFD"/>
                </a:solidFill>
                <a:latin typeface="Roboto"/>
                <a:cs typeface="Roboto"/>
              </a:rPr>
              <a:t>масштабам</a:t>
            </a:r>
            <a:r>
              <a:rPr sz="1900" spc="185" dirty="0">
                <a:solidFill>
                  <a:srgbClr val="F7FAFD"/>
                </a:solidFill>
                <a:latin typeface="Roboto"/>
                <a:cs typeface="Roboto"/>
              </a:rPr>
              <a:t> </a:t>
            </a:r>
            <a:r>
              <a:rPr sz="1900" spc="75" dirty="0">
                <a:solidFill>
                  <a:srgbClr val="F7FAFD"/>
                </a:solidFill>
                <a:latin typeface="Roboto"/>
                <a:cs typeface="Roboto"/>
              </a:rPr>
              <a:t>распространения</a:t>
            </a:r>
            <a:r>
              <a:rPr sz="1900" spc="190" dirty="0">
                <a:solidFill>
                  <a:srgbClr val="F7FAFD"/>
                </a:solidFill>
                <a:latin typeface="Roboto"/>
                <a:cs typeface="Roboto"/>
              </a:rPr>
              <a:t> </a:t>
            </a:r>
            <a:r>
              <a:rPr sz="1900" spc="15" dirty="0">
                <a:solidFill>
                  <a:srgbClr val="F7FAFD"/>
                </a:solidFill>
                <a:latin typeface="Roboto"/>
                <a:cs typeface="Roboto"/>
              </a:rPr>
              <a:t>и</a:t>
            </a:r>
            <a:r>
              <a:rPr sz="1900" spc="185" dirty="0">
                <a:solidFill>
                  <a:srgbClr val="F7FAFD"/>
                </a:solidFill>
                <a:latin typeface="Roboto"/>
                <a:cs typeface="Roboto"/>
              </a:rPr>
              <a:t> </a:t>
            </a:r>
            <a:r>
              <a:rPr sz="1900" spc="70" dirty="0">
                <a:solidFill>
                  <a:srgbClr val="F7FAFD"/>
                </a:solidFill>
                <a:latin typeface="Roboto"/>
                <a:cs typeface="Roboto"/>
              </a:rPr>
              <a:t>тяжести</a:t>
            </a:r>
            <a:r>
              <a:rPr sz="1900" spc="190" dirty="0">
                <a:solidFill>
                  <a:srgbClr val="F7FAFD"/>
                </a:solidFill>
                <a:latin typeface="Roboto"/>
                <a:cs typeface="Roboto"/>
              </a:rPr>
              <a:t> </a:t>
            </a:r>
            <a:r>
              <a:rPr sz="1900" spc="80" dirty="0">
                <a:solidFill>
                  <a:srgbClr val="F7FAFD"/>
                </a:solidFill>
                <a:latin typeface="Roboto"/>
                <a:cs typeface="Roboto"/>
              </a:rPr>
              <a:t>последствий</a:t>
            </a:r>
            <a:r>
              <a:rPr sz="1900" spc="190" dirty="0">
                <a:solidFill>
                  <a:srgbClr val="F7FAFD"/>
                </a:solidFill>
                <a:latin typeface="Roboto"/>
                <a:cs typeface="Roboto"/>
              </a:rPr>
              <a:t> </a:t>
            </a:r>
            <a:r>
              <a:rPr sz="1900" spc="60" dirty="0">
                <a:solidFill>
                  <a:srgbClr val="F7FAFD"/>
                </a:solidFill>
                <a:latin typeface="Roboto"/>
                <a:cs typeface="Roboto"/>
              </a:rPr>
              <a:t>ЧС</a:t>
            </a:r>
            <a:r>
              <a:rPr sz="1900" spc="185" dirty="0">
                <a:solidFill>
                  <a:srgbClr val="F7FAFD"/>
                </a:solidFill>
                <a:latin typeface="Roboto"/>
                <a:cs typeface="Roboto"/>
              </a:rPr>
              <a:t> </a:t>
            </a:r>
            <a:r>
              <a:rPr sz="1900" spc="75" dirty="0">
                <a:solidFill>
                  <a:srgbClr val="F7FAFD"/>
                </a:solidFill>
                <a:latin typeface="Roboto"/>
                <a:cs typeface="Roboto"/>
              </a:rPr>
              <a:t>природного</a:t>
            </a:r>
            <a:r>
              <a:rPr sz="1900" spc="190" dirty="0">
                <a:solidFill>
                  <a:srgbClr val="F7FAFD"/>
                </a:solidFill>
                <a:latin typeface="Roboto"/>
                <a:cs typeface="Roboto"/>
              </a:rPr>
              <a:t> </a:t>
            </a:r>
            <a:r>
              <a:rPr sz="1900" spc="15" dirty="0">
                <a:solidFill>
                  <a:srgbClr val="F7FAFD"/>
                </a:solidFill>
                <a:latin typeface="Roboto"/>
                <a:cs typeface="Roboto"/>
              </a:rPr>
              <a:t>и </a:t>
            </a:r>
            <a:r>
              <a:rPr sz="1900" spc="20" dirty="0">
                <a:solidFill>
                  <a:srgbClr val="F7FAFD"/>
                </a:solidFill>
                <a:latin typeface="Roboto"/>
                <a:cs typeface="Roboto"/>
              </a:rPr>
              <a:t> </a:t>
            </a:r>
            <a:r>
              <a:rPr sz="1900" spc="80" dirty="0">
                <a:solidFill>
                  <a:srgbClr val="F7FAFD"/>
                </a:solidFill>
                <a:latin typeface="Roboto"/>
                <a:cs typeface="Roboto"/>
              </a:rPr>
              <a:t>техногенного</a:t>
            </a:r>
            <a:r>
              <a:rPr sz="1900" spc="185" dirty="0">
                <a:solidFill>
                  <a:srgbClr val="F7FAFD"/>
                </a:solidFill>
                <a:latin typeface="Roboto"/>
                <a:cs typeface="Roboto"/>
              </a:rPr>
              <a:t> </a:t>
            </a:r>
            <a:r>
              <a:rPr sz="1900" spc="60" dirty="0">
                <a:solidFill>
                  <a:srgbClr val="F7FAFD"/>
                </a:solidFill>
                <a:latin typeface="Roboto"/>
                <a:cs typeface="Roboto"/>
              </a:rPr>
              <a:t>характера</a:t>
            </a:r>
            <a:r>
              <a:rPr sz="1900" spc="190" dirty="0">
                <a:solidFill>
                  <a:srgbClr val="F7FAFD"/>
                </a:solidFill>
                <a:latin typeface="Roboto"/>
                <a:cs typeface="Roboto"/>
              </a:rPr>
              <a:t> </a:t>
            </a:r>
            <a:r>
              <a:rPr sz="1900" spc="65" dirty="0">
                <a:solidFill>
                  <a:srgbClr val="F7FAFD"/>
                </a:solidFill>
                <a:latin typeface="Roboto"/>
                <a:cs typeface="Roboto"/>
              </a:rPr>
              <a:t>подразделяются</a:t>
            </a:r>
            <a:r>
              <a:rPr sz="1900" spc="190" dirty="0">
                <a:solidFill>
                  <a:srgbClr val="F7FAFD"/>
                </a:solidFill>
                <a:latin typeface="Roboto"/>
                <a:cs typeface="Roboto"/>
              </a:rPr>
              <a:t> </a:t>
            </a:r>
            <a:r>
              <a:rPr sz="1900" spc="45" dirty="0" smtClean="0">
                <a:solidFill>
                  <a:srgbClr val="F7FAFD"/>
                </a:solidFill>
                <a:latin typeface="Roboto"/>
                <a:cs typeface="Roboto"/>
              </a:rPr>
              <a:t>на</a:t>
            </a:r>
            <a:r>
              <a:rPr lang="en-US" sz="1900" spc="45" dirty="0" smtClean="0">
                <a:solidFill>
                  <a:srgbClr val="F7FAFD"/>
                </a:solidFill>
                <a:latin typeface="Roboto"/>
                <a:cs typeface="Roboto"/>
              </a:rPr>
              <a:t>:</a:t>
            </a:r>
            <a:r>
              <a:rPr sz="1900" spc="185" dirty="0" smtClean="0">
                <a:solidFill>
                  <a:srgbClr val="F7FAFD"/>
                </a:solidFill>
                <a:latin typeface="Roboto"/>
                <a:cs typeface="Roboto"/>
              </a:rPr>
              <a:t>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ЧС локального характера</a:t>
            </a:r>
            <a:r>
              <a:rPr sz="1900" spc="65" dirty="0">
                <a:solidFill>
                  <a:srgbClr val="F7FAFD"/>
                </a:solidFill>
                <a:latin typeface="Roboto"/>
                <a:cs typeface="Roboto"/>
              </a:rPr>
              <a:t>,</a:t>
            </a:r>
            <a:r>
              <a:rPr sz="1900" spc="185" dirty="0">
                <a:solidFill>
                  <a:srgbClr val="F7FAFD"/>
                </a:solidFill>
                <a:latin typeface="Roboto"/>
                <a:cs typeface="Roboto"/>
              </a:rPr>
              <a:t>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ЧС  муниципального характера,</a:t>
            </a:r>
            <a:r>
              <a:rPr sz="1900" spc="195" dirty="0">
                <a:solidFill>
                  <a:srgbClr val="F7FAFD"/>
                </a:solidFill>
                <a:latin typeface="Roboto"/>
                <a:cs typeface="Roboto"/>
              </a:rPr>
              <a:t>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ЧС межмуниципального характера</a:t>
            </a:r>
            <a:r>
              <a:rPr sz="1900" spc="65" dirty="0">
                <a:solidFill>
                  <a:srgbClr val="F7FAFD"/>
                </a:solidFill>
                <a:latin typeface="Roboto"/>
                <a:cs typeface="Roboto"/>
              </a:rPr>
              <a:t>,</a:t>
            </a:r>
            <a:r>
              <a:rPr sz="1900" spc="200" dirty="0">
                <a:solidFill>
                  <a:srgbClr val="F7FAFD"/>
                </a:solidFill>
                <a:latin typeface="Roboto"/>
                <a:cs typeface="Roboto"/>
              </a:rPr>
              <a:t>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ЧС регионального  характера</a:t>
            </a:r>
            <a:r>
              <a:rPr sz="1900" spc="65" dirty="0">
                <a:solidFill>
                  <a:srgbClr val="F7FAFD"/>
                </a:solidFill>
                <a:latin typeface="Roboto"/>
                <a:cs typeface="Roboto"/>
              </a:rPr>
              <a:t>,</a:t>
            </a:r>
            <a:r>
              <a:rPr sz="1900" spc="185" dirty="0">
                <a:solidFill>
                  <a:srgbClr val="F7FAFD"/>
                </a:solidFill>
                <a:latin typeface="Roboto"/>
                <a:cs typeface="Roboto"/>
              </a:rPr>
              <a:t>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ЧС межрегионального характера</a:t>
            </a:r>
            <a:r>
              <a:rPr sz="1900" spc="65" dirty="0">
                <a:solidFill>
                  <a:srgbClr val="F7FAFD"/>
                </a:solidFill>
                <a:latin typeface="Roboto"/>
                <a:cs typeface="Roboto"/>
              </a:rPr>
              <a:t>,</a:t>
            </a:r>
            <a:r>
              <a:rPr sz="1900" spc="185" dirty="0">
                <a:solidFill>
                  <a:srgbClr val="F7FAFD"/>
                </a:solidFill>
                <a:latin typeface="Roboto"/>
                <a:cs typeface="Roboto"/>
              </a:rPr>
              <a:t> </a:t>
            </a:r>
            <a:r>
              <a:rPr sz="19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Roboto"/>
                <a:cs typeface="Roboto"/>
              </a:rPr>
              <a:t>ЧС федерального характера</a:t>
            </a:r>
            <a:r>
              <a:rPr sz="1900" spc="65" dirty="0">
                <a:solidFill>
                  <a:srgbClr val="F7FAFD"/>
                </a:solidFill>
                <a:latin typeface="Roboto"/>
                <a:cs typeface="Roboto"/>
              </a:rPr>
              <a:t>.</a:t>
            </a:r>
            <a:endParaRPr sz="1900" dirty="0">
              <a:latin typeface="Roboto"/>
              <a:cs typeface="Roboto"/>
            </a:endParaRPr>
          </a:p>
        </p:txBody>
      </p:sp>
      <p:sp>
        <p:nvSpPr>
          <p:cNvPr id="9" name="TextBox 8"/>
          <p:cNvSpPr txBox="1"/>
          <p:nvPr/>
        </p:nvSpPr>
        <p:spPr>
          <a:xfrm>
            <a:off x="1905000" y="2095500"/>
            <a:ext cx="8915400" cy="584775"/>
          </a:xfrm>
          <a:prstGeom prst="rect">
            <a:avLst/>
          </a:prstGeom>
          <a:noFill/>
        </p:spPr>
        <p:txBody>
          <a:bodyPr wrap="square" rtlCol="0">
            <a:spAutoFit/>
          </a:bodyPr>
          <a:lstStyle/>
          <a:p>
            <a:pPr marL="12700" lvl="0" algn="ctr">
              <a:spcBef>
                <a:spcPts val="100"/>
              </a:spcBef>
              <a:tabLst>
                <a:tab pos="1785620" algn="l"/>
                <a:tab pos="2209165" algn="l"/>
              </a:tabLst>
            </a:pPr>
            <a:r>
              <a:rPr lang="ru-RU" sz="32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icrosoft Sans Serif"/>
                <a:cs typeface="Microsoft Sans Serif"/>
              </a:rPr>
              <a:t>  ЗАКОНЫ  И КЛАССИФИКАЦИЯ</a:t>
            </a:r>
            <a:endParaRPr lang="ru-RU" sz="3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icrosoft Sans Serif"/>
              <a:cs typeface="Microsoft Sans Serif"/>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80">
                                          <p:stCondLst>
                                            <p:cond delay="0"/>
                                          </p:stCondLst>
                                        </p:cTn>
                                        <p:tgtEl>
                                          <p:spTgt spid="7">
                                            <p:txEl>
                                              <p:pRg st="0" end="0"/>
                                            </p:txEl>
                                          </p:spTgt>
                                        </p:tgtEl>
                                      </p:cBhvr>
                                    </p:animEffect>
                                    <p:anim calcmode="lin" valueType="num">
                                      <p:cBhvr>
                                        <p:cTn id="13" dur="1822" tmFilter="0,0; 0.14,0.36; 0.43,0.73; 0.71,0.91; 1.0,1.0">
                                          <p:stCondLst>
                                            <p:cond delay="0"/>
                                          </p:stCondLst>
                                        </p:cTn>
                                        <p:tgtEl>
                                          <p:spTgt spid="7">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xEl>
                                              <p:pRg st="0" end="0"/>
                                            </p:txEl>
                                          </p:spTgt>
                                        </p:tgtEl>
                                      </p:cBhvr>
                                      <p:to x="100000" y="60000"/>
                                    </p:animScale>
                                    <p:animScale>
                                      <p:cBhvr>
                                        <p:cTn id="19" dur="166" decel="50000">
                                          <p:stCondLst>
                                            <p:cond delay="676"/>
                                          </p:stCondLst>
                                        </p:cTn>
                                        <p:tgtEl>
                                          <p:spTgt spid="7">
                                            <p:txEl>
                                              <p:pRg st="0" end="0"/>
                                            </p:txEl>
                                          </p:spTgt>
                                        </p:tgtEl>
                                      </p:cBhvr>
                                      <p:to x="100000" y="100000"/>
                                    </p:animScale>
                                    <p:animScale>
                                      <p:cBhvr>
                                        <p:cTn id="20" dur="26">
                                          <p:stCondLst>
                                            <p:cond delay="1312"/>
                                          </p:stCondLst>
                                        </p:cTn>
                                        <p:tgtEl>
                                          <p:spTgt spid="7">
                                            <p:txEl>
                                              <p:pRg st="0" end="0"/>
                                            </p:txEl>
                                          </p:spTgt>
                                        </p:tgtEl>
                                      </p:cBhvr>
                                      <p:to x="100000" y="80000"/>
                                    </p:animScale>
                                    <p:animScale>
                                      <p:cBhvr>
                                        <p:cTn id="21" dur="166" decel="50000">
                                          <p:stCondLst>
                                            <p:cond delay="1338"/>
                                          </p:stCondLst>
                                        </p:cTn>
                                        <p:tgtEl>
                                          <p:spTgt spid="7">
                                            <p:txEl>
                                              <p:pRg st="0" end="0"/>
                                            </p:txEl>
                                          </p:spTgt>
                                        </p:tgtEl>
                                      </p:cBhvr>
                                      <p:to x="100000" y="100000"/>
                                    </p:animScale>
                                    <p:animScale>
                                      <p:cBhvr>
                                        <p:cTn id="22" dur="26">
                                          <p:stCondLst>
                                            <p:cond delay="1642"/>
                                          </p:stCondLst>
                                        </p:cTn>
                                        <p:tgtEl>
                                          <p:spTgt spid="7">
                                            <p:txEl>
                                              <p:pRg st="0" end="0"/>
                                            </p:txEl>
                                          </p:spTgt>
                                        </p:tgtEl>
                                      </p:cBhvr>
                                      <p:to x="100000" y="90000"/>
                                    </p:animScale>
                                    <p:animScale>
                                      <p:cBhvr>
                                        <p:cTn id="23" dur="166" decel="50000">
                                          <p:stCondLst>
                                            <p:cond delay="1668"/>
                                          </p:stCondLst>
                                        </p:cTn>
                                        <p:tgtEl>
                                          <p:spTgt spid="7">
                                            <p:txEl>
                                              <p:pRg st="0" end="0"/>
                                            </p:txEl>
                                          </p:spTgt>
                                        </p:tgtEl>
                                      </p:cBhvr>
                                      <p:to x="100000" y="100000"/>
                                    </p:animScale>
                                    <p:animScale>
                                      <p:cBhvr>
                                        <p:cTn id="24" dur="26">
                                          <p:stCondLst>
                                            <p:cond delay="1808"/>
                                          </p:stCondLst>
                                        </p:cTn>
                                        <p:tgtEl>
                                          <p:spTgt spid="7">
                                            <p:txEl>
                                              <p:pRg st="0" end="0"/>
                                            </p:txEl>
                                          </p:spTgt>
                                        </p:tgtEl>
                                      </p:cBhvr>
                                      <p:to x="100000" y="95000"/>
                                    </p:animScale>
                                    <p:animScale>
                                      <p:cBhvr>
                                        <p:cTn id="25" dur="166" decel="50000">
                                          <p:stCondLst>
                                            <p:cond delay="1834"/>
                                          </p:stCondLst>
                                        </p:cTn>
                                        <p:tgtEl>
                                          <p:spTgt spid="7">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7FAFD"/>
          </a:solidFill>
        </p:spPr>
        <p:txBody>
          <a:bodyPr wrap="square" lIns="0" tIns="0" rIns="0" bIns="0" rtlCol="0"/>
          <a:lstStyle/>
          <a:p>
            <a:endParaRPr dirty="0"/>
          </a:p>
        </p:txBody>
      </p:sp>
      <p:pic>
        <p:nvPicPr>
          <p:cNvPr id="3" name="object 3"/>
          <p:cNvPicPr/>
          <p:nvPr/>
        </p:nvPicPr>
        <p:blipFill>
          <a:blip r:embed="rId2" cstate="print"/>
          <a:stretch>
            <a:fillRect/>
          </a:stretch>
        </p:blipFill>
        <p:spPr>
          <a:xfrm>
            <a:off x="1028700" y="1097568"/>
            <a:ext cx="2800349" cy="8677273"/>
          </a:xfrm>
          <a:prstGeom prst="rect">
            <a:avLst/>
          </a:prstGeom>
        </p:spPr>
      </p:pic>
      <p:pic>
        <p:nvPicPr>
          <p:cNvPr id="4" name="object 4"/>
          <p:cNvPicPr/>
          <p:nvPr/>
        </p:nvPicPr>
        <p:blipFill>
          <a:blip r:embed="rId3" cstate="print"/>
          <a:stretch>
            <a:fillRect/>
          </a:stretch>
        </p:blipFill>
        <p:spPr>
          <a:xfrm>
            <a:off x="3924300" y="1097568"/>
            <a:ext cx="2809874" cy="8677273"/>
          </a:xfrm>
          <a:prstGeom prst="rect">
            <a:avLst/>
          </a:prstGeom>
        </p:spPr>
      </p:pic>
      <p:grpSp>
        <p:nvGrpSpPr>
          <p:cNvPr id="5" name="object 5"/>
          <p:cNvGrpSpPr/>
          <p:nvPr/>
        </p:nvGrpSpPr>
        <p:grpSpPr>
          <a:xfrm>
            <a:off x="1028700" y="1028701"/>
            <a:ext cx="16230600" cy="9258300"/>
            <a:chOff x="1028700" y="1028701"/>
            <a:chExt cx="16230600" cy="9258300"/>
          </a:xfrm>
        </p:grpSpPr>
        <p:pic>
          <p:nvPicPr>
            <p:cNvPr id="6" name="object 6"/>
            <p:cNvPicPr/>
            <p:nvPr/>
          </p:nvPicPr>
          <p:blipFill>
            <a:blip r:embed="rId4" cstate="print"/>
            <a:stretch>
              <a:fillRect/>
            </a:stretch>
          </p:blipFill>
          <p:spPr>
            <a:xfrm>
              <a:off x="6829425" y="1097568"/>
              <a:ext cx="2800349" cy="8677274"/>
            </a:xfrm>
            <a:prstGeom prst="rect">
              <a:avLst/>
            </a:prstGeom>
          </p:spPr>
        </p:pic>
        <p:sp>
          <p:nvSpPr>
            <p:cNvPr id="7" name="object 7"/>
            <p:cNvSpPr/>
            <p:nvPr/>
          </p:nvSpPr>
          <p:spPr>
            <a:xfrm>
              <a:off x="1028687" y="1028712"/>
              <a:ext cx="16230600" cy="9258300"/>
            </a:xfrm>
            <a:custGeom>
              <a:avLst/>
              <a:gdLst/>
              <a:ahLst/>
              <a:cxnLst/>
              <a:rect l="l" t="t" r="r" b="b"/>
              <a:pathLst>
                <a:path w="16230600" h="9258300">
                  <a:moveTo>
                    <a:pt x="16230600" y="8686800"/>
                  </a:moveTo>
                  <a:lnTo>
                    <a:pt x="0" y="8686800"/>
                  </a:lnTo>
                  <a:lnTo>
                    <a:pt x="0" y="9258287"/>
                  </a:lnTo>
                  <a:lnTo>
                    <a:pt x="16230600" y="9258287"/>
                  </a:lnTo>
                  <a:lnTo>
                    <a:pt x="16230600" y="8686800"/>
                  </a:lnTo>
                  <a:close/>
                </a:path>
                <a:path w="16230600" h="9258300">
                  <a:moveTo>
                    <a:pt x="16230600" y="0"/>
                  </a:moveTo>
                  <a:lnTo>
                    <a:pt x="0" y="0"/>
                  </a:lnTo>
                  <a:lnTo>
                    <a:pt x="0" y="76200"/>
                  </a:lnTo>
                  <a:lnTo>
                    <a:pt x="16230600" y="76200"/>
                  </a:lnTo>
                  <a:lnTo>
                    <a:pt x="16230600" y="0"/>
                  </a:lnTo>
                  <a:close/>
                </a:path>
              </a:pathLst>
            </a:custGeom>
            <a:solidFill>
              <a:srgbClr val="043C57"/>
            </a:solidFill>
          </p:spPr>
          <p:txBody>
            <a:bodyPr wrap="square" lIns="0" tIns="0" rIns="0" bIns="0" rtlCol="0"/>
            <a:lstStyle/>
            <a:p>
              <a:endParaRPr dirty="0"/>
            </a:p>
          </p:txBody>
        </p:sp>
      </p:grpSp>
      <p:sp>
        <p:nvSpPr>
          <p:cNvPr id="8" name="object 8"/>
          <p:cNvSpPr txBox="1">
            <a:spLocks noGrp="1"/>
          </p:cNvSpPr>
          <p:nvPr>
            <p:ph type="title"/>
          </p:nvPr>
        </p:nvSpPr>
        <p:spPr>
          <a:xfrm>
            <a:off x="10896600" y="1409700"/>
            <a:ext cx="5662295" cy="452120"/>
          </a:xfrm>
          <a:prstGeom prst="rect">
            <a:avLst/>
          </a:prstGeom>
        </p:spPr>
        <p:txBody>
          <a:bodyPr vert="horz" wrap="square" lIns="0" tIns="12700" rIns="0" bIns="0" rtlCol="0">
            <a:spAutoFit/>
          </a:bodyPr>
          <a:lstStyle/>
          <a:p>
            <a:pPr marL="12700" algn="ctr">
              <a:lnSpc>
                <a:spcPct val="100000"/>
              </a:lnSpc>
              <a:spcBef>
                <a:spcPts val="100"/>
              </a:spcBef>
              <a:tabLst>
                <a:tab pos="657860" algn="l"/>
                <a:tab pos="3394075" algn="l"/>
              </a:tabLst>
            </a:pPr>
            <a:r>
              <a:rPr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ЧС	ЛОКАЛЬНОГО	ХАРАКТЕРА</a:t>
            </a:r>
          </a:p>
        </p:txBody>
      </p:sp>
      <p:sp>
        <p:nvSpPr>
          <p:cNvPr id="10" name="object 10"/>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
        <p:nvSpPr>
          <p:cNvPr id="9" name="object 9"/>
          <p:cNvSpPr txBox="1"/>
          <p:nvPr/>
        </p:nvSpPr>
        <p:spPr>
          <a:xfrm>
            <a:off x="9906000" y="2143596"/>
            <a:ext cx="7353287" cy="6886104"/>
          </a:xfrm>
          <a:prstGeom prst="rect">
            <a:avLst/>
          </a:prstGeom>
        </p:spPr>
        <p:style>
          <a:lnRef idx="2">
            <a:schemeClr val="accent2"/>
          </a:lnRef>
          <a:fillRef idx="1">
            <a:schemeClr val="lt1"/>
          </a:fillRef>
          <a:effectRef idx="0">
            <a:schemeClr val="accent2"/>
          </a:effectRef>
          <a:fontRef idx="minor">
            <a:schemeClr val="dk1"/>
          </a:fontRef>
        </p:style>
        <p:txBody>
          <a:bodyPr vert="horz" wrap="square" lIns="0" tIns="12700" rIns="0" bIns="0" rtlCol="0">
            <a:spAutoFit/>
          </a:bodyPr>
          <a:lstStyle/>
          <a:p>
            <a:pPr marL="12700" marR="323850" algn="ctr">
              <a:lnSpc>
                <a:spcPct val="142000"/>
              </a:lnSpc>
              <a:spcBef>
                <a:spcPts val="100"/>
              </a:spcBef>
            </a:pPr>
            <a:r>
              <a:rPr sz="2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К ЧС локального характера относятся ЧС, в  результате которых территория, на которой  сложилась чрезвычайная ситуация и</a:t>
            </a:r>
          </a:p>
          <a:p>
            <a:pPr marL="12700" marR="5080" algn="ctr">
              <a:lnSpc>
                <a:spcPct val="142000"/>
              </a:lnSpc>
            </a:pPr>
            <a:r>
              <a:rPr sz="2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нарушены условия жизнедеятельности людей  (далее - зона чрезвычайной ситуации), не</a:t>
            </a:r>
          </a:p>
          <a:p>
            <a:pPr marL="12700" marR="57785" algn="ctr">
              <a:lnSpc>
                <a:spcPct val="142000"/>
              </a:lnSpc>
            </a:pPr>
            <a:r>
              <a:rPr sz="2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выходит за пределы территории объекта, при  этом количество людей, погибших или</a:t>
            </a:r>
          </a:p>
          <a:p>
            <a:pPr marL="12700" algn="ctr">
              <a:lnSpc>
                <a:spcPct val="100000"/>
              </a:lnSpc>
              <a:spcBef>
                <a:spcPts val="1110"/>
              </a:spcBef>
            </a:pPr>
            <a:r>
              <a:rPr sz="2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получивших ущерб здоровью (далее -</a:t>
            </a:r>
          </a:p>
          <a:p>
            <a:pPr marL="12700" marR="565785" algn="ctr">
              <a:lnSpc>
                <a:spcPct val="142000"/>
              </a:lnSpc>
            </a:pPr>
            <a:r>
              <a:rPr sz="2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количество пострадавших), составляет не  более 10 человек либо размер ущерба</a:t>
            </a:r>
          </a:p>
          <a:p>
            <a:pPr marL="12700" algn="ctr">
              <a:lnSpc>
                <a:spcPct val="100000"/>
              </a:lnSpc>
              <a:spcBef>
                <a:spcPts val="1110"/>
              </a:spcBef>
            </a:pPr>
            <a:r>
              <a:rPr sz="2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окружающей природной среде и</a:t>
            </a:r>
          </a:p>
          <a:p>
            <a:pPr marL="12700" algn="ctr">
              <a:lnSpc>
                <a:spcPct val="100000"/>
              </a:lnSpc>
              <a:spcBef>
                <a:spcPts val="1110"/>
              </a:spcBef>
            </a:pPr>
            <a:r>
              <a:rPr sz="2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материальных потерь (далее - размер</a:t>
            </a:r>
          </a:p>
          <a:p>
            <a:pPr marL="12700" marR="202565" algn="ctr">
              <a:lnSpc>
                <a:spcPct val="142000"/>
              </a:lnSpc>
              <a:spcBef>
                <a:spcPts val="5"/>
              </a:spcBef>
            </a:pPr>
            <a:r>
              <a:rPr sz="2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Roboto"/>
                <a:cs typeface="Roboto"/>
              </a:rPr>
              <a:t>материального ущерба) составляет не более  100 тыс. рублей.</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2000"/>
                                        <p:tgtEl>
                                          <p:spTgt spid="9">
                                            <p:txEl>
                                              <p:pRg st="0" end="0"/>
                                            </p:txEl>
                                          </p:spTgt>
                                        </p:tgtEl>
                                      </p:cBhvr>
                                    </p:animEffect>
                                    <p:anim calcmode="lin" valueType="num">
                                      <p:cBhvr>
                                        <p:cTn id="15" dur="2000" fill="hold"/>
                                        <p:tgtEl>
                                          <p:spTgt spid="9">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9">
                                            <p:txEl>
                                              <p:pRg st="0" end="0"/>
                                            </p:txEl>
                                          </p:spTgt>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fade">
                                      <p:cBhvr>
                                        <p:cTn id="19" dur="2000"/>
                                        <p:tgtEl>
                                          <p:spTgt spid="9">
                                            <p:txEl>
                                              <p:pRg st="1" end="1"/>
                                            </p:txEl>
                                          </p:spTgt>
                                        </p:tgtEl>
                                      </p:cBhvr>
                                    </p:animEffect>
                                    <p:anim calcmode="lin" valueType="num">
                                      <p:cBhvr>
                                        <p:cTn id="20" dur="2000" fill="hold"/>
                                        <p:tgtEl>
                                          <p:spTgt spid="9">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9">
                                            <p:txEl>
                                              <p:pRg st="1" end="1"/>
                                            </p:txEl>
                                          </p:spTgt>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9">
                                            <p:txEl>
                                              <p:pRg st="2" end="2"/>
                                            </p:txEl>
                                          </p:spTgt>
                                        </p:tgtEl>
                                        <p:attrNameLst>
                                          <p:attrName>style.visibility</p:attrName>
                                        </p:attrNameLst>
                                      </p:cBhvr>
                                      <p:to>
                                        <p:strVal val="visible"/>
                                      </p:to>
                                    </p:set>
                                    <p:animEffect transition="in" filter="fade">
                                      <p:cBhvr>
                                        <p:cTn id="24" dur="2000"/>
                                        <p:tgtEl>
                                          <p:spTgt spid="9">
                                            <p:txEl>
                                              <p:pRg st="2" end="2"/>
                                            </p:txEl>
                                          </p:spTgt>
                                        </p:tgtEl>
                                      </p:cBhvr>
                                    </p:animEffect>
                                    <p:anim calcmode="lin" valueType="num">
                                      <p:cBhvr>
                                        <p:cTn id="25" dur="2000" fill="hold"/>
                                        <p:tgtEl>
                                          <p:spTgt spid="9">
                                            <p:txEl>
                                              <p:pRg st="2" end="2"/>
                                            </p:txEl>
                                          </p:spTgt>
                                        </p:tgtEl>
                                        <p:attrNameLst>
                                          <p:attrName>ppt_w</p:attrName>
                                        </p:attrNameLst>
                                      </p:cBhvr>
                                      <p:tavLst>
                                        <p:tav tm="0" fmla="#ppt_w*sin(2.5*pi*$)">
                                          <p:val>
                                            <p:fltVal val="0"/>
                                          </p:val>
                                        </p:tav>
                                        <p:tav tm="100000">
                                          <p:val>
                                            <p:fltVal val="1"/>
                                          </p:val>
                                        </p:tav>
                                      </p:tavLst>
                                    </p:anim>
                                    <p:anim calcmode="lin" valueType="num">
                                      <p:cBhvr>
                                        <p:cTn id="26" dur="2000" fill="hold"/>
                                        <p:tgtEl>
                                          <p:spTgt spid="9">
                                            <p:txEl>
                                              <p:pRg st="2" end="2"/>
                                            </p:txEl>
                                          </p:spTgt>
                                        </p:tgtEl>
                                        <p:attrNameLst>
                                          <p:attrName>ppt_h</p:attrName>
                                        </p:attrNameLst>
                                      </p:cBhvr>
                                      <p:tavLst>
                                        <p:tav tm="0">
                                          <p:val>
                                            <p:strVal val="#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animEffect transition="in" filter="fade">
                                      <p:cBhvr>
                                        <p:cTn id="29" dur="2000"/>
                                        <p:tgtEl>
                                          <p:spTgt spid="9">
                                            <p:txEl>
                                              <p:pRg st="3" end="3"/>
                                            </p:txEl>
                                          </p:spTgt>
                                        </p:tgtEl>
                                      </p:cBhvr>
                                    </p:animEffect>
                                    <p:anim calcmode="lin" valueType="num">
                                      <p:cBhvr>
                                        <p:cTn id="30" dur="2000" fill="hold"/>
                                        <p:tgtEl>
                                          <p:spTgt spid="9">
                                            <p:txEl>
                                              <p:pRg st="3" end="3"/>
                                            </p:txEl>
                                          </p:spTgt>
                                        </p:tgtEl>
                                        <p:attrNameLst>
                                          <p:attrName>ppt_w</p:attrName>
                                        </p:attrNameLst>
                                      </p:cBhvr>
                                      <p:tavLst>
                                        <p:tav tm="0" fmla="#ppt_w*sin(2.5*pi*$)">
                                          <p:val>
                                            <p:fltVal val="0"/>
                                          </p:val>
                                        </p:tav>
                                        <p:tav tm="100000">
                                          <p:val>
                                            <p:fltVal val="1"/>
                                          </p:val>
                                        </p:tav>
                                      </p:tavLst>
                                    </p:anim>
                                    <p:anim calcmode="lin" valueType="num">
                                      <p:cBhvr>
                                        <p:cTn id="31" dur="2000" fill="hold"/>
                                        <p:tgtEl>
                                          <p:spTgt spid="9">
                                            <p:txEl>
                                              <p:pRg st="3" end="3"/>
                                            </p:txEl>
                                          </p:spTgt>
                                        </p:tgtEl>
                                        <p:attrNameLst>
                                          <p:attrName>ppt_h</p:attrName>
                                        </p:attrNameLst>
                                      </p:cBhvr>
                                      <p:tavLst>
                                        <p:tav tm="0">
                                          <p:val>
                                            <p:strVal val="#ppt_h"/>
                                          </p:val>
                                        </p:tav>
                                        <p:tav tm="100000">
                                          <p:val>
                                            <p:strVal val="#ppt_h"/>
                                          </p:val>
                                        </p:tav>
                                      </p:tavLst>
                                    </p:anim>
                                  </p:childTnLst>
                                </p:cTn>
                              </p:par>
                              <p:par>
                                <p:cTn id="32" presetID="45" presetClass="entr" presetSubtype="0" fill="hold" nodeType="withEffect">
                                  <p:stCondLst>
                                    <p:cond delay="0"/>
                                  </p:stCondLst>
                                  <p:childTnLst>
                                    <p:set>
                                      <p:cBhvr>
                                        <p:cTn id="33" dur="1" fill="hold">
                                          <p:stCondLst>
                                            <p:cond delay="0"/>
                                          </p:stCondLst>
                                        </p:cTn>
                                        <p:tgtEl>
                                          <p:spTgt spid="9">
                                            <p:txEl>
                                              <p:pRg st="4" end="4"/>
                                            </p:txEl>
                                          </p:spTgt>
                                        </p:tgtEl>
                                        <p:attrNameLst>
                                          <p:attrName>style.visibility</p:attrName>
                                        </p:attrNameLst>
                                      </p:cBhvr>
                                      <p:to>
                                        <p:strVal val="visible"/>
                                      </p:to>
                                    </p:set>
                                    <p:animEffect transition="in" filter="fade">
                                      <p:cBhvr>
                                        <p:cTn id="34" dur="2000"/>
                                        <p:tgtEl>
                                          <p:spTgt spid="9">
                                            <p:txEl>
                                              <p:pRg st="4" end="4"/>
                                            </p:txEl>
                                          </p:spTgt>
                                        </p:tgtEl>
                                      </p:cBhvr>
                                    </p:animEffect>
                                    <p:anim calcmode="lin" valueType="num">
                                      <p:cBhvr>
                                        <p:cTn id="35" dur="2000" fill="hold"/>
                                        <p:tgtEl>
                                          <p:spTgt spid="9">
                                            <p:txEl>
                                              <p:pRg st="4" end="4"/>
                                            </p:txEl>
                                          </p:spTgt>
                                        </p:tgtEl>
                                        <p:attrNameLst>
                                          <p:attrName>ppt_w</p:attrName>
                                        </p:attrNameLst>
                                      </p:cBhvr>
                                      <p:tavLst>
                                        <p:tav tm="0" fmla="#ppt_w*sin(2.5*pi*$)">
                                          <p:val>
                                            <p:fltVal val="0"/>
                                          </p:val>
                                        </p:tav>
                                        <p:tav tm="100000">
                                          <p:val>
                                            <p:fltVal val="1"/>
                                          </p:val>
                                        </p:tav>
                                      </p:tavLst>
                                    </p:anim>
                                    <p:anim calcmode="lin" valueType="num">
                                      <p:cBhvr>
                                        <p:cTn id="36" dur="2000" fill="hold"/>
                                        <p:tgtEl>
                                          <p:spTgt spid="9">
                                            <p:txEl>
                                              <p:pRg st="4" end="4"/>
                                            </p:txEl>
                                          </p:spTgt>
                                        </p:tgtEl>
                                        <p:attrNameLst>
                                          <p:attrName>ppt_h</p:attrName>
                                        </p:attrNameLst>
                                      </p:cBhvr>
                                      <p:tavLst>
                                        <p:tav tm="0">
                                          <p:val>
                                            <p:strVal val="#ppt_h"/>
                                          </p:val>
                                        </p:tav>
                                        <p:tav tm="100000">
                                          <p:val>
                                            <p:strVal val="#ppt_h"/>
                                          </p:val>
                                        </p:tav>
                                      </p:tavLst>
                                    </p:anim>
                                  </p:childTnLst>
                                </p:cTn>
                              </p:par>
                              <p:par>
                                <p:cTn id="37" presetID="45" presetClass="entr" presetSubtype="0" fill="hold" nodeType="withEffect">
                                  <p:stCondLst>
                                    <p:cond delay="0"/>
                                  </p:stCondLst>
                                  <p:childTnLst>
                                    <p:set>
                                      <p:cBhvr>
                                        <p:cTn id="38" dur="1" fill="hold">
                                          <p:stCondLst>
                                            <p:cond delay="0"/>
                                          </p:stCondLst>
                                        </p:cTn>
                                        <p:tgtEl>
                                          <p:spTgt spid="9">
                                            <p:txEl>
                                              <p:pRg st="5" end="5"/>
                                            </p:txEl>
                                          </p:spTgt>
                                        </p:tgtEl>
                                        <p:attrNameLst>
                                          <p:attrName>style.visibility</p:attrName>
                                        </p:attrNameLst>
                                      </p:cBhvr>
                                      <p:to>
                                        <p:strVal val="visible"/>
                                      </p:to>
                                    </p:set>
                                    <p:animEffect transition="in" filter="fade">
                                      <p:cBhvr>
                                        <p:cTn id="39" dur="2000"/>
                                        <p:tgtEl>
                                          <p:spTgt spid="9">
                                            <p:txEl>
                                              <p:pRg st="5" end="5"/>
                                            </p:txEl>
                                          </p:spTgt>
                                        </p:tgtEl>
                                      </p:cBhvr>
                                    </p:animEffect>
                                    <p:anim calcmode="lin" valueType="num">
                                      <p:cBhvr>
                                        <p:cTn id="40" dur="2000" fill="hold"/>
                                        <p:tgtEl>
                                          <p:spTgt spid="9">
                                            <p:txEl>
                                              <p:pRg st="5" end="5"/>
                                            </p:txEl>
                                          </p:spTgt>
                                        </p:tgtEl>
                                        <p:attrNameLst>
                                          <p:attrName>ppt_w</p:attrName>
                                        </p:attrNameLst>
                                      </p:cBhvr>
                                      <p:tavLst>
                                        <p:tav tm="0" fmla="#ppt_w*sin(2.5*pi*$)">
                                          <p:val>
                                            <p:fltVal val="0"/>
                                          </p:val>
                                        </p:tav>
                                        <p:tav tm="100000">
                                          <p:val>
                                            <p:fltVal val="1"/>
                                          </p:val>
                                        </p:tav>
                                      </p:tavLst>
                                    </p:anim>
                                    <p:anim calcmode="lin" valueType="num">
                                      <p:cBhvr>
                                        <p:cTn id="41" dur="2000" fill="hold"/>
                                        <p:tgtEl>
                                          <p:spTgt spid="9">
                                            <p:txEl>
                                              <p:pRg st="5" end="5"/>
                                            </p:txEl>
                                          </p:spTgt>
                                        </p:tgtEl>
                                        <p:attrNameLst>
                                          <p:attrName>ppt_h</p:attrName>
                                        </p:attrNameLst>
                                      </p:cBhvr>
                                      <p:tavLst>
                                        <p:tav tm="0">
                                          <p:val>
                                            <p:strVal val="#ppt_h"/>
                                          </p:val>
                                        </p:tav>
                                        <p:tav tm="100000">
                                          <p:val>
                                            <p:strVal val="#ppt_h"/>
                                          </p:val>
                                        </p:tav>
                                      </p:tavLst>
                                    </p:anim>
                                  </p:childTnLst>
                                </p:cTn>
                              </p:par>
                              <p:par>
                                <p:cTn id="42" presetID="45" presetClass="entr" presetSubtype="0" fill="hold" nodeType="withEffect">
                                  <p:stCondLst>
                                    <p:cond delay="0"/>
                                  </p:stCondLst>
                                  <p:childTnLst>
                                    <p:set>
                                      <p:cBhvr>
                                        <p:cTn id="43" dur="1" fill="hold">
                                          <p:stCondLst>
                                            <p:cond delay="0"/>
                                          </p:stCondLst>
                                        </p:cTn>
                                        <p:tgtEl>
                                          <p:spTgt spid="9">
                                            <p:txEl>
                                              <p:pRg st="6" end="6"/>
                                            </p:txEl>
                                          </p:spTgt>
                                        </p:tgtEl>
                                        <p:attrNameLst>
                                          <p:attrName>style.visibility</p:attrName>
                                        </p:attrNameLst>
                                      </p:cBhvr>
                                      <p:to>
                                        <p:strVal val="visible"/>
                                      </p:to>
                                    </p:set>
                                    <p:animEffect transition="in" filter="fade">
                                      <p:cBhvr>
                                        <p:cTn id="44" dur="2000"/>
                                        <p:tgtEl>
                                          <p:spTgt spid="9">
                                            <p:txEl>
                                              <p:pRg st="6" end="6"/>
                                            </p:txEl>
                                          </p:spTgt>
                                        </p:tgtEl>
                                      </p:cBhvr>
                                    </p:animEffect>
                                    <p:anim calcmode="lin" valueType="num">
                                      <p:cBhvr>
                                        <p:cTn id="45" dur="2000" fill="hold"/>
                                        <p:tgtEl>
                                          <p:spTgt spid="9">
                                            <p:txEl>
                                              <p:pRg st="6" end="6"/>
                                            </p:txEl>
                                          </p:spTgt>
                                        </p:tgtEl>
                                        <p:attrNameLst>
                                          <p:attrName>ppt_w</p:attrName>
                                        </p:attrNameLst>
                                      </p:cBhvr>
                                      <p:tavLst>
                                        <p:tav tm="0" fmla="#ppt_w*sin(2.5*pi*$)">
                                          <p:val>
                                            <p:fltVal val="0"/>
                                          </p:val>
                                        </p:tav>
                                        <p:tav tm="100000">
                                          <p:val>
                                            <p:fltVal val="1"/>
                                          </p:val>
                                        </p:tav>
                                      </p:tavLst>
                                    </p:anim>
                                    <p:anim calcmode="lin" valueType="num">
                                      <p:cBhvr>
                                        <p:cTn id="46" dur="2000" fill="hold"/>
                                        <p:tgtEl>
                                          <p:spTgt spid="9">
                                            <p:txEl>
                                              <p:pRg st="6" end="6"/>
                                            </p:txEl>
                                          </p:spTgt>
                                        </p:tgtEl>
                                        <p:attrNameLst>
                                          <p:attrName>ppt_h</p:attrName>
                                        </p:attrNameLst>
                                      </p:cBhvr>
                                      <p:tavLst>
                                        <p:tav tm="0">
                                          <p:val>
                                            <p:strVal val="#ppt_h"/>
                                          </p:val>
                                        </p:tav>
                                        <p:tav tm="100000">
                                          <p:val>
                                            <p:strVal val="#ppt_h"/>
                                          </p:val>
                                        </p:tav>
                                      </p:tavLst>
                                    </p:anim>
                                  </p:childTnLst>
                                </p:cTn>
                              </p:par>
                              <p:par>
                                <p:cTn id="47" presetID="45" presetClass="entr" presetSubtype="0" fill="hold" nodeType="withEffect">
                                  <p:stCondLst>
                                    <p:cond delay="0"/>
                                  </p:stCondLst>
                                  <p:childTnLst>
                                    <p:set>
                                      <p:cBhvr>
                                        <p:cTn id="48" dur="1" fill="hold">
                                          <p:stCondLst>
                                            <p:cond delay="0"/>
                                          </p:stCondLst>
                                        </p:cTn>
                                        <p:tgtEl>
                                          <p:spTgt spid="9">
                                            <p:txEl>
                                              <p:pRg st="7" end="7"/>
                                            </p:txEl>
                                          </p:spTgt>
                                        </p:tgtEl>
                                        <p:attrNameLst>
                                          <p:attrName>style.visibility</p:attrName>
                                        </p:attrNameLst>
                                      </p:cBhvr>
                                      <p:to>
                                        <p:strVal val="visible"/>
                                      </p:to>
                                    </p:set>
                                    <p:animEffect transition="in" filter="fade">
                                      <p:cBhvr>
                                        <p:cTn id="49" dur="2000"/>
                                        <p:tgtEl>
                                          <p:spTgt spid="9">
                                            <p:txEl>
                                              <p:pRg st="7" end="7"/>
                                            </p:txEl>
                                          </p:spTgt>
                                        </p:tgtEl>
                                      </p:cBhvr>
                                    </p:animEffect>
                                    <p:anim calcmode="lin" valueType="num">
                                      <p:cBhvr>
                                        <p:cTn id="50" dur="2000" fill="hold"/>
                                        <p:tgtEl>
                                          <p:spTgt spid="9">
                                            <p:txEl>
                                              <p:pRg st="7" end="7"/>
                                            </p:txEl>
                                          </p:spTgt>
                                        </p:tgtEl>
                                        <p:attrNameLst>
                                          <p:attrName>ppt_w</p:attrName>
                                        </p:attrNameLst>
                                      </p:cBhvr>
                                      <p:tavLst>
                                        <p:tav tm="0" fmla="#ppt_w*sin(2.5*pi*$)">
                                          <p:val>
                                            <p:fltVal val="0"/>
                                          </p:val>
                                        </p:tav>
                                        <p:tav tm="100000">
                                          <p:val>
                                            <p:fltVal val="1"/>
                                          </p:val>
                                        </p:tav>
                                      </p:tavLst>
                                    </p:anim>
                                    <p:anim calcmode="lin" valueType="num">
                                      <p:cBhvr>
                                        <p:cTn id="51" dur="2000" fill="hold"/>
                                        <p:tgtEl>
                                          <p:spTgt spid="9">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8288000" cy="10287000"/>
            <a:chOff x="0" y="0"/>
            <a:chExt cx="18288000" cy="10287000"/>
          </a:xfrm>
        </p:grpSpPr>
        <p:pic>
          <p:nvPicPr>
            <p:cNvPr id="3" name="object 3"/>
            <p:cNvPicPr/>
            <p:nvPr/>
          </p:nvPicPr>
          <p:blipFill>
            <a:blip r:embed="rId2" cstate="print"/>
            <a:stretch>
              <a:fillRect/>
            </a:stretch>
          </p:blipFill>
          <p:spPr>
            <a:xfrm>
              <a:off x="0" y="0"/>
              <a:ext cx="18287999" cy="10286999"/>
            </a:xfrm>
            <a:prstGeom prst="rect">
              <a:avLst/>
            </a:prstGeom>
          </p:spPr>
        </p:pic>
        <p:sp>
          <p:nvSpPr>
            <p:cNvPr id="4" name="object 4"/>
            <p:cNvSpPr/>
            <p:nvPr/>
          </p:nvSpPr>
          <p:spPr>
            <a:xfrm>
              <a:off x="1028700" y="1028700"/>
              <a:ext cx="16230600" cy="76200"/>
            </a:xfrm>
            <a:custGeom>
              <a:avLst/>
              <a:gdLst/>
              <a:ahLst/>
              <a:cxnLst/>
              <a:rect l="l" t="t" r="r" b="b"/>
              <a:pathLst>
                <a:path w="16230600" h="76200">
                  <a:moveTo>
                    <a:pt x="16230598" y="76199"/>
                  </a:moveTo>
                  <a:lnTo>
                    <a:pt x="0" y="76199"/>
                  </a:lnTo>
                  <a:lnTo>
                    <a:pt x="0" y="0"/>
                  </a:lnTo>
                  <a:lnTo>
                    <a:pt x="16230598" y="0"/>
                  </a:lnTo>
                  <a:lnTo>
                    <a:pt x="16230598" y="76199"/>
                  </a:lnTo>
                  <a:close/>
                </a:path>
              </a:pathLst>
            </a:custGeom>
            <a:solidFill>
              <a:srgbClr val="F7FAFD"/>
            </a:solidFill>
          </p:spPr>
          <p:txBody>
            <a:bodyPr wrap="square" lIns="0" tIns="0" rIns="0" bIns="0" rtlCol="0"/>
            <a:lstStyle/>
            <a:p>
              <a:endParaRPr dirty="0"/>
            </a:p>
          </p:txBody>
        </p:sp>
      </p:grpSp>
      <p:sp>
        <p:nvSpPr>
          <p:cNvPr id="5" name="object 5"/>
          <p:cNvSpPr txBox="1">
            <a:spLocks noGrp="1"/>
          </p:cNvSpPr>
          <p:nvPr>
            <p:ph type="title"/>
          </p:nvPr>
        </p:nvSpPr>
        <p:spPr>
          <a:xfrm>
            <a:off x="1295400" y="1902831"/>
            <a:ext cx="15773400" cy="689932"/>
          </a:xfrm>
          <a:prstGeom prst="rect">
            <a:avLst/>
          </a:prstGeom>
        </p:spPr>
        <p:txBody>
          <a:bodyPr vert="horz" wrap="square" lIns="0" tIns="12700" rIns="0" bIns="0" rtlCol="0">
            <a:spAutoFit/>
          </a:bodyPr>
          <a:lstStyle/>
          <a:p>
            <a:pPr marL="12700" algn="ctr">
              <a:lnSpc>
                <a:spcPct val="100000"/>
              </a:lnSpc>
              <a:spcBef>
                <a:spcPts val="100"/>
              </a:spcBef>
              <a:tabLst>
                <a:tab pos="635635" algn="l"/>
                <a:tab pos="4464685" algn="l"/>
              </a:tabLst>
            </a:pPr>
            <a:r>
              <a:rPr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Ч</a:t>
            </a:r>
            <a:r>
              <a:rPr lang="ru-RU"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С  </a:t>
            </a:r>
            <a:r>
              <a:rPr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МУНИЦИПАЛЬНОГО</a:t>
            </a:r>
            <a:r>
              <a:rPr lang="ru-RU" sz="4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ХАРАКТЕРА</a:t>
            </a:r>
            <a:endParaRPr sz="4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6" name="object 6"/>
          <p:cNvSpPr txBox="1">
            <a:spLocks noGrp="1"/>
          </p:cNvSpPr>
          <p:nvPr>
            <p:ph type="body" idx="1"/>
          </p:nvPr>
        </p:nvSpPr>
        <p:spPr>
          <a:xfrm>
            <a:off x="1028700" y="3162300"/>
            <a:ext cx="16421099" cy="3686137"/>
          </a:xfrm>
          <a:prstGeom prst="rect">
            <a:avLst/>
          </a:prstGeom>
        </p:spPr>
        <p:txBody>
          <a:bodyPr vert="horz" wrap="square" lIns="0" tIns="12700" rIns="0" bIns="0" rtlCol="0">
            <a:spAutoFit/>
          </a:bodyPr>
          <a:lstStyle/>
          <a:p>
            <a:pPr marL="12700" marR="5080" algn="ctr">
              <a:lnSpc>
                <a:spcPct val="108800"/>
              </a:lnSpc>
              <a:spcBef>
                <a:spcPts val="100"/>
              </a:spcBef>
            </a:pPr>
            <a:r>
              <a:rPr dirty="0">
                <a:ln w="18415" cmpd="sng">
                  <a:solidFill>
                    <a:srgbClr val="FFFFFF"/>
                  </a:solidFill>
                  <a:prstDash val="solid"/>
                </a:ln>
                <a:solidFill>
                  <a:srgbClr val="FFFFFF"/>
                </a:solidFill>
                <a:effectLst>
                  <a:outerShdw blurRad="63500" dir="3600000" algn="tl" rotWithShape="0">
                    <a:srgbClr val="000000">
                      <a:alpha val="70000"/>
                    </a:srgbClr>
                  </a:outerShdw>
                </a:effectLst>
              </a:rPr>
              <a:t>ЧС </a:t>
            </a:r>
            <a:r>
              <a:rP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муниципального </a:t>
            </a:r>
            <a:r>
              <a:rPr dirty="0">
                <a:ln w="18415" cmpd="sng">
                  <a:solidFill>
                    <a:srgbClr val="FFFFFF"/>
                  </a:solidFill>
                  <a:prstDash val="solid"/>
                </a:ln>
                <a:solidFill>
                  <a:srgbClr val="FFFFFF"/>
                </a:solidFill>
                <a:effectLst>
                  <a:outerShdw blurRad="63500" dir="3600000" algn="tl" rotWithShape="0">
                    <a:srgbClr val="000000">
                      <a:alpha val="70000"/>
                    </a:srgbClr>
                  </a:outerShdw>
                </a:effectLst>
              </a:rPr>
              <a:t>характера - те ЧС, в  результате которых зона ЧС не выходит за  пределы территории одного поселения или  внутригородской территории города  федерального значения, при этом количество  пострадавших составляет не более 50 человек  либо размер материального ущерба составляет  не более 5 млн рублей, а также данная ЧС не  может быть отнесена к </a:t>
            </a:r>
            <a:r>
              <a:rP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ЧС</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dirty="0">
                <a:ln w="18415" cmpd="sng">
                  <a:solidFill>
                    <a:srgbClr val="FFFFFF"/>
                  </a:solidFill>
                  <a:prstDash val="solid"/>
                </a:ln>
                <a:solidFill>
                  <a:srgbClr val="FFFFFF"/>
                </a:solidFill>
                <a:effectLst>
                  <a:outerShdw blurRad="63500" dir="3600000" algn="tl" rotWithShape="0">
                    <a:srgbClr val="000000">
                      <a:alpha val="70000"/>
                    </a:srgbClr>
                  </a:outerShdw>
                </a:effectLst>
              </a:rPr>
              <a:t>локального  характера.</a:t>
            </a:r>
          </a:p>
        </p:txBody>
      </p:sp>
      <p:sp>
        <p:nvSpPr>
          <p:cNvPr id="7" name="object 7"/>
          <p:cNvSpPr/>
          <p:nvPr/>
        </p:nvSpPr>
        <p:spPr>
          <a:xfrm>
            <a:off x="1028700" y="9715500"/>
            <a:ext cx="16230600" cy="571500"/>
          </a:xfrm>
          <a:custGeom>
            <a:avLst/>
            <a:gdLst/>
            <a:ahLst/>
            <a:cxnLst/>
            <a:rect l="l" t="t" r="r" b="b"/>
            <a:pathLst>
              <a:path w="16230600" h="571500">
                <a:moveTo>
                  <a:pt x="0" y="0"/>
                </a:moveTo>
                <a:lnTo>
                  <a:pt x="16230599" y="0"/>
                </a:lnTo>
                <a:lnTo>
                  <a:pt x="16230599" y="571499"/>
                </a:lnTo>
                <a:lnTo>
                  <a:pt x="0" y="571499"/>
                </a:lnTo>
                <a:lnTo>
                  <a:pt x="0" y="0"/>
                </a:lnTo>
                <a:close/>
              </a:path>
            </a:pathLst>
          </a:custGeom>
          <a:solidFill>
            <a:srgbClr val="F7FAFD"/>
          </a:solidFill>
        </p:spPr>
        <p:txBody>
          <a:bodyPr wrap="square" lIns="0" tIns="0" rIns="0" bIns="0" rtlCol="0"/>
          <a:lstStyle/>
          <a:p>
            <a:endParaRPr dirty="0"/>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3"/>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7FAFD"/>
          </a:solidFill>
        </p:spPr>
        <p:txBody>
          <a:bodyPr wrap="square" lIns="0" tIns="0" rIns="0" bIns="0" rtlCol="0"/>
          <a:lstStyle/>
          <a:p>
            <a:endParaRPr dirty="0"/>
          </a:p>
        </p:txBody>
      </p:sp>
      <p:grpSp>
        <p:nvGrpSpPr>
          <p:cNvPr id="3" name="object 3"/>
          <p:cNvGrpSpPr/>
          <p:nvPr/>
        </p:nvGrpSpPr>
        <p:grpSpPr>
          <a:xfrm>
            <a:off x="0" y="2"/>
            <a:ext cx="18288000" cy="10287000"/>
            <a:chOff x="0" y="2"/>
            <a:chExt cx="18288000" cy="10287000"/>
          </a:xfrm>
        </p:grpSpPr>
        <p:sp>
          <p:nvSpPr>
            <p:cNvPr id="4" name="object 4"/>
            <p:cNvSpPr/>
            <p:nvPr/>
          </p:nvSpPr>
          <p:spPr>
            <a:xfrm>
              <a:off x="0" y="11"/>
              <a:ext cx="18288000" cy="10287000"/>
            </a:xfrm>
            <a:custGeom>
              <a:avLst/>
              <a:gdLst/>
              <a:ahLst/>
              <a:cxnLst/>
              <a:rect l="l" t="t" r="r" b="b"/>
              <a:pathLst>
                <a:path w="18288000" h="10287000">
                  <a:moveTo>
                    <a:pt x="18287988" y="4952885"/>
                  </a:moveTo>
                  <a:lnTo>
                    <a:pt x="9227452" y="4952885"/>
                  </a:lnTo>
                  <a:lnTo>
                    <a:pt x="9227452" y="0"/>
                  </a:lnTo>
                  <a:lnTo>
                    <a:pt x="9056002" y="0"/>
                  </a:lnTo>
                  <a:lnTo>
                    <a:pt x="9056002" y="4952885"/>
                  </a:lnTo>
                  <a:lnTo>
                    <a:pt x="0" y="4952885"/>
                  </a:lnTo>
                  <a:lnTo>
                    <a:pt x="0" y="5143385"/>
                  </a:lnTo>
                  <a:lnTo>
                    <a:pt x="9056002" y="5143385"/>
                  </a:lnTo>
                  <a:lnTo>
                    <a:pt x="9056002" y="10286987"/>
                  </a:lnTo>
                  <a:lnTo>
                    <a:pt x="9227452" y="10286987"/>
                  </a:lnTo>
                  <a:lnTo>
                    <a:pt x="9227452" y="5143385"/>
                  </a:lnTo>
                  <a:lnTo>
                    <a:pt x="18287988" y="5143385"/>
                  </a:lnTo>
                  <a:lnTo>
                    <a:pt x="18287988" y="4952885"/>
                  </a:lnTo>
                  <a:close/>
                </a:path>
              </a:pathLst>
            </a:custGeom>
            <a:solidFill>
              <a:srgbClr val="043C57"/>
            </a:solidFill>
          </p:spPr>
          <p:txBody>
            <a:bodyPr wrap="square" lIns="0" tIns="0" rIns="0" bIns="0" rtlCol="0"/>
            <a:lstStyle/>
            <a:p>
              <a:endParaRPr dirty="0"/>
            </a:p>
          </p:txBody>
        </p:sp>
        <p:pic>
          <p:nvPicPr>
            <p:cNvPr id="5" name="object 5"/>
            <p:cNvPicPr/>
            <p:nvPr/>
          </p:nvPicPr>
          <p:blipFill>
            <a:blip r:embed="rId2" cstate="print"/>
            <a:stretch>
              <a:fillRect/>
            </a:stretch>
          </p:blipFill>
          <p:spPr>
            <a:xfrm>
              <a:off x="0" y="3"/>
              <a:ext cx="9142656" cy="5053869"/>
            </a:xfrm>
            <a:prstGeom prst="rect">
              <a:avLst/>
            </a:prstGeom>
            <a:ln>
              <a:noFill/>
            </a:ln>
            <a:effectLst>
              <a:softEdge rad="112500"/>
            </a:effectLst>
          </p:spPr>
        </p:pic>
        <p:pic>
          <p:nvPicPr>
            <p:cNvPr id="6" name="object 6"/>
            <p:cNvPicPr/>
            <p:nvPr/>
          </p:nvPicPr>
          <p:blipFill>
            <a:blip r:embed="rId3" cstate="print"/>
            <a:stretch>
              <a:fillRect/>
            </a:stretch>
          </p:blipFill>
          <p:spPr>
            <a:xfrm>
              <a:off x="9143999" y="5053116"/>
              <a:ext cx="9143999" cy="5233883"/>
            </a:xfrm>
            <a:prstGeom prst="rect">
              <a:avLst/>
            </a:prstGeom>
            <a:ln>
              <a:noFill/>
            </a:ln>
            <a:effectLst>
              <a:softEdge rad="112500"/>
            </a:effectLst>
          </p:spPr>
        </p:pic>
      </p:grpSp>
      <p:sp>
        <p:nvSpPr>
          <p:cNvPr id="7" name="object 7"/>
          <p:cNvSpPr txBox="1"/>
          <p:nvPr/>
        </p:nvSpPr>
        <p:spPr>
          <a:xfrm>
            <a:off x="353290" y="6896100"/>
            <a:ext cx="8458199" cy="3090333"/>
          </a:xfrm>
          <a:prstGeom prst="rect">
            <a:avLst/>
          </a:prstGeom>
        </p:spPr>
        <p:style>
          <a:lnRef idx="2">
            <a:schemeClr val="accent2"/>
          </a:lnRef>
          <a:fillRef idx="1">
            <a:schemeClr val="lt1"/>
          </a:fillRef>
          <a:effectRef idx="0">
            <a:schemeClr val="accent2"/>
          </a:effectRef>
          <a:fontRef idx="minor">
            <a:schemeClr val="dk1"/>
          </a:fontRef>
        </p:style>
        <p:txBody>
          <a:bodyPr vert="horz" wrap="square" lIns="0" tIns="31750" rIns="0" bIns="0" rtlCol="0">
            <a:spAutoFit/>
          </a:bodyPr>
          <a:lstStyle/>
          <a:p>
            <a:pPr marL="232410" marR="225425" algn="ctr">
              <a:lnSpc>
                <a:spcPct val="141900"/>
              </a:lnSpc>
              <a:spcBef>
                <a:spcPts val="690"/>
              </a:spcBef>
            </a:pPr>
            <a:r>
              <a:rPr sz="2000" spc="15" dirty="0" smtClean="0">
                <a:ln>
                  <a:solidFill>
                    <a:schemeClr val="accent1">
                      <a:lumMod val="60000"/>
                      <a:lumOff val="40000"/>
                    </a:schemeClr>
                  </a:solidFill>
                </a:ln>
                <a:solidFill>
                  <a:srgbClr val="043C57"/>
                </a:solidFill>
                <a:latin typeface="Roboto"/>
                <a:cs typeface="Roboto"/>
              </a:rPr>
              <a:t>К</a:t>
            </a:r>
            <a:r>
              <a:rPr sz="2000" spc="185" dirty="0" smtClean="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ЧС</a:t>
            </a:r>
            <a:r>
              <a:rPr sz="2000" spc="190" dirty="0">
                <a:ln>
                  <a:solidFill>
                    <a:schemeClr val="accent1">
                      <a:lumMod val="60000"/>
                      <a:lumOff val="40000"/>
                    </a:schemeClr>
                  </a:solidFill>
                </a:ln>
                <a:solidFill>
                  <a:srgbClr val="043C57"/>
                </a:solidFill>
                <a:latin typeface="Roboto"/>
                <a:cs typeface="Roboto"/>
              </a:rPr>
              <a:t> </a:t>
            </a:r>
            <a:r>
              <a:rPr sz="2000" spc="105" dirty="0">
                <a:ln>
                  <a:solidFill>
                    <a:schemeClr val="accent1">
                      <a:lumMod val="60000"/>
                      <a:lumOff val="40000"/>
                    </a:schemeClr>
                  </a:solidFill>
                </a:ln>
                <a:solidFill>
                  <a:srgbClr val="043C57"/>
                </a:solidFill>
                <a:latin typeface="Roboto"/>
                <a:cs typeface="Roboto"/>
              </a:rPr>
              <a:t>межмуниципального</a:t>
            </a:r>
            <a:r>
              <a:rPr sz="2000" spc="185"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характера</a:t>
            </a:r>
            <a:r>
              <a:rPr sz="2000" spc="190"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относятся</a:t>
            </a:r>
            <a:r>
              <a:rPr sz="2000" spc="190"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ЧС,</a:t>
            </a:r>
            <a:r>
              <a:rPr sz="2000" spc="185" dirty="0">
                <a:ln>
                  <a:solidFill>
                    <a:schemeClr val="accent1">
                      <a:lumMod val="60000"/>
                      <a:lumOff val="40000"/>
                    </a:schemeClr>
                  </a:solidFill>
                </a:ln>
                <a:solidFill>
                  <a:srgbClr val="043C57"/>
                </a:solidFill>
                <a:latin typeface="Roboto"/>
                <a:cs typeface="Roboto"/>
              </a:rPr>
              <a:t> </a:t>
            </a:r>
            <a:r>
              <a:rPr sz="2000" spc="5" dirty="0">
                <a:ln>
                  <a:solidFill>
                    <a:schemeClr val="accent1">
                      <a:lumMod val="60000"/>
                      <a:lumOff val="40000"/>
                    </a:schemeClr>
                  </a:solidFill>
                </a:ln>
                <a:solidFill>
                  <a:srgbClr val="043C57"/>
                </a:solidFill>
                <a:latin typeface="Roboto"/>
                <a:cs typeface="Roboto"/>
              </a:rPr>
              <a:t>в </a:t>
            </a:r>
            <a:r>
              <a:rPr sz="2000" spc="10"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результате</a:t>
            </a:r>
            <a:r>
              <a:rPr sz="2000" spc="204"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которых</a:t>
            </a:r>
            <a:r>
              <a:rPr sz="2000" spc="204" dirty="0">
                <a:ln>
                  <a:solidFill>
                    <a:schemeClr val="accent1">
                      <a:lumMod val="60000"/>
                      <a:lumOff val="40000"/>
                    </a:schemeClr>
                  </a:solidFill>
                </a:ln>
                <a:solidFill>
                  <a:srgbClr val="043C57"/>
                </a:solidFill>
                <a:latin typeface="Roboto"/>
                <a:cs typeface="Roboto"/>
              </a:rPr>
              <a:t> </a:t>
            </a:r>
            <a:r>
              <a:rPr sz="2000" spc="60" dirty="0">
                <a:ln>
                  <a:solidFill>
                    <a:schemeClr val="accent1">
                      <a:lumMod val="60000"/>
                      <a:lumOff val="40000"/>
                    </a:schemeClr>
                  </a:solidFill>
                </a:ln>
                <a:solidFill>
                  <a:srgbClr val="043C57"/>
                </a:solidFill>
                <a:latin typeface="Roboto"/>
                <a:cs typeface="Roboto"/>
              </a:rPr>
              <a:t>зона</a:t>
            </a:r>
            <a:r>
              <a:rPr sz="2000" spc="204"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ЧС</a:t>
            </a:r>
            <a:r>
              <a:rPr sz="2000" spc="204"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затрагивает</a:t>
            </a:r>
            <a:r>
              <a:rPr sz="2000" spc="204" dirty="0">
                <a:ln>
                  <a:solidFill>
                    <a:schemeClr val="accent1">
                      <a:lumMod val="60000"/>
                      <a:lumOff val="40000"/>
                    </a:schemeClr>
                  </a:solidFill>
                </a:ln>
                <a:solidFill>
                  <a:srgbClr val="043C57"/>
                </a:solidFill>
                <a:latin typeface="Roboto"/>
                <a:cs typeface="Roboto"/>
              </a:rPr>
              <a:t> </a:t>
            </a:r>
            <a:r>
              <a:rPr sz="2000" spc="75" dirty="0">
                <a:ln>
                  <a:solidFill>
                    <a:schemeClr val="accent1">
                      <a:lumMod val="60000"/>
                      <a:lumOff val="40000"/>
                    </a:schemeClr>
                  </a:solidFill>
                </a:ln>
                <a:solidFill>
                  <a:srgbClr val="043C57"/>
                </a:solidFill>
                <a:latin typeface="Roboto"/>
                <a:cs typeface="Roboto"/>
              </a:rPr>
              <a:t>территорию </a:t>
            </a:r>
            <a:r>
              <a:rPr sz="2000" spc="-484" dirty="0">
                <a:ln>
                  <a:solidFill>
                    <a:schemeClr val="accent1">
                      <a:lumMod val="60000"/>
                      <a:lumOff val="40000"/>
                    </a:schemeClr>
                  </a:solidFill>
                </a:ln>
                <a:solidFill>
                  <a:srgbClr val="043C57"/>
                </a:solidFill>
                <a:latin typeface="Roboto"/>
                <a:cs typeface="Roboto"/>
              </a:rPr>
              <a:t> </a:t>
            </a:r>
            <a:r>
              <a:rPr sz="2000" spc="40" dirty="0">
                <a:ln>
                  <a:solidFill>
                    <a:schemeClr val="accent1">
                      <a:lumMod val="60000"/>
                      <a:lumOff val="40000"/>
                    </a:schemeClr>
                  </a:solidFill>
                </a:ln>
                <a:solidFill>
                  <a:srgbClr val="043C57"/>
                </a:solidFill>
                <a:latin typeface="Roboto"/>
                <a:cs typeface="Roboto"/>
              </a:rPr>
              <a:t>двух</a:t>
            </a:r>
            <a:r>
              <a:rPr sz="2000" spc="195" dirty="0">
                <a:ln>
                  <a:solidFill>
                    <a:schemeClr val="accent1">
                      <a:lumMod val="60000"/>
                      <a:lumOff val="40000"/>
                    </a:schemeClr>
                  </a:solidFill>
                </a:ln>
                <a:solidFill>
                  <a:srgbClr val="043C57"/>
                </a:solidFill>
                <a:latin typeface="Roboto"/>
                <a:cs typeface="Roboto"/>
              </a:rPr>
              <a:t> </a:t>
            </a:r>
            <a:r>
              <a:rPr sz="2000" spc="15" dirty="0">
                <a:ln>
                  <a:solidFill>
                    <a:schemeClr val="accent1">
                      <a:lumMod val="60000"/>
                      <a:lumOff val="40000"/>
                    </a:schemeClr>
                  </a:solidFill>
                </a:ln>
                <a:solidFill>
                  <a:srgbClr val="043C57"/>
                </a:solidFill>
                <a:latin typeface="Roboto"/>
                <a:cs typeface="Roboto"/>
              </a:rPr>
              <a:t>и</a:t>
            </a:r>
            <a:r>
              <a:rPr sz="2000" spc="195" dirty="0">
                <a:ln>
                  <a:solidFill>
                    <a:schemeClr val="accent1">
                      <a:lumMod val="60000"/>
                      <a:lumOff val="40000"/>
                    </a:schemeClr>
                  </a:solidFill>
                </a:ln>
                <a:solidFill>
                  <a:srgbClr val="043C57"/>
                </a:solidFill>
                <a:latin typeface="Roboto"/>
                <a:cs typeface="Roboto"/>
              </a:rPr>
              <a:t> </a:t>
            </a:r>
            <a:r>
              <a:rPr sz="2000" spc="95" dirty="0">
                <a:ln>
                  <a:solidFill>
                    <a:schemeClr val="accent1">
                      <a:lumMod val="60000"/>
                      <a:lumOff val="40000"/>
                    </a:schemeClr>
                  </a:solidFill>
                </a:ln>
                <a:solidFill>
                  <a:srgbClr val="043C57"/>
                </a:solidFill>
                <a:latin typeface="Roboto"/>
                <a:cs typeface="Roboto"/>
              </a:rPr>
              <a:t>более</a:t>
            </a:r>
            <a:r>
              <a:rPr sz="2000" spc="195" dirty="0">
                <a:ln>
                  <a:solidFill>
                    <a:schemeClr val="accent1">
                      <a:lumMod val="60000"/>
                      <a:lumOff val="40000"/>
                    </a:schemeClr>
                  </a:solidFill>
                </a:ln>
                <a:solidFill>
                  <a:srgbClr val="043C57"/>
                </a:solidFill>
                <a:latin typeface="Roboto"/>
                <a:cs typeface="Roboto"/>
              </a:rPr>
              <a:t> </a:t>
            </a:r>
            <a:r>
              <a:rPr sz="2000" spc="105" dirty="0">
                <a:ln>
                  <a:solidFill>
                    <a:schemeClr val="accent1">
                      <a:lumMod val="60000"/>
                      <a:lumOff val="40000"/>
                    </a:schemeClr>
                  </a:solidFill>
                </a:ln>
                <a:solidFill>
                  <a:srgbClr val="043C57"/>
                </a:solidFill>
                <a:latin typeface="Roboto"/>
                <a:cs typeface="Roboto"/>
              </a:rPr>
              <a:t>поселений,</a:t>
            </a:r>
            <a:r>
              <a:rPr sz="2000" spc="195"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внутригородских</a:t>
            </a:r>
            <a:r>
              <a:rPr sz="2000" spc="195"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территорий </a:t>
            </a:r>
            <a:r>
              <a:rPr sz="2000" spc="-480"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города</a:t>
            </a:r>
            <a:r>
              <a:rPr sz="2000" spc="190"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федерального</a:t>
            </a:r>
            <a:r>
              <a:rPr sz="2000" spc="190"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значения</a:t>
            </a:r>
            <a:r>
              <a:rPr sz="2000" spc="190" dirty="0">
                <a:ln>
                  <a:solidFill>
                    <a:schemeClr val="accent1">
                      <a:lumMod val="60000"/>
                      <a:lumOff val="40000"/>
                    </a:schemeClr>
                  </a:solidFill>
                </a:ln>
                <a:solidFill>
                  <a:srgbClr val="043C57"/>
                </a:solidFill>
                <a:latin typeface="Roboto"/>
                <a:cs typeface="Roboto"/>
              </a:rPr>
              <a:t> </a:t>
            </a:r>
            <a:r>
              <a:rPr sz="2000" spc="95" dirty="0">
                <a:ln>
                  <a:solidFill>
                    <a:schemeClr val="accent1">
                      <a:lumMod val="60000"/>
                      <a:lumOff val="40000"/>
                    </a:schemeClr>
                  </a:solidFill>
                </a:ln>
                <a:solidFill>
                  <a:srgbClr val="043C57"/>
                </a:solidFill>
                <a:latin typeface="Roboto"/>
                <a:cs typeface="Roboto"/>
              </a:rPr>
              <a:t>или</a:t>
            </a:r>
            <a:r>
              <a:rPr sz="2000" spc="190" dirty="0">
                <a:ln>
                  <a:solidFill>
                    <a:schemeClr val="accent1">
                      <a:lumMod val="60000"/>
                      <a:lumOff val="40000"/>
                    </a:schemeClr>
                  </a:solidFill>
                </a:ln>
                <a:solidFill>
                  <a:srgbClr val="043C57"/>
                </a:solidFill>
                <a:latin typeface="Roboto"/>
                <a:cs typeface="Roboto"/>
              </a:rPr>
              <a:t> </a:t>
            </a:r>
            <a:r>
              <a:rPr sz="2000" spc="105" dirty="0">
                <a:ln>
                  <a:solidFill>
                    <a:schemeClr val="accent1">
                      <a:lumMod val="60000"/>
                      <a:lumOff val="40000"/>
                    </a:schemeClr>
                  </a:solidFill>
                </a:ln>
                <a:solidFill>
                  <a:srgbClr val="043C57"/>
                </a:solidFill>
                <a:latin typeface="Roboto"/>
                <a:cs typeface="Roboto"/>
              </a:rPr>
              <a:t>межселенную</a:t>
            </a:r>
            <a:endParaRPr sz="2000" dirty="0">
              <a:ln>
                <a:solidFill>
                  <a:schemeClr val="accent1">
                    <a:lumMod val="60000"/>
                    <a:lumOff val="40000"/>
                  </a:schemeClr>
                </a:solidFill>
              </a:ln>
              <a:latin typeface="Roboto"/>
              <a:cs typeface="Roboto"/>
            </a:endParaRPr>
          </a:p>
          <a:p>
            <a:pPr marL="556260" marR="548640" algn="ctr">
              <a:lnSpc>
                <a:spcPct val="141900"/>
              </a:lnSpc>
            </a:pPr>
            <a:r>
              <a:rPr sz="2000" spc="80" dirty="0">
                <a:ln>
                  <a:solidFill>
                    <a:schemeClr val="accent1">
                      <a:lumMod val="60000"/>
                      <a:lumOff val="40000"/>
                    </a:schemeClr>
                  </a:solidFill>
                </a:ln>
                <a:solidFill>
                  <a:srgbClr val="043C57"/>
                </a:solidFill>
                <a:latin typeface="Roboto"/>
                <a:cs typeface="Roboto"/>
              </a:rPr>
              <a:t>территорию,</a:t>
            </a:r>
            <a:r>
              <a:rPr sz="2000" spc="190"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при</a:t>
            </a:r>
            <a:r>
              <a:rPr sz="2000" spc="195" dirty="0">
                <a:ln>
                  <a:solidFill>
                    <a:schemeClr val="accent1">
                      <a:lumMod val="60000"/>
                      <a:lumOff val="40000"/>
                    </a:schemeClr>
                  </a:solidFill>
                </a:ln>
                <a:solidFill>
                  <a:srgbClr val="043C57"/>
                </a:solidFill>
                <a:latin typeface="Roboto"/>
                <a:cs typeface="Roboto"/>
              </a:rPr>
              <a:t> </a:t>
            </a:r>
            <a:r>
              <a:rPr sz="2000" spc="55" dirty="0">
                <a:ln>
                  <a:solidFill>
                    <a:schemeClr val="accent1">
                      <a:lumMod val="60000"/>
                      <a:lumOff val="40000"/>
                    </a:schemeClr>
                  </a:solidFill>
                </a:ln>
                <a:solidFill>
                  <a:srgbClr val="043C57"/>
                </a:solidFill>
                <a:latin typeface="Roboto"/>
                <a:cs typeface="Roboto"/>
              </a:rPr>
              <a:t>этом</a:t>
            </a:r>
            <a:r>
              <a:rPr sz="2000" spc="190" dirty="0">
                <a:ln>
                  <a:solidFill>
                    <a:schemeClr val="accent1">
                      <a:lumMod val="60000"/>
                      <a:lumOff val="40000"/>
                    </a:schemeClr>
                  </a:solidFill>
                </a:ln>
                <a:solidFill>
                  <a:srgbClr val="043C57"/>
                </a:solidFill>
                <a:latin typeface="Roboto"/>
                <a:cs typeface="Roboto"/>
              </a:rPr>
              <a:t> </a:t>
            </a:r>
            <a:r>
              <a:rPr sz="2000" spc="90" dirty="0">
                <a:ln>
                  <a:solidFill>
                    <a:schemeClr val="accent1">
                      <a:lumMod val="60000"/>
                      <a:lumOff val="40000"/>
                    </a:schemeClr>
                  </a:solidFill>
                </a:ln>
                <a:solidFill>
                  <a:srgbClr val="043C57"/>
                </a:solidFill>
                <a:latin typeface="Roboto"/>
                <a:cs typeface="Roboto"/>
              </a:rPr>
              <a:t>количество</a:t>
            </a:r>
            <a:r>
              <a:rPr sz="2000" spc="195"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пострадавших </a:t>
            </a:r>
            <a:r>
              <a:rPr sz="2000" spc="-480"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составляет</a:t>
            </a:r>
            <a:r>
              <a:rPr sz="2000" spc="190" dirty="0">
                <a:ln>
                  <a:solidFill>
                    <a:schemeClr val="accent1">
                      <a:lumMod val="60000"/>
                      <a:lumOff val="40000"/>
                    </a:schemeClr>
                  </a:solidFill>
                </a:ln>
                <a:solidFill>
                  <a:srgbClr val="043C57"/>
                </a:solidFill>
                <a:latin typeface="Roboto"/>
                <a:cs typeface="Roboto"/>
              </a:rPr>
              <a:t> </a:t>
            </a:r>
            <a:r>
              <a:rPr sz="2000" spc="95" dirty="0">
                <a:ln>
                  <a:solidFill>
                    <a:schemeClr val="accent1">
                      <a:lumMod val="60000"/>
                      <a:lumOff val="40000"/>
                    </a:schemeClr>
                  </a:solidFill>
                </a:ln>
                <a:solidFill>
                  <a:srgbClr val="043C57"/>
                </a:solidFill>
                <a:latin typeface="Roboto"/>
                <a:cs typeface="Roboto"/>
              </a:rPr>
              <a:t>более</a:t>
            </a:r>
            <a:r>
              <a:rPr sz="2000" spc="195" dirty="0">
                <a:ln>
                  <a:solidFill>
                    <a:schemeClr val="accent1">
                      <a:lumMod val="60000"/>
                      <a:lumOff val="40000"/>
                    </a:schemeClr>
                  </a:solidFill>
                </a:ln>
                <a:solidFill>
                  <a:srgbClr val="043C57"/>
                </a:solidFill>
                <a:latin typeface="Roboto"/>
                <a:cs typeface="Roboto"/>
              </a:rPr>
              <a:t> </a:t>
            </a:r>
            <a:r>
              <a:rPr sz="2000" spc="45" dirty="0">
                <a:ln>
                  <a:solidFill>
                    <a:schemeClr val="accent1">
                      <a:lumMod val="60000"/>
                      <a:lumOff val="40000"/>
                    </a:schemeClr>
                  </a:solidFill>
                </a:ln>
                <a:solidFill>
                  <a:srgbClr val="043C57"/>
                </a:solidFill>
                <a:latin typeface="Roboto"/>
                <a:cs typeface="Roboto"/>
              </a:rPr>
              <a:t>50</a:t>
            </a:r>
            <a:r>
              <a:rPr sz="2000" spc="195" dirty="0">
                <a:ln>
                  <a:solidFill>
                    <a:schemeClr val="accent1">
                      <a:lumMod val="60000"/>
                      <a:lumOff val="40000"/>
                    </a:schemeClr>
                  </a:solidFill>
                </a:ln>
                <a:solidFill>
                  <a:srgbClr val="043C57"/>
                </a:solidFill>
                <a:latin typeface="Roboto"/>
                <a:cs typeface="Roboto"/>
              </a:rPr>
              <a:t> </a:t>
            </a:r>
            <a:r>
              <a:rPr sz="2000" spc="90" dirty="0">
                <a:ln>
                  <a:solidFill>
                    <a:schemeClr val="accent1">
                      <a:lumMod val="60000"/>
                      <a:lumOff val="40000"/>
                    </a:schemeClr>
                  </a:solidFill>
                </a:ln>
                <a:solidFill>
                  <a:srgbClr val="043C57"/>
                </a:solidFill>
                <a:latin typeface="Roboto"/>
                <a:cs typeface="Roboto"/>
              </a:rPr>
              <a:t>человек</a:t>
            </a:r>
            <a:r>
              <a:rPr sz="2000" spc="195" dirty="0">
                <a:ln>
                  <a:solidFill>
                    <a:schemeClr val="accent1">
                      <a:lumMod val="60000"/>
                      <a:lumOff val="40000"/>
                    </a:schemeClr>
                  </a:solidFill>
                </a:ln>
                <a:solidFill>
                  <a:srgbClr val="043C57"/>
                </a:solidFill>
                <a:latin typeface="Roboto"/>
                <a:cs typeface="Roboto"/>
              </a:rPr>
              <a:t> </a:t>
            </a:r>
            <a:r>
              <a:rPr sz="2000" spc="90" dirty="0">
                <a:ln>
                  <a:solidFill>
                    <a:schemeClr val="accent1">
                      <a:lumMod val="60000"/>
                      <a:lumOff val="40000"/>
                    </a:schemeClr>
                  </a:solidFill>
                </a:ln>
                <a:solidFill>
                  <a:srgbClr val="043C57"/>
                </a:solidFill>
                <a:latin typeface="Roboto"/>
                <a:cs typeface="Roboto"/>
              </a:rPr>
              <a:t>либо</a:t>
            </a:r>
            <a:r>
              <a:rPr sz="2000" spc="195"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размер</a:t>
            </a:r>
            <a:endParaRPr sz="2000" dirty="0">
              <a:ln>
                <a:solidFill>
                  <a:schemeClr val="accent1">
                    <a:lumMod val="60000"/>
                    <a:lumOff val="40000"/>
                  </a:schemeClr>
                </a:solidFill>
              </a:ln>
              <a:latin typeface="Roboto"/>
              <a:cs typeface="Roboto"/>
            </a:endParaRPr>
          </a:p>
          <a:p>
            <a:pPr algn="ctr">
              <a:lnSpc>
                <a:spcPct val="100000"/>
              </a:lnSpc>
              <a:spcBef>
                <a:spcPts val="1005"/>
              </a:spcBef>
            </a:pPr>
            <a:r>
              <a:rPr sz="2000" spc="90" dirty="0">
                <a:ln>
                  <a:solidFill>
                    <a:schemeClr val="accent1">
                      <a:lumMod val="60000"/>
                      <a:lumOff val="40000"/>
                    </a:schemeClr>
                  </a:solidFill>
                </a:ln>
                <a:solidFill>
                  <a:srgbClr val="043C57"/>
                </a:solidFill>
                <a:latin typeface="Roboto"/>
                <a:cs typeface="Roboto"/>
              </a:rPr>
              <a:t>материального</a:t>
            </a:r>
            <a:r>
              <a:rPr sz="2000" spc="195"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ущерба</a:t>
            </a:r>
            <a:r>
              <a:rPr sz="2000" spc="195"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составляет</a:t>
            </a:r>
            <a:r>
              <a:rPr sz="2000" spc="195"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не</a:t>
            </a:r>
            <a:r>
              <a:rPr sz="2000" spc="200" dirty="0">
                <a:ln>
                  <a:solidFill>
                    <a:schemeClr val="accent1">
                      <a:lumMod val="60000"/>
                      <a:lumOff val="40000"/>
                    </a:schemeClr>
                  </a:solidFill>
                </a:ln>
                <a:solidFill>
                  <a:srgbClr val="043C57"/>
                </a:solidFill>
                <a:latin typeface="Roboto"/>
                <a:cs typeface="Roboto"/>
              </a:rPr>
              <a:t> </a:t>
            </a:r>
            <a:r>
              <a:rPr sz="2000" spc="95" dirty="0">
                <a:ln>
                  <a:solidFill>
                    <a:schemeClr val="accent1">
                      <a:lumMod val="60000"/>
                      <a:lumOff val="40000"/>
                    </a:schemeClr>
                  </a:solidFill>
                </a:ln>
                <a:solidFill>
                  <a:srgbClr val="043C57"/>
                </a:solidFill>
                <a:latin typeface="Roboto"/>
                <a:cs typeface="Roboto"/>
              </a:rPr>
              <a:t>более</a:t>
            </a:r>
            <a:r>
              <a:rPr sz="2000" spc="195" dirty="0">
                <a:ln>
                  <a:solidFill>
                    <a:schemeClr val="accent1">
                      <a:lumMod val="60000"/>
                      <a:lumOff val="40000"/>
                    </a:schemeClr>
                  </a:solidFill>
                </a:ln>
                <a:solidFill>
                  <a:srgbClr val="043C57"/>
                </a:solidFill>
                <a:latin typeface="Roboto"/>
                <a:cs typeface="Roboto"/>
              </a:rPr>
              <a:t> </a:t>
            </a:r>
            <a:r>
              <a:rPr sz="2000" spc="-5" dirty="0">
                <a:ln>
                  <a:solidFill>
                    <a:schemeClr val="accent1">
                      <a:lumMod val="60000"/>
                      <a:lumOff val="40000"/>
                    </a:schemeClr>
                  </a:solidFill>
                </a:ln>
                <a:solidFill>
                  <a:srgbClr val="043C57"/>
                </a:solidFill>
                <a:latin typeface="Roboto"/>
                <a:cs typeface="Roboto"/>
              </a:rPr>
              <a:t>5</a:t>
            </a:r>
            <a:r>
              <a:rPr sz="2000" spc="195" dirty="0">
                <a:ln>
                  <a:solidFill>
                    <a:schemeClr val="accent1">
                      <a:lumMod val="60000"/>
                      <a:lumOff val="40000"/>
                    </a:schemeClr>
                  </a:solidFill>
                </a:ln>
                <a:solidFill>
                  <a:srgbClr val="043C57"/>
                </a:solidFill>
                <a:latin typeface="Roboto"/>
                <a:cs typeface="Roboto"/>
              </a:rPr>
              <a:t> </a:t>
            </a:r>
            <a:r>
              <a:rPr sz="2000" spc="85" dirty="0">
                <a:ln>
                  <a:solidFill>
                    <a:schemeClr val="accent1">
                      <a:lumMod val="60000"/>
                      <a:lumOff val="40000"/>
                    </a:schemeClr>
                  </a:solidFill>
                </a:ln>
                <a:solidFill>
                  <a:srgbClr val="043C57"/>
                </a:solidFill>
                <a:latin typeface="Roboto"/>
                <a:cs typeface="Roboto"/>
              </a:rPr>
              <a:t>млн</a:t>
            </a:r>
            <a:r>
              <a:rPr sz="2000" spc="195"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рулей.</a:t>
            </a:r>
            <a:endParaRPr sz="2000" dirty="0">
              <a:ln>
                <a:solidFill>
                  <a:schemeClr val="accent1">
                    <a:lumMod val="60000"/>
                    <a:lumOff val="40000"/>
                  </a:schemeClr>
                </a:solidFill>
              </a:ln>
              <a:latin typeface="Roboto"/>
              <a:cs typeface="Roboto"/>
            </a:endParaRPr>
          </a:p>
        </p:txBody>
      </p:sp>
      <p:sp>
        <p:nvSpPr>
          <p:cNvPr id="8" name="object 8"/>
          <p:cNvSpPr txBox="1">
            <a:spLocks noGrp="1"/>
          </p:cNvSpPr>
          <p:nvPr>
            <p:ph type="title"/>
          </p:nvPr>
        </p:nvSpPr>
        <p:spPr>
          <a:xfrm>
            <a:off x="10744200" y="647700"/>
            <a:ext cx="6477000" cy="454612"/>
          </a:xfrm>
          <a:prstGeom prst="rect">
            <a:avLst/>
          </a:prstGeom>
        </p:spPr>
        <p:txBody>
          <a:bodyPr vert="horz" wrap="square" lIns="0" tIns="31115" rIns="0" bIns="0" rtlCol="0">
            <a:spAutoFit/>
          </a:bodyPr>
          <a:lstStyle/>
          <a:p>
            <a:pPr marL="859790" marR="5080" indent="-847725">
              <a:lnSpc>
                <a:spcPts val="3310"/>
              </a:lnSpc>
              <a:spcBef>
                <a:spcPts val="245"/>
              </a:spcBef>
              <a:tabLst>
                <a:tab pos="657860" algn="l"/>
              </a:tabLst>
            </a:pPr>
            <a:r>
              <a:rPr sz="2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ЧС	РЕГИОНАЛЬНОГО  ХАРАКТЕРА</a:t>
            </a:r>
          </a:p>
        </p:txBody>
      </p:sp>
      <p:sp>
        <p:nvSpPr>
          <p:cNvPr id="9" name="object 9"/>
          <p:cNvSpPr txBox="1"/>
          <p:nvPr/>
        </p:nvSpPr>
        <p:spPr>
          <a:xfrm>
            <a:off x="9601200" y="1610802"/>
            <a:ext cx="8382000" cy="2620645"/>
          </a:xfrm>
          <a:prstGeom prst="rect">
            <a:avLst/>
          </a:prstGeom>
        </p:spPr>
        <p:style>
          <a:lnRef idx="2">
            <a:schemeClr val="accent2"/>
          </a:lnRef>
          <a:fillRef idx="1">
            <a:schemeClr val="lt1"/>
          </a:fillRef>
          <a:effectRef idx="0">
            <a:schemeClr val="accent2"/>
          </a:effectRef>
          <a:fontRef idx="minor">
            <a:schemeClr val="dk1"/>
          </a:fontRef>
        </p:style>
        <p:txBody>
          <a:bodyPr vert="horz" wrap="square" lIns="0" tIns="12700" rIns="0" bIns="0" rtlCol="0">
            <a:spAutoFit/>
          </a:bodyPr>
          <a:lstStyle/>
          <a:p>
            <a:pPr marL="389255" marR="381635" algn="ctr">
              <a:lnSpc>
                <a:spcPct val="141900"/>
              </a:lnSpc>
              <a:spcBef>
                <a:spcPts val="100"/>
              </a:spcBef>
            </a:pPr>
            <a:r>
              <a:rPr sz="2000" spc="105" dirty="0">
                <a:ln>
                  <a:solidFill>
                    <a:schemeClr val="accent1">
                      <a:lumMod val="60000"/>
                      <a:lumOff val="40000"/>
                    </a:schemeClr>
                  </a:solidFill>
                </a:ln>
                <a:solidFill>
                  <a:srgbClr val="043C57"/>
                </a:solidFill>
                <a:latin typeface="Roboto"/>
                <a:cs typeface="Roboto"/>
              </a:rPr>
              <a:t>Ч</a:t>
            </a:r>
            <a:r>
              <a:rPr sz="2000" spc="35" dirty="0">
                <a:ln>
                  <a:solidFill>
                    <a:schemeClr val="accent1">
                      <a:lumMod val="60000"/>
                      <a:lumOff val="40000"/>
                    </a:schemeClr>
                  </a:solidFill>
                </a:ln>
                <a:solidFill>
                  <a:srgbClr val="043C57"/>
                </a:solidFill>
                <a:latin typeface="Roboto"/>
                <a:cs typeface="Roboto"/>
              </a:rPr>
              <a:t>С</a:t>
            </a:r>
            <a:r>
              <a:rPr sz="2000" spc="195" dirty="0">
                <a:ln>
                  <a:solidFill>
                    <a:schemeClr val="accent1">
                      <a:lumMod val="60000"/>
                      <a:lumOff val="40000"/>
                    </a:schemeClr>
                  </a:solidFill>
                </a:ln>
                <a:solidFill>
                  <a:srgbClr val="043C57"/>
                </a:solidFill>
                <a:latin typeface="Roboto"/>
                <a:cs typeface="Roboto"/>
              </a:rPr>
              <a:t> </a:t>
            </a:r>
            <a:r>
              <a:rPr sz="2000" spc="85" dirty="0">
                <a:ln>
                  <a:solidFill>
                    <a:schemeClr val="accent1">
                      <a:lumMod val="60000"/>
                      <a:lumOff val="40000"/>
                    </a:schemeClr>
                  </a:solidFill>
                </a:ln>
                <a:solidFill>
                  <a:srgbClr val="043C57"/>
                </a:solidFill>
                <a:latin typeface="Roboto"/>
                <a:cs typeface="Roboto"/>
              </a:rPr>
              <a:t>р</a:t>
            </a:r>
            <a:r>
              <a:rPr sz="2000" spc="110" dirty="0">
                <a:ln>
                  <a:solidFill>
                    <a:schemeClr val="accent1">
                      <a:lumMod val="60000"/>
                      <a:lumOff val="40000"/>
                    </a:schemeClr>
                  </a:solidFill>
                </a:ln>
                <a:solidFill>
                  <a:srgbClr val="043C57"/>
                </a:solidFill>
                <a:latin typeface="Roboto"/>
                <a:cs typeface="Roboto"/>
              </a:rPr>
              <a:t>ег</a:t>
            </a:r>
            <a:r>
              <a:rPr sz="2000" spc="114" dirty="0">
                <a:ln>
                  <a:solidFill>
                    <a:schemeClr val="accent1">
                      <a:lumMod val="60000"/>
                      <a:lumOff val="40000"/>
                    </a:schemeClr>
                  </a:solidFill>
                </a:ln>
                <a:solidFill>
                  <a:srgbClr val="043C57"/>
                </a:solidFill>
                <a:latin typeface="Roboto"/>
                <a:cs typeface="Roboto"/>
              </a:rPr>
              <a:t>и</a:t>
            </a:r>
            <a:r>
              <a:rPr sz="2000" spc="105" dirty="0">
                <a:ln>
                  <a:solidFill>
                    <a:schemeClr val="accent1">
                      <a:lumMod val="60000"/>
                      <a:lumOff val="40000"/>
                    </a:schemeClr>
                  </a:solidFill>
                </a:ln>
                <a:solidFill>
                  <a:srgbClr val="043C57"/>
                </a:solidFill>
                <a:latin typeface="Roboto"/>
                <a:cs typeface="Roboto"/>
              </a:rPr>
              <a:t>о</a:t>
            </a:r>
            <a:r>
              <a:rPr sz="2000" spc="114" dirty="0">
                <a:ln>
                  <a:solidFill>
                    <a:schemeClr val="accent1">
                      <a:lumMod val="60000"/>
                      <a:lumOff val="40000"/>
                    </a:schemeClr>
                  </a:solidFill>
                </a:ln>
                <a:solidFill>
                  <a:srgbClr val="043C57"/>
                </a:solidFill>
                <a:latin typeface="Roboto"/>
                <a:cs typeface="Roboto"/>
              </a:rPr>
              <a:t>н</a:t>
            </a:r>
            <a:r>
              <a:rPr sz="2000" spc="85" dirty="0">
                <a:ln>
                  <a:solidFill>
                    <a:schemeClr val="accent1">
                      <a:lumMod val="60000"/>
                      <a:lumOff val="40000"/>
                    </a:schemeClr>
                  </a:solidFill>
                </a:ln>
                <a:solidFill>
                  <a:srgbClr val="043C57"/>
                </a:solidFill>
                <a:latin typeface="Roboto"/>
                <a:cs typeface="Roboto"/>
              </a:rPr>
              <a:t>а</a:t>
            </a:r>
            <a:r>
              <a:rPr sz="2000" spc="150" dirty="0">
                <a:ln>
                  <a:solidFill>
                    <a:schemeClr val="accent1">
                      <a:lumMod val="60000"/>
                      <a:lumOff val="40000"/>
                    </a:schemeClr>
                  </a:solidFill>
                </a:ln>
                <a:solidFill>
                  <a:srgbClr val="043C57"/>
                </a:solidFill>
                <a:latin typeface="Roboto"/>
                <a:cs typeface="Roboto"/>
              </a:rPr>
              <a:t>л</a:t>
            </a:r>
            <a:r>
              <a:rPr sz="2000" spc="100" dirty="0">
                <a:ln>
                  <a:solidFill>
                    <a:schemeClr val="accent1">
                      <a:lumMod val="60000"/>
                      <a:lumOff val="40000"/>
                    </a:schemeClr>
                  </a:solidFill>
                </a:ln>
                <a:solidFill>
                  <a:srgbClr val="043C57"/>
                </a:solidFill>
                <a:latin typeface="Roboto"/>
                <a:cs typeface="Roboto"/>
              </a:rPr>
              <a:t>ь</a:t>
            </a:r>
            <a:r>
              <a:rPr sz="2000" spc="114" dirty="0">
                <a:ln>
                  <a:solidFill>
                    <a:schemeClr val="accent1">
                      <a:lumMod val="60000"/>
                      <a:lumOff val="40000"/>
                    </a:schemeClr>
                  </a:solidFill>
                </a:ln>
                <a:solidFill>
                  <a:srgbClr val="043C57"/>
                </a:solidFill>
                <a:latin typeface="Roboto"/>
                <a:cs typeface="Roboto"/>
              </a:rPr>
              <a:t>н</a:t>
            </a:r>
            <a:r>
              <a:rPr sz="2000" spc="105" dirty="0">
                <a:ln>
                  <a:solidFill>
                    <a:schemeClr val="accent1">
                      <a:lumMod val="60000"/>
                      <a:lumOff val="40000"/>
                    </a:schemeClr>
                  </a:solidFill>
                </a:ln>
                <a:solidFill>
                  <a:srgbClr val="043C57"/>
                </a:solidFill>
                <a:latin typeface="Roboto"/>
                <a:cs typeface="Roboto"/>
              </a:rPr>
              <a:t>о</a:t>
            </a:r>
            <a:r>
              <a:rPr sz="2000" spc="110" dirty="0">
                <a:ln>
                  <a:solidFill>
                    <a:schemeClr val="accent1">
                      <a:lumMod val="60000"/>
                      <a:lumOff val="40000"/>
                    </a:schemeClr>
                  </a:solidFill>
                </a:ln>
                <a:solidFill>
                  <a:srgbClr val="043C57"/>
                </a:solidFill>
                <a:latin typeface="Roboto"/>
                <a:cs typeface="Roboto"/>
              </a:rPr>
              <a:t>г</a:t>
            </a:r>
            <a:r>
              <a:rPr sz="2000" spc="5" dirty="0">
                <a:ln>
                  <a:solidFill>
                    <a:schemeClr val="accent1">
                      <a:lumMod val="60000"/>
                      <a:lumOff val="40000"/>
                    </a:schemeClr>
                  </a:solidFill>
                </a:ln>
                <a:solidFill>
                  <a:srgbClr val="043C57"/>
                </a:solidFill>
                <a:latin typeface="Roboto"/>
                <a:cs typeface="Roboto"/>
              </a:rPr>
              <a:t>о</a:t>
            </a:r>
            <a:r>
              <a:rPr sz="2000" spc="195" dirty="0">
                <a:ln>
                  <a:solidFill>
                    <a:schemeClr val="accent1">
                      <a:lumMod val="60000"/>
                      <a:lumOff val="40000"/>
                    </a:schemeClr>
                  </a:solidFill>
                </a:ln>
                <a:solidFill>
                  <a:srgbClr val="043C57"/>
                </a:solidFill>
                <a:latin typeface="Roboto"/>
                <a:cs typeface="Roboto"/>
              </a:rPr>
              <a:t> </a:t>
            </a:r>
            <a:r>
              <a:rPr sz="2000" spc="85" dirty="0">
                <a:ln>
                  <a:solidFill>
                    <a:schemeClr val="accent1">
                      <a:lumMod val="60000"/>
                      <a:lumOff val="40000"/>
                    </a:schemeClr>
                  </a:solidFill>
                </a:ln>
                <a:solidFill>
                  <a:srgbClr val="043C57"/>
                </a:solidFill>
                <a:latin typeface="Roboto"/>
                <a:cs typeface="Roboto"/>
              </a:rPr>
              <a:t>харак</a:t>
            </a:r>
            <a:r>
              <a:rPr sz="2000" spc="35" dirty="0">
                <a:ln>
                  <a:solidFill>
                    <a:schemeClr val="accent1">
                      <a:lumMod val="60000"/>
                      <a:lumOff val="40000"/>
                    </a:schemeClr>
                  </a:solidFill>
                </a:ln>
                <a:solidFill>
                  <a:srgbClr val="043C57"/>
                </a:solidFill>
                <a:latin typeface="Roboto"/>
                <a:cs typeface="Roboto"/>
              </a:rPr>
              <a:t>т</a:t>
            </a:r>
            <a:r>
              <a:rPr sz="2000" spc="110" dirty="0">
                <a:ln>
                  <a:solidFill>
                    <a:schemeClr val="accent1">
                      <a:lumMod val="60000"/>
                      <a:lumOff val="40000"/>
                    </a:schemeClr>
                  </a:solidFill>
                </a:ln>
                <a:solidFill>
                  <a:srgbClr val="043C57"/>
                </a:solidFill>
                <a:latin typeface="Roboto"/>
                <a:cs typeface="Roboto"/>
              </a:rPr>
              <a:t>е</a:t>
            </a:r>
            <a:r>
              <a:rPr sz="2000" spc="85" dirty="0">
                <a:ln>
                  <a:solidFill>
                    <a:schemeClr val="accent1">
                      <a:lumMod val="60000"/>
                      <a:lumOff val="40000"/>
                    </a:schemeClr>
                  </a:solidFill>
                </a:ln>
                <a:solidFill>
                  <a:srgbClr val="043C57"/>
                </a:solidFill>
                <a:latin typeface="Roboto"/>
                <a:cs typeface="Roboto"/>
              </a:rPr>
              <a:t>р</a:t>
            </a:r>
            <a:r>
              <a:rPr sz="2000" spc="-15" dirty="0">
                <a:ln>
                  <a:solidFill>
                    <a:schemeClr val="accent1">
                      <a:lumMod val="60000"/>
                      <a:lumOff val="40000"/>
                    </a:schemeClr>
                  </a:solidFill>
                </a:ln>
                <a:solidFill>
                  <a:srgbClr val="043C57"/>
                </a:solidFill>
                <a:latin typeface="Roboto"/>
                <a:cs typeface="Roboto"/>
              </a:rPr>
              <a:t>а</a:t>
            </a:r>
            <a:r>
              <a:rPr sz="2000" spc="195" dirty="0">
                <a:ln>
                  <a:solidFill>
                    <a:schemeClr val="accent1">
                      <a:lumMod val="60000"/>
                      <a:lumOff val="40000"/>
                    </a:schemeClr>
                  </a:solidFill>
                </a:ln>
                <a:solidFill>
                  <a:srgbClr val="043C57"/>
                </a:solidFill>
                <a:latin typeface="Roboto"/>
                <a:cs typeface="Roboto"/>
              </a:rPr>
              <a:t> </a:t>
            </a:r>
            <a:r>
              <a:rPr sz="2000" spc="-350" dirty="0">
                <a:ln>
                  <a:solidFill>
                    <a:schemeClr val="accent1">
                      <a:lumMod val="60000"/>
                      <a:lumOff val="40000"/>
                    </a:schemeClr>
                  </a:solidFill>
                </a:ln>
                <a:solidFill>
                  <a:srgbClr val="043C57"/>
                </a:solidFill>
                <a:latin typeface="Roboto"/>
                <a:cs typeface="Roboto"/>
              </a:rPr>
              <a:t>-</a:t>
            </a:r>
            <a:r>
              <a:rPr sz="2000" spc="195" dirty="0">
                <a:ln>
                  <a:solidFill>
                    <a:schemeClr val="accent1">
                      <a:lumMod val="60000"/>
                      <a:lumOff val="40000"/>
                    </a:schemeClr>
                  </a:solidFill>
                </a:ln>
                <a:solidFill>
                  <a:srgbClr val="043C57"/>
                </a:solidFill>
                <a:latin typeface="Roboto"/>
                <a:cs typeface="Roboto"/>
              </a:rPr>
              <a:t> </a:t>
            </a:r>
            <a:r>
              <a:rPr sz="2000" spc="35" dirty="0">
                <a:ln>
                  <a:solidFill>
                    <a:schemeClr val="accent1">
                      <a:lumMod val="60000"/>
                      <a:lumOff val="40000"/>
                    </a:schemeClr>
                  </a:solidFill>
                </a:ln>
                <a:solidFill>
                  <a:srgbClr val="043C57"/>
                </a:solidFill>
                <a:latin typeface="Roboto"/>
                <a:cs typeface="Roboto"/>
              </a:rPr>
              <a:t>т</a:t>
            </a:r>
            <a:r>
              <a:rPr sz="2000" spc="10" dirty="0">
                <a:ln>
                  <a:solidFill>
                    <a:schemeClr val="accent1">
                      <a:lumMod val="60000"/>
                      <a:lumOff val="40000"/>
                    </a:schemeClr>
                  </a:solidFill>
                </a:ln>
                <a:solidFill>
                  <a:srgbClr val="043C57"/>
                </a:solidFill>
                <a:latin typeface="Roboto"/>
                <a:cs typeface="Roboto"/>
              </a:rPr>
              <a:t>е</a:t>
            </a:r>
            <a:r>
              <a:rPr sz="2000" spc="195" dirty="0">
                <a:ln>
                  <a:solidFill>
                    <a:schemeClr val="accent1">
                      <a:lumMod val="60000"/>
                      <a:lumOff val="40000"/>
                    </a:schemeClr>
                  </a:solidFill>
                </a:ln>
                <a:solidFill>
                  <a:srgbClr val="043C57"/>
                </a:solidFill>
                <a:latin typeface="Roboto"/>
                <a:cs typeface="Roboto"/>
              </a:rPr>
              <a:t> </a:t>
            </a:r>
            <a:r>
              <a:rPr sz="2000" spc="105" dirty="0">
                <a:ln>
                  <a:solidFill>
                    <a:schemeClr val="accent1">
                      <a:lumMod val="60000"/>
                      <a:lumOff val="40000"/>
                    </a:schemeClr>
                  </a:solidFill>
                </a:ln>
                <a:solidFill>
                  <a:srgbClr val="043C57"/>
                </a:solidFill>
                <a:latin typeface="Roboto"/>
                <a:cs typeface="Roboto"/>
              </a:rPr>
              <a:t>Ч</a:t>
            </a:r>
            <a:r>
              <a:rPr sz="2000" spc="135" dirty="0">
                <a:ln>
                  <a:solidFill>
                    <a:schemeClr val="accent1">
                      <a:lumMod val="60000"/>
                      <a:lumOff val="40000"/>
                    </a:schemeClr>
                  </a:solidFill>
                </a:ln>
                <a:solidFill>
                  <a:srgbClr val="043C57"/>
                </a:solidFill>
                <a:latin typeface="Roboto"/>
                <a:cs typeface="Roboto"/>
              </a:rPr>
              <a:t>С</a:t>
            </a:r>
            <a:r>
              <a:rPr sz="2000" spc="-5" dirty="0">
                <a:ln>
                  <a:solidFill>
                    <a:schemeClr val="accent1">
                      <a:lumMod val="60000"/>
                      <a:lumOff val="40000"/>
                    </a:schemeClr>
                  </a:solidFill>
                </a:ln>
                <a:solidFill>
                  <a:srgbClr val="043C57"/>
                </a:solidFill>
                <a:latin typeface="Roboto"/>
                <a:cs typeface="Roboto"/>
              </a:rPr>
              <a:t>,</a:t>
            </a:r>
            <a:r>
              <a:rPr sz="2000" spc="195" dirty="0">
                <a:ln>
                  <a:solidFill>
                    <a:schemeClr val="accent1">
                      <a:lumMod val="60000"/>
                      <a:lumOff val="40000"/>
                    </a:schemeClr>
                  </a:solidFill>
                </a:ln>
                <a:solidFill>
                  <a:srgbClr val="043C57"/>
                </a:solidFill>
                <a:latin typeface="Roboto"/>
                <a:cs typeface="Roboto"/>
              </a:rPr>
              <a:t> </a:t>
            </a:r>
            <a:r>
              <a:rPr sz="2000" spc="5" dirty="0">
                <a:ln>
                  <a:solidFill>
                    <a:schemeClr val="accent1">
                      <a:lumMod val="60000"/>
                      <a:lumOff val="40000"/>
                    </a:schemeClr>
                  </a:solidFill>
                </a:ln>
                <a:solidFill>
                  <a:srgbClr val="043C57"/>
                </a:solidFill>
                <a:latin typeface="Roboto"/>
                <a:cs typeface="Roboto"/>
              </a:rPr>
              <a:t>в</a:t>
            </a:r>
            <a:r>
              <a:rPr sz="2000" spc="195" dirty="0">
                <a:ln>
                  <a:solidFill>
                    <a:schemeClr val="accent1">
                      <a:lumMod val="60000"/>
                      <a:lumOff val="40000"/>
                    </a:schemeClr>
                  </a:solidFill>
                </a:ln>
                <a:solidFill>
                  <a:srgbClr val="043C57"/>
                </a:solidFill>
                <a:latin typeface="Roboto"/>
                <a:cs typeface="Roboto"/>
              </a:rPr>
              <a:t> </a:t>
            </a:r>
            <a:r>
              <a:rPr sz="2000" spc="85" dirty="0">
                <a:ln>
                  <a:solidFill>
                    <a:schemeClr val="accent1">
                      <a:lumMod val="60000"/>
                      <a:lumOff val="40000"/>
                    </a:schemeClr>
                  </a:solidFill>
                </a:ln>
                <a:solidFill>
                  <a:srgbClr val="043C57"/>
                </a:solidFill>
                <a:latin typeface="Roboto"/>
                <a:cs typeface="Roboto"/>
              </a:rPr>
              <a:t>р</a:t>
            </a:r>
            <a:r>
              <a:rPr sz="2000" spc="110" dirty="0">
                <a:ln>
                  <a:solidFill>
                    <a:schemeClr val="accent1">
                      <a:lumMod val="60000"/>
                      <a:lumOff val="40000"/>
                    </a:schemeClr>
                  </a:solidFill>
                </a:ln>
                <a:solidFill>
                  <a:srgbClr val="043C57"/>
                </a:solidFill>
                <a:latin typeface="Roboto"/>
                <a:cs typeface="Roboto"/>
              </a:rPr>
              <a:t>е</a:t>
            </a:r>
            <a:r>
              <a:rPr sz="2000" spc="35" dirty="0">
                <a:ln>
                  <a:solidFill>
                    <a:schemeClr val="accent1">
                      <a:lumMod val="60000"/>
                      <a:lumOff val="40000"/>
                    </a:schemeClr>
                  </a:solidFill>
                </a:ln>
                <a:solidFill>
                  <a:srgbClr val="043C57"/>
                </a:solidFill>
                <a:latin typeface="Roboto"/>
                <a:cs typeface="Roboto"/>
              </a:rPr>
              <a:t>з</a:t>
            </a:r>
            <a:r>
              <a:rPr sz="2000" spc="40" dirty="0">
                <a:ln>
                  <a:solidFill>
                    <a:schemeClr val="accent1">
                      <a:lumMod val="60000"/>
                      <a:lumOff val="40000"/>
                    </a:schemeClr>
                  </a:solidFill>
                </a:ln>
                <a:solidFill>
                  <a:srgbClr val="043C57"/>
                </a:solidFill>
                <a:latin typeface="Roboto"/>
                <a:cs typeface="Roboto"/>
              </a:rPr>
              <a:t>у</a:t>
            </a:r>
            <a:r>
              <a:rPr sz="2000" spc="150" dirty="0">
                <a:ln>
                  <a:solidFill>
                    <a:schemeClr val="accent1">
                      <a:lumMod val="60000"/>
                      <a:lumOff val="40000"/>
                    </a:schemeClr>
                  </a:solidFill>
                </a:ln>
                <a:solidFill>
                  <a:srgbClr val="043C57"/>
                </a:solidFill>
                <a:latin typeface="Roboto"/>
                <a:cs typeface="Roboto"/>
              </a:rPr>
              <a:t>л</a:t>
            </a:r>
            <a:r>
              <a:rPr sz="2000" spc="100" dirty="0">
                <a:ln>
                  <a:solidFill>
                    <a:schemeClr val="accent1">
                      <a:lumMod val="60000"/>
                      <a:lumOff val="40000"/>
                    </a:schemeClr>
                  </a:solidFill>
                </a:ln>
                <a:solidFill>
                  <a:srgbClr val="043C57"/>
                </a:solidFill>
                <a:latin typeface="Roboto"/>
                <a:cs typeface="Roboto"/>
              </a:rPr>
              <a:t>ь</a:t>
            </a:r>
            <a:r>
              <a:rPr sz="2000" spc="35" dirty="0">
                <a:ln>
                  <a:solidFill>
                    <a:schemeClr val="accent1">
                      <a:lumMod val="60000"/>
                      <a:lumOff val="40000"/>
                    </a:schemeClr>
                  </a:solidFill>
                </a:ln>
                <a:solidFill>
                  <a:srgbClr val="043C57"/>
                </a:solidFill>
                <a:latin typeface="Roboto"/>
                <a:cs typeface="Roboto"/>
              </a:rPr>
              <a:t>т</a:t>
            </a:r>
            <a:r>
              <a:rPr sz="2000" spc="85" dirty="0">
                <a:ln>
                  <a:solidFill>
                    <a:schemeClr val="accent1">
                      <a:lumMod val="60000"/>
                      <a:lumOff val="40000"/>
                    </a:schemeClr>
                  </a:solidFill>
                </a:ln>
                <a:solidFill>
                  <a:srgbClr val="043C57"/>
                </a:solidFill>
                <a:latin typeface="Roboto"/>
                <a:cs typeface="Roboto"/>
              </a:rPr>
              <a:t>а</a:t>
            </a:r>
            <a:r>
              <a:rPr sz="2000" spc="35" dirty="0">
                <a:ln>
                  <a:solidFill>
                    <a:schemeClr val="accent1">
                      <a:lumMod val="60000"/>
                      <a:lumOff val="40000"/>
                    </a:schemeClr>
                  </a:solidFill>
                </a:ln>
                <a:solidFill>
                  <a:srgbClr val="043C57"/>
                </a:solidFill>
                <a:latin typeface="Roboto"/>
                <a:cs typeface="Roboto"/>
              </a:rPr>
              <a:t>т</a:t>
            </a:r>
            <a:r>
              <a:rPr sz="2000" spc="5" dirty="0">
                <a:ln>
                  <a:solidFill>
                    <a:schemeClr val="accent1">
                      <a:lumMod val="60000"/>
                      <a:lumOff val="40000"/>
                    </a:schemeClr>
                  </a:solidFill>
                </a:ln>
                <a:solidFill>
                  <a:srgbClr val="043C57"/>
                </a:solidFill>
                <a:latin typeface="Roboto"/>
                <a:cs typeface="Roboto"/>
              </a:rPr>
              <a:t>е  </a:t>
            </a:r>
            <a:r>
              <a:rPr sz="2000" spc="65" dirty="0">
                <a:ln>
                  <a:solidFill>
                    <a:schemeClr val="accent1">
                      <a:lumMod val="60000"/>
                      <a:lumOff val="40000"/>
                    </a:schemeClr>
                  </a:solidFill>
                </a:ln>
                <a:solidFill>
                  <a:srgbClr val="043C57"/>
                </a:solidFill>
                <a:latin typeface="Roboto"/>
                <a:cs typeface="Roboto"/>
              </a:rPr>
              <a:t>которых</a:t>
            </a:r>
            <a:r>
              <a:rPr sz="2000" spc="190" dirty="0">
                <a:ln>
                  <a:solidFill>
                    <a:schemeClr val="accent1">
                      <a:lumMod val="60000"/>
                      <a:lumOff val="40000"/>
                    </a:schemeClr>
                  </a:solidFill>
                </a:ln>
                <a:solidFill>
                  <a:srgbClr val="043C57"/>
                </a:solidFill>
                <a:latin typeface="Roboto"/>
                <a:cs typeface="Roboto"/>
              </a:rPr>
              <a:t> </a:t>
            </a:r>
            <a:r>
              <a:rPr sz="2000" spc="60" dirty="0">
                <a:ln>
                  <a:solidFill>
                    <a:schemeClr val="accent1">
                      <a:lumMod val="60000"/>
                      <a:lumOff val="40000"/>
                    </a:schemeClr>
                  </a:solidFill>
                </a:ln>
                <a:solidFill>
                  <a:srgbClr val="043C57"/>
                </a:solidFill>
                <a:latin typeface="Roboto"/>
                <a:cs typeface="Roboto"/>
              </a:rPr>
              <a:t>зона</a:t>
            </a:r>
            <a:r>
              <a:rPr sz="2000" spc="195"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ЧС</a:t>
            </a:r>
            <a:r>
              <a:rPr sz="2000" spc="195"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не</a:t>
            </a:r>
            <a:r>
              <a:rPr sz="2000" spc="190"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выходит</a:t>
            </a:r>
            <a:r>
              <a:rPr sz="2000" spc="195" dirty="0">
                <a:ln>
                  <a:solidFill>
                    <a:schemeClr val="accent1">
                      <a:lumMod val="60000"/>
                      <a:lumOff val="40000"/>
                    </a:schemeClr>
                  </a:solidFill>
                </a:ln>
                <a:solidFill>
                  <a:srgbClr val="043C57"/>
                </a:solidFill>
                <a:latin typeface="Roboto"/>
                <a:cs typeface="Roboto"/>
              </a:rPr>
              <a:t> </a:t>
            </a:r>
            <a:r>
              <a:rPr sz="2000" spc="10" dirty="0">
                <a:ln>
                  <a:solidFill>
                    <a:schemeClr val="accent1">
                      <a:lumMod val="60000"/>
                      <a:lumOff val="40000"/>
                    </a:schemeClr>
                  </a:solidFill>
                </a:ln>
                <a:solidFill>
                  <a:srgbClr val="043C57"/>
                </a:solidFill>
                <a:latin typeface="Roboto"/>
                <a:cs typeface="Roboto"/>
              </a:rPr>
              <a:t>за</a:t>
            </a:r>
            <a:r>
              <a:rPr sz="2000" spc="195" dirty="0">
                <a:ln>
                  <a:solidFill>
                    <a:schemeClr val="accent1">
                      <a:lumMod val="60000"/>
                      <a:lumOff val="40000"/>
                    </a:schemeClr>
                  </a:solidFill>
                </a:ln>
                <a:solidFill>
                  <a:srgbClr val="043C57"/>
                </a:solidFill>
                <a:latin typeface="Roboto"/>
                <a:cs typeface="Roboto"/>
              </a:rPr>
              <a:t> </a:t>
            </a:r>
            <a:r>
              <a:rPr sz="2000" spc="85" dirty="0">
                <a:ln>
                  <a:solidFill>
                    <a:schemeClr val="accent1">
                      <a:lumMod val="60000"/>
                      <a:lumOff val="40000"/>
                    </a:schemeClr>
                  </a:solidFill>
                </a:ln>
                <a:solidFill>
                  <a:srgbClr val="043C57"/>
                </a:solidFill>
                <a:latin typeface="Roboto"/>
                <a:cs typeface="Roboto"/>
              </a:rPr>
              <a:t>пределы</a:t>
            </a:r>
            <a:r>
              <a:rPr sz="2000" spc="190"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одного </a:t>
            </a:r>
            <a:r>
              <a:rPr sz="2000" spc="85"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субъекта</a:t>
            </a:r>
            <a:r>
              <a:rPr sz="2000" spc="195" dirty="0">
                <a:ln>
                  <a:solidFill>
                    <a:schemeClr val="accent1">
                      <a:lumMod val="60000"/>
                      <a:lumOff val="40000"/>
                    </a:schemeClr>
                  </a:solidFill>
                </a:ln>
                <a:solidFill>
                  <a:srgbClr val="043C57"/>
                </a:solidFill>
                <a:latin typeface="Roboto"/>
                <a:cs typeface="Roboto"/>
              </a:rPr>
              <a:t> </a:t>
            </a:r>
            <a:r>
              <a:rPr sz="2000" spc="105" dirty="0">
                <a:ln>
                  <a:solidFill>
                    <a:schemeClr val="accent1">
                      <a:lumMod val="60000"/>
                      <a:lumOff val="40000"/>
                    </a:schemeClr>
                  </a:solidFill>
                </a:ln>
                <a:solidFill>
                  <a:srgbClr val="043C57"/>
                </a:solidFill>
                <a:latin typeface="Roboto"/>
                <a:cs typeface="Roboto"/>
              </a:rPr>
              <a:t>РФ,</a:t>
            </a:r>
            <a:r>
              <a:rPr sz="2000" spc="195" dirty="0">
                <a:ln>
                  <a:solidFill>
                    <a:schemeClr val="accent1">
                      <a:lumMod val="60000"/>
                      <a:lumOff val="40000"/>
                    </a:schemeClr>
                  </a:solidFill>
                </a:ln>
                <a:solidFill>
                  <a:srgbClr val="043C57"/>
                </a:solidFill>
                <a:latin typeface="Roboto"/>
                <a:cs typeface="Roboto"/>
              </a:rPr>
              <a:t> </a:t>
            </a:r>
            <a:r>
              <a:rPr sz="2000" spc="70" dirty="0">
                <a:ln>
                  <a:solidFill>
                    <a:schemeClr val="accent1">
                      <a:lumMod val="60000"/>
                      <a:lumOff val="40000"/>
                    </a:schemeClr>
                  </a:solidFill>
                </a:ln>
                <a:solidFill>
                  <a:srgbClr val="043C57"/>
                </a:solidFill>
                <a:latin typeface="Roboto"/>
                <a:cs typeface="Roboto"/>
              </a:rPr>
              <a:t>при</a:t>
            </a:r>
            <a:r>
              <a:rPr sz="2000" spc="195" dirty="0">
                <a:ln>
                  <a:solidFill>
                    <a:schemeClr val="accent1">
                      <a:lumMod val="60000"/>
                      <a:lumOff val="40000"/>
                    </a:schemeClr>
                  </a:solidFill>
                </a:ln>
                <a:solidFill>
                  <a:srgbClr val="043C57"/>
                </a:solidFill>
                <a:latin typeface="Roboto"/>
                <a:cs typeface="Roboto"/>
              </a:rPr>
              <a:t> </a:t>
            </a:r>
            <a:r>
              <a:rPr sz="2000" spc="55" dirty="0">
                <a:ln>
                  <a:solidFill>
                    <a:schemeClr val="accent1">
                      <a:lumMod val="60000"/>
                      <a:lumOff val="40000"/>
                    </a:schemeClr>
                  </a:solidFill>
                </a:ln>
                <a:solidFill>
                  <a:srgbClr val="043C57"/>
                </a:solidFill>
                <a:latin typeface="Roboto"/>
                <a:cs typeface="Roboto"/>
              </a:rPr>
              <a:t>этом</a:t>
            </a:r>
            <a:r>
              <a:rPr sz="2000" spc="195" dirty="0">
                <a:ln>
                  <a:solidFill>
                    <a:schemeClr val="accent1">
                      <a:lumMod val="60000"/>
                      <a:lumOff val="40000"/>
                    </a:schemeClr>
                  </a:solidFill>
                </a:ln>
                <a:solidFill>
                  <a:srgbClr val="043C57"/>
                </a:solidFill>
                <a:latin typeface="Roboto"/>
                <a:cs typeface="Roboto"/>
              </a:rPr>
              <a:t> </a:t>
            </a:r>
            <a:r>
              <a:rPr sz="2000" spc="90" dirty="0">
                <a:ln>
                  <a:solidFill>
                    <a:schemeClr val="accent1">
                      <a:lumMod val="60000"/>
                      <a:lumOff val="40000"/>
                    </a:schemeClr>
                  </a:solidFill>
                </a:ln>
                <a:solidFill>
                  <a:srgbClr val="043C57"/>
                </a:solidFill>
                <a:latin typeface="Roboto"/>
                <a:cs typeface="Roboto"/>
              </a:rPr>
              <a:t>количество</a:t>
            </a:r>
            <a:r>
              <a:rPr sz="2000" spc="195"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пострадавших</a:t>
            </a:r>
            <a:endParaRPr sz="2000" dirty="0">
              <a:ln>
                <a:solidFill>
                  <a:schemeClr val="accent1">
                    <a:lumMod val="60000"/>
                    <a:lumOff val="40000"/>
                  </a:schemeClr>
                </a:solidFill>
              </a:ln>
              <a:latin typeface="Roboto"/>
              <a:cs typeface="Roboto"/>
            </a:endParaRPr>
          </a:p>
          <a:p>
            <a:pPr marL="12700" marR="5080" algn="ctr">
              <a:lnSpc>
                <a:spcPct val="141900"/>
              </a:lnSpc>
            </a:pPr>
            <a:r>
              <a:rPr sz="2000" spc="80" dirty="0">
                <a:ln>
                  <a:solidFill>
                    <a:schemeClr val="accent1">
                      <a:lumMod val="60000"/>
                      <a:lumOff val="40000"/>
                    </a:schemeClr>
                  </a:solidFill>
                </a:ln>
                <a:solidFill>
                  <a:srgbClr val="043C57"/>
                </a:solidFill>
                <a:latin typeface="Roboto"/>
                <a:cs typeface="Roboto"/>
              </a:rPr>
              <a:t>составляет</a:t>
            </a:r>
            <a:r>
              <a:rPr sz="2000" spc="190"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свыше</a:t>
            </a:r>
            <a:r>
              <a:rPr sz="2000" spc="190" dirty="0">
                <a:ln>
                  <a:solidFill>
                    <a:schemeClr val="accent1">
                      <a:lumMod val="60000"/>
                      <a:lumOff val="40000"/>
                    </a:schemeClr>
                  </a:solidFill>
                </a:ln>
                <a:solidFill>
                  <a:srgbClr val="043C57"/>
                </a:solidFill>
                <a:latin typeface="Roboto"/>
                <a:cs typeface="Roboto"/>
              </a:rPr>
              <a:t> </a:t>
            </a:r>
            <a:r>
              <a:rPr sz="2000" spc="45" dirty="0">
                <a:ln>
                  <a:solidFill>
                    <a:schemeClr val="accent1">
                      <a:lumMod val="60000"/>
                      <a:lumOff val="40000"/>
                    </a:schemeClr>
                  </a:solidFill>
                </a:ln>
                <a:solidFill>
                  <a:srgbClr val="043C57"/>
                </a:solidFill>
                <a:latin typeface="Roboto"/>
                <a:cs typeface="Roboto"/>
              </a:rPr>
              <a:t>50</a:t>
            </a:r>
            <a:r>
              <a:rPr sz="2000" spc="190" dirty="0">
                <a:ln>
                  <a:solidFill>
                    <a:schemeClr val="accent1">
                      <a:lumMod val="60000"/>
                      <a:lumOff val="40000"/>
                    </a:schemeClr>
                  </a:solidFill>
                </a:ln>
                <a:solidFill>
                  <a:srgbClr val="043C57"/>
                </a:solidFill>
                <a:latin typeface="Roboto"/>
                <a:cs typeface="Roboto"/>
              </a:rPr>
              <a:t> </a:t>
            </a:r>
            <a:r>
              <a:rPr sz="2000" spc="95" dirty="0">
                <a:ln>
                  <a:solidFill>
                    <a:schemeClr val="accent1">
                      <a:lumMod val="60000"/>
                      <a:lumOff val="40000"/>
                    </a:schemeClr>
                  </a:solidFill>
                </a:ln>
                <a:solidFill>
                  <a:srgbClr val="043C57"/>
                </a:solidFill>
                <a:latin typeface="Roboto"/>
                <a:cs typeface="Roboto"/>
              </a:rPr>
              <a:t>человек,</a:t>
            </a:r>
            <a:r>
              <a:rPr sz="2000" spc="195" dirty="0">
                <a:ln>
                  <a:solidFill>
                    <a:schemeClr val="accent1">
                      <a:lumMod val="60000"/>
                      <a:lumOff val="40000"/>
                    </a:schemeClr>
                  </a:solidFill>
                </a:ln>
                <a:solidFill>
                  <a:srgbClr val="043C57"/>
                </a:solidFill>
                <a:latin typeface="Roboto"/>
                <a:cs typeface="Roboto"/>
              </a:rPr>
              <a:t> </a:t>
            </a:r>
            <a:r>
              <a:rPr sz="2000" spc="60" dirty="0">
                <a:ln>
                  <a:solidFill>
                    <a:schemeClr val="accent1">
                      <a:lumMod val="60000"/>
                      <a:lumOff val="40000"/>
                    </a:schemeClr>
                  </a:solidFill>
                </a:ln>
                <a:solidFill>
                  <a:srgbClr val="043C57"/>
                </a:solidFill>
                <a:latin typeface="Roboto"/>
                <a:cs typeface="Roboto"/>
              </a:rPr>
              <a:t>но</a:t>
            </a:r>
            <a:r>
              <a:rPr sz="2000" spc="190"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не</a:t>
            </a:r>
            <a:r>
              <a:rPr sz="2000" spc="190" dirty="0">
                <a:ln>
                  <a:solidFill>
                    <a:schemeClr val="accent1">
                      <a:lumMod val="60000"/>
                      <a:lumOff val="40000"/>
                    </a:schemeClr>
                  </a:solidFill>
                </a:ln>
                <a:solidFill>
                  <a:srgbClr val="043C57"/>
                </a:solidFill>
                <a:latin typeface="Roboto"/>
                <a:cs typeface="Roboto"/>
              </a:rPr>
              <a:t> </a:t>
            </a:r>
            <a:r>
              <a:rPr sz="2000" spc="95" dirty="0">
                <a:ln>
                  <a:solidFill>
                    <a:schemeClr val="accent1">
                      <a:lumMod val="60000"/>
                      <a:lumOff val="40000"/>
                    </a:schemeClr>
                  </a:solidFill>
                </a:ln>
                <a:solidFill>
                  <a:srgbClr val="043C57"/>
                </a:solidFill>
                <a:latin typeface="Roboto"/>
                <a:cs typeface="Roboto"/>
              </a:rPr>
              <a:t>более</a:t>
            </a:r>
            <a:r>
              <a:rPr sz="2000" spc="195"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500</a:t>
            </a:r>
            <a:r>
              <a:rPr sz="2000" spc="190" dirty="0">
                <a:ln>
                  <a:solidFill>
                    <a:schemeClr val="accent1">
                      <a:lumMod val="60000"/>
                      <a:lumOff val="40000"/>
                    </a:schemeClr>
                  </a:solidFill>
                </a:ln>
                <a:solidFill>
                  <a:srgbClr val="043C57"/>
                </a:solidFill>
                <a:latin typeface="Roboto"/>
                <a:cs typeface="Roboto"/>
              </a:rPr>
              <a:t> </a:t>
            </a:r>
            <a:r>
              <a:rPr sz="2000" spc="90" dirty="0">
                <a:ln>
                  <a:solidFill>
                    <a:schemeClr val="accent1">
                      <a:lumMod val="60000"/>
                      <a:lumOff val="40000"/>
                    </a:schemeClr>
                  </a:solidFill>
                </a:ln>
                <a:solidFill>
                  <a:srgbClr val="043C57"/>
                </a:solidFill>
                <a:latin typeface="Roboto"/>
                <a:cs typeface="Roboto"/>
              </a:rPr>
              <a:t>человек </a:t>
            </a:r>
            <a:r>
              <a:rPr sz="2000" spc="-480" dirty="0">
                <a:ln>
                  <a:solidFill>
                    <a:schemeClr val="accent1">
                      <a:lumMod val="60000"/>
                      <a:lumOff val="40000"/>
                    </a:schemeClr>
                  </a:solidFill>
                </a:ln>
                <a:solidFill>
                  <a:srgbClr val="043C57"/>
                </a:solidFill>
                <a:latin typeface="Roboto"/>
                <a:cs typeface="Roboto"/>
              </a:rPr>
              <a:t> </a:t>
            </a:r>
            <a:r>
              <a:rPr sz="2000" spc="90" dirty="0">
                <a:ln>
                  <a:solidFill>
                    <a:schemeClr val="accent1">
                      <a:lumMod val="60000"/>
                      <a:lumOff val="40000"/>
                    </a:schemeClr>
                  </a:solidFill>
                </a:ln>
                <a:solidFill>
                  <a:srgbClr val="043C57"/>
                </a:solidFill>
                <a:latin typeface="Roboto"/>
                <a:cs typeface="Roboto"/>
              </a:rPr>
              <a:t>либо</a:t>
            </a:r>
            <a:r>
              <a:rPr sz="2000" spc="195"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размер</a:t>
            </a:r>
            <a:r>
              <a:rPr sz="2000" spc="195" dirty="0">
                <a:ln>
                  <a:solidFill>
                    <a:schemeClr val="accent1">
                      <a:lumMod val="60000"/>
                      <a:lumOff val="40000"/>
                    </a:schemeClr>
                  </a:solidFill>
                </a:ln>
                <a:solidFill>
                  <a:srgbClr val="043C57"/>
                </a:solidFill>
                <a:latin typeface="Roboto"/>
                <a:cs typeface="Roboto"/>
              </a:rPr>
              <a:t> </a:t>
            </a:r>
            <a:r>
              <a:rPr sz="2000" spc="90" dirty="0">
                <a:ln>
                  <a:solidFill>
                    <a:schemeClr val="accent1">
                      <a:lumMod val="60000"/>
                      <a:lumOff val="40000"/>
                    </a:schemeClr>
                  </a:solidFill>
                </a:ln>
                <a:solidFill>
                  <a:srgbClr val="043C57"/>
                </a:solidFill>
                <a:latin typeface="Roboto"/>
                <a:cs typeface="Roboto"/>
              </a:rPr>
              <a:t>материального</a:t>
            </a:r>
            <a:r>
              <a:rPr sz="2000" spc="200"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ущерба</a:t>
            </a:r>
            <a:r>
              <a:rPr sz="2000" spc="195"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составляет</a:t>
            </a:r>
            <a:r>
              <a:rPr sz="2000" spc="195" dirty="0">
                <a:ln>
                  <a:solidFill>
                    <a:schemeClr val="accent1">
                      <a:lumMod val="60000"/>
                      <a:lumOff val="40000"/>
                    </a:schemeClr>
                  </a:solidFill>
                </a:ln>
                <a:solidFill>
                  <a:srgbClr val="043C57"/>
                </a:solidFill>
                <a:latin typeface="Roboto"/>
                <a:cs typeface="Roboto"/>
              </a:rPr>
              <a:t> </a:t>
            </a:r>
            <a:r>
              <a:rPr sz="2000" spc="80" dirty="0">
                <a:ln>
                  <a:solidFill>
                    <a:schemeClr val="accent1">
                      <a:lumMod val="60000"/>
                      <a:lumOff val="40000"/>
                    </a:schemeClr>
                  </a:solidFill>
                </a:ln>
                <a:solidFill>
                  <a:srgbClr val="043C57"/>
                </a:solidFill>
                <a:latin typeface="Roboto"/>
                <a:cs typeface="Roboto"/>
              </a:rPr>
              <a:t>свыше </a:t>
            </a:r>
            <a:r>
              <a:rPr sz="2000" spc="-480" dirty="0">
                <a:ln>
                  <a:solidFill>
                    <a:schemeClr val="accent1">
                      <a:lumMod val="60000"/>
                      <a:lumOff val="40000"/>
                    </a:schemeClr>
                  </a:solidFill>
                </a:ln>
                <a:solidFill>
                  <a:srgbClr val="043C57"/>
                </a:solidFill>
                <a:latin typeface="Roboto"/>
                <a:cs typeface="Roboto"/>
              </a:rPr>
              <a:t> </a:t>
            </a:r>
            <a:r>
              <a:rPr sz="2000" spc="-5" dirty="0">
                <a:ln>
                  <a:solidFill>
                    <a:schemeClr val="accent1">
                      <a:lumMod val="60000"/>
                      <a:lumOff val="40000"/>
                    </a:schemeClr>
                  </a:solidFill>
                </a:ln>
                <a:solidFill>
                  <a:srgbClr val="043C57"/>
                </a:solidFill>
                <a:latin typeface="Roboto"/>
                <a:cs typeface="Roboto"/>
              </a:rPr>
              <a:t>5</a:t>
            </a:r>
            <a:r>
              <a:rPr sz="2000" spc="190" dirty="0">
                <a:ln>
                  <a:solidFill>
                    <a:schemeClr val="accent1">
                      <a:lumMod val="60000"/>
                      <a:lumOff val="40000"/>
                    </a:schemeClr>
                  </a:solidFill>
                </a:ln>
                <a:solidFill>
                  <a:srgbClr val="043C57"/>
                </a:solidFill>
                <a:latin typeface="Roboto"/>
                <a:cs typeface="Roboto"/>
              </a:rPr>
              <a:t> </a:t>
            </a:r>
            <a:r>
              <a:rPr sz="2000" spc="85" dirty="0">
                <a:ln>
                  <a:solidFill>
                    <a:schemeClr val="accent1">
                      <a:lumMod val="60000"/>
                      <a:lumOff val="40000"/>
                    </a:schemeClr>
                  </a:solidFill>
                </a:ln>
                <a:solidFill>
                  <a:srgbClr val="043C57"/>
                </a:solidFill>
                <a:latin typeface="Roboto"/>
                <a:cs typeface="Roboto"/>
              </a:rPr>
              <a:t>млн</a:t>
            </a:r>
            <a:r>
              <a:rPr sz="2000" spc="195" dirty="0">
                <a:ln>
                  <a:solidFill>
                    <a:schemeClr val="accent1">
                      <a:lumMod val="60000"/>
                      <a:lumOff val="40000"/>
                    </a:schemeClr>
                  </a:solidFill>
                </a:ln>
                <a:solidFill>
                  <a:srgbClr val="043C57"/>
                </a:solidFill>
                <a:latin typeface="Roboto"/>
                <a:cs typeface="Roboto"/>
              </a:rPr>
              <a:t> </a:t>
            </a:r>
            <a:r>
              <a:rPr sz="2000" spc="85" dirty="0">
                <a:ln>
                  <a:solidFill>
                    <a:schemeClr val="accent1">
                      <a:lumMod val="60000"/>
                      <a:lumOff val="40000"/>
                    </a:schemeClr>
                  </a:solidFill>
                </a:ln>
                <a:solidFill>
                  <a:srgbClr val="043C57"/>
                </a:solidFill>
                <a:latin typeface="Roboto"/>
                <a:cs typeface="Roboto"/>
              </a:rPr>
              <a:t>рублей,</a:t>
            </a:r>
            <a:r>
              <a:rPr sz="2000" spc="195" dirty="0">
                <a:ln>
                  <a:solidFill>
                    <a:schemeClr val="accent1">
                      <a:lumMod val="60000"/>
                      <a:lumOff val="40000"/>
                    </a:schemeClr>
                  </a:solidFill>
                </a:ln>
                <a:solidFill>
                  <a:srgbClr val="043C57"/>
                </a:solidFill>
                <a:latin typeface="Roboto"/>
                <a:cs typeface="Roboto"/>
              </a:rPr>
              <a:t> </a:t>
            </a:r>
            <a:r>
              <a:rPr sz="2000" spc="60" dirty="0">
                <a:ln>
                  <a:solidFill>
                    <a:schemeClr val="accent1">
                      <a:lumMod val="60000"/>
                      <a:lumOff val="40000"/>
                    </a:schemeClr>
                  </a:solidFill>
                </a:ln>
                <a:solidFill>
                  <a:srgbClr val="043C57"/>
                </a:solidFill>
                <a:latin typeface="Roboto"/>
                <a:cs typeface="Roboto"/>
              </a:rPr>
              <a:t>но</a:t>
            </a:r>
            <a:r>
              <a:rPr sz="2000" spc="190"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не</a:t>
            </a:r>
            <a:r>
              <a:rPr sz="2000" spc="195" dirty="0">
                <a:ln>
                  <a:solidFill>
                    <a:schemeClr val="accent1">
                      <a:lumMod val="60000"/>
                      <a:lumOff val="40000"/>
                    </a:schemeClr>
                  </a:solidFill>
                </a:ln>
                <a:solidFill>
                  <a:srgbClr val="043C57"/>
                </a:solidFill>
                <a:latin typeface="Roboto"/>
                <a:cs typeface="Roboto"/>
              </a:rPr>
              <a:t> </a:t>
            </a:r>
            <a:r>
              <a:rPr sz="2000" spc="95" dirty="0">
                <a:ln>
                  <a:solidFill>
                    <a:schemeClr val="accent1">
                      <a:lumMod val="60000"/>
                      <a:lumOff val="40000"/>
                    </a:schemeClr>
                  </a:solidFill>
                </a:ln>
                <a:solidFill>
                  <a:srgbClr val="043C57"/>
                </a:solidFill>
                <a:latin typeface="Roboto"/>
                <a:cs typeface="Roboto"/>
              </a:rPr>
              <a:t>более</a:t>
            </a:r>
            <a:r>
              <a:rPr sz="2000" spc="195" dirty="0">
                <a:ln>
                  <a:solidFill>
                    <a:schemeClr val="accent1">
                      <a:lumMod val="60000"/>
                      <a:lumOff val="40000"/>
                    </a:schemeClr>
                  </a:solidFill>
                </a:ln>
                <a:solidFill>
                  <a:srgbClr val="043C57"/>
                </a:solidFill>
                <a:latin typeface="Roboto"/>
                <a:cs typeface="Roboto"/>
              </a:rPr>
              <a:t> </a:t>
            </a:r>
            <a:r>
              <a:rPr sz="2000" spc="65" dirty="0">
                <a:ln>
                  <a:solidFill>
                    <a:schemeClr val="accent1">
                      <a:lumMod val="60000"/>
                      <a:lumOff val="40000"/>
                    </a:schemeClr>
                  </a:solidFill>
                </a:ln>
                <a:solidFill>
                  <a:srgbClr val="043C57"/>
                </a:solidFill>
                <a:latin typeface="Roboto"/>
                <a:cs typeface="Roboto"/>
              </a:rPr>
              <a:t>500</a:t>
            </a:r>
            <a:r>
              <a:rPr sz="2000" spc="190" dirty="0">
                <a:ln>
                  <a:solidFill>
                    <a:schemeClr val="accent1">
                      <a:lumMod val="60000"/>
                      <a:lumOff val="40000"/>
                    </a:schemeClr>
                  </a:solidFill>
                </a:ln>
                <a:solidFill>
                  <a:srgbClr val="043C57"/>
                </a:solidFill>
                <a:latin typeface="Roboto"/>
                <a:cs typeface="Roboto"/>
              </a:rPr>
              <a:t> </a:t>
            </a:r>
            <a:r>
              <a:rPr sz="2000" spc="85" dirty="0">
                <a:ln>
                  <a:solidFill>
                    <a:schemeClr val="accent1">
                      <a:lumMod val="60000"/>
                      <a:lumOff val="40000"/>
                    </a:schemeClr>
                  </a:solidFill>
                </a:ln>
                <a:solidFill>
                  <a:srgbClr val="043C57"/>
                </a:solidFill>
                <a:latin typeface="Roboto"/>
                <a:cs typeface="Roboto"/>
              </a:rPr>
              <a:t>млн</a:t>
            </a:r>
            <a:r>
              <a:rPr sz="2000" spc="195" dirty="0">
                <a:ln>
                  <a:solidFill>
                    <a:schemeClr val="accent1">
                      <a:lumMod val="60000"/>
                      <a:lumOff val="40000"/>
                    </a:schemeClr>
                  </a:solidFill>
                </a:ln>
                <a:solidFill>
                  <a:srgbClr val="043C57"/>
                </a:solidFill>
                <a:latin typeface="Roboto"/>
                <a:cs typeface="Roboto"/>
              </a:rPr>
              <a:t> </a:t>
            </a:r>
            <a:r>
              <a:rPr sz="2000" spc="85" dirty="0">
                <a:ln>
                  <a:solidFill>
                    <a:schemeClr val="accent1">
                      <a:lumMod val="60000"/>
                      <a:lumOff val="40000"/>
                    </a:schemeClr>
                  </a:solidFill>
                </a:ln>
                <a:solidFill>
                  <a:srgbClr val="043C57"/>
                </a:solidFill>
                <a:latin typeface="Roboto"/>
                <a:cs typeface="Roboto"/>
              </a:rPr>
              <a:t>рублей.</a:t>
            </a:r>
            <a:endParaRPr sz="2000" dirty="0">
              <a:ln>
                <a:solidFill>
                  <a:schemeClr val="accent1">
                    <a:lumMod val="60000"/>
                    <a:lumOff val="40000"/>
                  </a:schemeClr>
                </a:solidFill>
              </a:ln>
              <a:latin typeface="Roboto"/>
              <a:cs typeface="Roboto"/>
            </a:endParaRPr>
          </a:p>
        </p:txBody>
      </p:sp>
      <p:sp>
        <p:nvSpPr>
          <p:cNvPr id="10" name="TextBox 9"/>
          <p:cNvSpPr txBox="1"/>
          <p:nvPr/>
        </p:nvSpPr>
        <p:spPr>
          <a:xfrm>
            <a:off x="0" y="5600700"/>
            <a:ext cx="9601200" cy="515526"/>
          </a:xfrm>
          <a:prstGeom prst="rect">
            <a:avLst/>
          </a:prstGeom>
          <a:noFill/>
        </p:spPr>
        <p:txBody>
          <a:bodyPr wrap="square" rtlCol="0">
            <a:spAutoFit/>
          </a:bodyPr>
          <a:lstStyle/>
          <a:p>
            <a:pPr marL="1083945" marR="1076325" lvl="0" algn="ctr">
              <a:lnSpc>
                <a:spcPts val="3310"/>
              </a:lnSpc>
              <a:spcBef>
                <a:spcPts val="250"/>
              </a:spcBef>
              <a:tabLst>
                <a:tab pos="1729739" algn="l"/>
              </a:tabLst>
            </a:pPr>
            <a:r>
              <a:rPr lang="ru-RU" sz="2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icrosoft Sans Serif"/>
                <a:cs typeface="Microsoft Sans Serif"/>
              </a:rPr>
              <a:t>ЧС МЕЖМУНИЦИПАЛЬНОГО ХАРАКТЕРА</a:t>
            </a:r>
            <a:endParaRPr lang="ru-RU" sz="2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icrosoft Sans Serif"/>
              <a:cs typeface="Microsoft Sans Serif"/>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down)">
                                      <p:cBhvr>
                                        <p:cTn id="12" dur="580">
                                          <p:stCondLst>
                                            <p:cond delay="0"/>
                                          </p:stCondLst>
                                        </p:cTn>
                                        <p:tgtEl>
                                          <p:spTgt spid="9">
                                            <p:txEl>
                                              <p:pRg st="0" end="0"/>
                                            </p:txEl>
                                          </p:spTgt>
                                        </p:tgtEl>
                                      </p:cBhvr>
                                    </p:animEffect>
                                    <p:anim calcmode="lin" valueType="num">
                                      <p:cBhvr>
                                        <p:cTn id="13" dur="1822" tmFilter="0,0; 0.14,0.36; 0.43,0.73; 0.71,0.91; 1.0,1.0">
                                          <p:stCondLst>
                                            <p:cond delay="0"/>
                                          </p:stCondLst>
                                        </p:cTn>
                                        <p:tgtEl>
                                          <p:spTgt spid="9">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xEl>
                                              <p:pRg st="0" end="0"/>
                                            </p:txEl>
                                          </p:spTgt>
                                        </p:tgtEl>
                                      </p:cBhvr>
                                      <p:to x="100000" y="60000"/>
                                    </p:animScale>
                                    <p:animScale>
                                      <p:cBhvr>
                                        <p:cTn id="19" dur="166" decel="50000">
                                          <p:stCondLst>
                                            <p:cond delay="676"/>
                                          </p:stCondLst>
                                        </p:cTn>
                                        <p:tgtEl>
                                          <p:spTgt spid="9">
                                            <p:txEl>
                                              <p:pRg st="0" end="0"/>
                                            </p:txEl>
                                          </p:spTgt>
                                        </p:tgtEl>
                                      </p:cBhvr>
                                      <p:to x="100000" y="100000"/>
                                    </p:animScale>
                                    <p:animScale>
                                      <p:cBhvr>
                                        <p:cTn id="20" dur="26">
                                          <p:stCondLst>
                                            <p:cond delay="1312"/>
                                          </p:stCondLst>
                                        </p:cTn>
                                        <p:tgtEl>
                                          <p:spTgt spid="9">
                                            <p:txEl>
                                              <p:pRg st="0" end="0"/>
                                            </p:txEl>
                                          </p:spTgt>
                                        </p:tgtEl>
                                      </p:cBhvr>
                                      <p:to x="100000" y="80000"/>
                                    </p:animScale>
                                    <p:animScale>
                                      <p:cBhvr>
                                        <p:cTn id="21" dur="166" decel="50000">
                                          <p:stCondLst>
                                            <p:cond delay="1338"/>
                                          </p:stCondLst>
                                        </p:cTn>
                                        <p:tgtEl>
                                          <p:spTgt spid="9">
                                            <p:txEl>
                                              <p:pRg st="0" end="0"/>
                                            </p:txEl>
                                          </p:spTgt>
                                        </p:tgtEl>
                                      </p:cBhvr>
                                      <p:to x="100000" y="100000"/>
                                    </p:animScale>
                                    <p:animScale>
                                      <p:cBhvr>
                                        <p:cTn id="22" dur="26">
                                          <p:stCondLst>
                                            <p:cond delay="1642"/>
                                          </p:stCondLst>
                                        </p:cTn>
                                        <p:tgtEl>
                                          <p:spTgt spid="9">
                                            <p:txEl>
                                              <p:pRg st="0" end="0"/>
                                            </p:txEl>
                                          </p:spTgt>
                                        </p:tgtEl>
                                      </p:cBhvr>
                                      <p:to x="100000" y="90000"/>
                                    </p:animScale>
                                    <p:animScale>
                                      <p:cBhvr>
                                        <p:cTn id="23" dur="166" decel="50000">
                                          <p:stCondLst>
                                            <p:cond delay="1668"/>
                                          </p:stCondLst>
                                        </p:cTn>
                                        <p:tgtEl>
                                          <p:spTgt spid="9">
                                            <p:txEl>
                                              <p:pRg st="0" end="0"/>
                                            </p:txEl>
                                          </p:spTgt>
                                        </p:tgtEl>
                                      </p:cBhvr>
                                      <p:to x="100000" y="100000"/>
                                    </p:animScale>
                                    <p:animScale>
                                      <p:cBhvr>
                                        <p:cTn id="24" dur="26">
                                          <p:stCondLst>
                                            <p:cond delay="1808"/>
                                          </p:stCondLst>
                                        </p:cTn>
                                        <p:tgtEl>
                                          <p:spTgt spid="9">
                                            <p:txEl>
                                              <p:pRg st="0" end="0"/>
                                            </p:txEl>
                                          </p:spTgt>
                                        </p:tgtEl>
                                      </p:cBhvr>
                                      <p:to x="100000" y="95000"/>
                                    </p:animScale>
                                    <p:animScale>
                                      <p:cBhvr>
                                        <p:cTn id="25" dur="166" decel="50000">
                                          <p:stCondLst>
                                            <p:cond delay="1834"/>
                                          </p:stCondLst>
                                        </p:cTn>
                                        <p:tgtEl>
                                          <p:spTgt spid="9">
                                            <p:txEl>
                                              <p:pRg st="0" end="0"/>
                                            </p:txEl>
                                          </p:spTgt>
                                        </p:tgtEl>
                                      </p:cBhvr>
                                      <p:to x="100000" y="100000"/>
                                    </p:animScale>
                                  </p:childTnLst>
                                </p:cTn>
                              </p:par>
                              <p:par>
                                <p:cTn id="26" presetID="26" presetClass="entr" presetSubtype="0" fill="hold" nodeType="withEffect">
                                  <p:stCondLst>
                                    <p:cond delay="0"/>
                                  </p:stCondLst>
                                  <p:childTnLst>
                                    <p:set>
                                      <p:cBhvr>
                                        <p:cTn id="27" dur="1" fill="hold">
                                          <p:stCondLst>
                                            <p:cond delay="0"/>
                                          </p:stCondLst>
                                        </p:cTn>
                                        <p:tgtEl>
                                          <p:spTgt spid="9">
                                            <p:txEl>
                                              <p:pRg st="1" end="1"/>
                                            </p:txEl>
                                          </p:spTgt>
                                        </p:tgtEl>
                                        <p:attrNameLst>
                                          <p:attrName>style.visibility</p:attrName>
                                        </p:attrNameLst>
                                      </p:cBhvr>
                                      <p:to>
                                        <p:strVal val="visible"/>
                                      </p:to>
                                    </p:set>
                                    <p:animEffect transition="in" filter="wipe(down)">
                                      <p:cBhvr>
                                        <p:cTn id="28" dur="580">
                                          <p:stCondLst>
                                            <p:cond delay="0"/>
                                          </p:stCondLst>
                                        </p:cTn>
                                        <p:tgtEl>
                                          <p:spTgt spid="9">
                                            <p:txEl>
                                              <p:pRg st="1" end="1"/>
                                            </p:txEl>
                                          </p:spTgt>
                                        </p:tgtEl>
                                      </p:cBhvr>
                                    </p:animEffect>
                                    <p:anim calcmode="lin" valueType="num">
                                      <p:cBhvr>
                                        <p:cTn id="29" dur="1822" tmFilter="0,0; 0.14,0.36; 0.43,0.73; 0.71,0.91; 1.0,1.0">
                                          <p:stCondLst>
                                            <p:cond delay="0"/>
                                          </p:stCondLst>
                                        </p:cTn>
                                        <p:tgtEl>
                                          <p:spTgt spid="9">
                                            <p:txEl>
                                              <p:pRg st="1" end="1"/>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9">
                                            <p:txEl>
                                              <p:pRg st="1" end="1"/>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9">
                                            <p:txEl>
                                              <p:pRg st="1" end="1"/>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9">
                                            <p:txEl>
                                              <p:pRg st="1" end="1"/>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9">
                                            <p:txEl>
                                              <p:pRg st="1" end="1"/>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9">
                                            <p:txEl>
                                              <p:pRg st="1" end="1"/>
                                            </p:txEl>
                                          </p:spTgt>
                                        </p:tgtEl>
                                      </p:cBhvr>
                                      <p:to x="100000" y="60000"/>
                                    </p:animScale>
                                    <p:animScale>
                                      <p:cBhvr>
                                        <p:cTn id="35" dur="166" decel="50000">
                                          <p:stCondLst>
                                            <p:cond delay="676"/>
                                          </p:stCondLst>
                                        </p:cTn>
                                        <p:tgtEl>
                                          <p:spTgt spid="9">
                                            <p:txEl>
                                              <p:pRg st="1" end="1"/>
                                            </p:txEl>
                                          </p:spTgt>
                                        </p:tgtEl>
                                      </p:cBhvr>
                                      <p:to x="100000" y="100000"/>
                                    </p:animScale>
                                    <p:animScale>
                                      <p:cBhvr>
                                        <p:cTn id="36" dur="26">
                                          <p:stCondLst>
                                            <p:cond delay="1312"/>
                                          </p:stCondLst>
                                        </p:cTn>
                                        <p:tgtEl>
                                          <p:spTgt spid="9">
                                            <p:txEl>
                                              <p:pRg st="1" end="1"/>
                                            </p:txEl>
                                          </p:spTgt>
                                        </p:tgtEl>
                                      </p:cBhvr>
                                      <p:to x="100000" y="80000"/>
                                    </p:animScale>
                                    <p:animScale>
                                      <p:cBhvr>
                                        <p:cTn id="37" dur="166" decel="50000">
                                          <p:stCondLst>
                                            <p:cond delay="1338"/>
                                          </p:stCondLst>
                                        </p:cTn>
                                        <p:tgtEl>
                                          <p:spTgt spid="9">
                                            <p:txEl>
                                              <p:pRg st="1" end="1"/>
                                            </p:txEl>
                                          </p:spTgt>
                                        </p:tgtEl>
                                      </p:cBhvr>
                                      <p:to x="100000" y="100000"/>
                                    </p:animScale>
                                    <p:animScale>
                                      <p:cBhvr>
                                        <p:cTn id="38" dur="26">
                                          <p:stCondLst>
                                            <p:cond delay="1642"/>
                                          </p:stCondLst>
                                        </p:cTn>
                                        <p:tgtEl>
                                          <p:spTgt spid="9">
                                            <p:txEl>
                                              <p:pRg st="1" end="1"/>
                                            </p:txEl>
                                          </p:spTgt>
                                        </p:tgtEl>
                                      </p:cBhvr>
                                      <p:to x="100000" y="90000"/>
                                    </p:animScale>
                                    <p:animScale>
                                      <p:cBhvr>
                                        <p:cTn id="39" dur="166" decel="50000">
                                          <p:stCondLst>
                                            <p:cond delay="1668"/>
                                          </p:stCondLst>
                                        </p:cTn>
                                        <p:tgtEl>
                                          <p:spTgt spid="9">
                                            <p:txEl>
                                              <p:pRg st="1" end="1"/>
                                            </p:txEl>
                                          </p:spTgt>
                                        </p:tgtEl>
                                      </p:cBhvr>
                                      <p:to x="100000" y="100000"/>
                                    </p:animScale>
                                    <p:animScale>
                                      <p:cBhvr>
                                        <p:cTn id="40" dur="26">
                                          <p:stCondLst>
                                            <p:cond delay="1808"/>
                                          </p:stCondLst>
                                        </p:cTn>
                                        <p:tgtEl>
                                          <p:spTgt spid="9">
                                            <p:txEl>
                                              <p:pRg st="1" end="1"/>
                                            </p:txEl>
                                          </p:spTgt>
                                        </p:tgtEl>
                                      </p:cBhvr>
                                      <p:to x="100000" y="95000"/>
                                    </p:animScale>
                                    <p:animScale>
                                      <p:cBhvr>
                                        <p:cTn id="41" dur="166" decel="50000">
                                          <p:stCondLst>
                                            <p:cond delay="1834"/>
                                          </p:stCondLst>
                                        </p:cTn>
                                        <p:tgtEl>
                                          <p:spTgt spid="9">
                                            <p:txEl>
                                              <p:pRg st="1" end="1"/>
                                            </p:txEl>
                                          </p:spTgt>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0">
                                            <p:txEl>
                                              <p:pRg st="0" end="0"/>
                                            </p:txEl>
                                          </p:spTgt>
                                        </p:tgtEl>
                                        <p:attrNameLst>
                                          <p:attrName>style.visibility</p:attrName>
                                        </p:attrNameLst>
                                      </p:cBhvr>
                                      <p:to>
                                        <p:strVal val="visible"/>
                                      </p:to>
                                    </p:set>
                                    <p:animEffect transition="in" filter="fade">
                                      <p:cBhvr>
                                        <p:cTn id="46" dur="1000"/>
                                        <p:tgtEl>
                                          <p:spTgt spid="10">
                                            <p:txEl>
                                              <p:pRg st="0" end="0"/>
                                            </p:txEl>
                                          </p:spTgt>
                                        </p:tgtEl>
                                      </p:cBhvr>
                                    </p:animEffect>
                                    <p:anim calcmode="lin" valueType="num">
                                      <p:cBhvr>
                                        <p:cTn id="47"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8"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7">
                                            <p:txEl>
                                              <p:pRg st="0" end="0"/>
                                            </p:txEl>
                                          </p:spTgt>
                                        </p:tgtEl>
                                        <p:attrNameLst>
                                          <p:attrName>style.visibility</p:attrName>
                                        </p:attrNameLst>
                                      </p:cBhvr>
                                      <p:to>
                                        <p:strVal val="visible"/>
                                      </p:to>
                                    </p:set>
                                    <p:animEffect transition="in" filter="fade">
                                      <p:cBhvr>
                                        <p:cTn id="53" dur="1000"/>
                                        <p:tgtEl>
                                          <p:spTgt spid="7">
                                            <p:txEl>
                                              <p:pRg st="0" end="0"/>
                                            </p:txEl>
                                          </p:spTgt>
                                        </p:tgtEl>
                                      </p:cBhvr>
                                    </p:animEffect>
                                    <p:anim calcmode="lin" valueType="num">
                                      <p:cBhvr>
                                        <p:cTn id="54"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55" dur="1000" fill="hold"/>
                                        <p:tgtEl>
                                          <p:spTgt spid="7">
                                            <p:txEl>
                                              <p:pRg st="0" end="0"/>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7">
                                            <p:txEl>
                                              <p:pRg st="1" end="1"/>
                                            </p:txEl>
                                          </p:spTgt>
                                        </p:tgtEl>
                                        <p:attrNameLst>
                                          <p:attrName>style.visibility</p:attrName>
                                        </p:attrNameLst>
                                      </p:cBhvr>
                                      <p:to>
                                        <p:strVal val="visible"/>
                                      </p:to>
                                    </p:set>
                                    <p:animEffect transition="in" filter="fade">
                                      <p:cBhvr>
                                        <p:cTn id="58" dur="1000"/>
                                        <p:tgtEl>
                                          <p:spTgt spid="7">
                                            <p:txEl>
                                              <p:pRg st="1" end="1"/>
                                            </p:txEl>
                                          </p:spTgt>
                                        </p:tgtEl>
                                      </p:cBhvr>
                                    </p:animEffect>
                                    <p:anim calcmode="lin" valueType="num">
                                      <p:cBhvr>
                                        <p:cTn id="59"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60" dur="1000" fill="hold"/>
                                        <p:tgtEl>
                                          <p:spTgt spid="7">
                                            <p:txEl>
                                              <p:pRg st="1" end="1"/>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7">
                                            <p:txEl>
                                              <p:pRg st="2" end="2"/>
                                            </p:txEl>
                                          </p:spTgt>
                                        </p:tgtEl>
                                        <p:attrNameLst>
                                          <p:attrName>style.visibility</p:attrName>
                                        </p:attrNameLst>
                                      </p:cBhvr>
                                      <p:to>
                                        <p:strVal val="visible"/>
                                      </p:to>
                                    </p:set>
                                    <p:animEffect transition="in" filter="fade">
                                      <p:cBhvr>
                                        <p:cTn id="63" dur="1000"/>
                                        <p:tgtEl>
                                          <p:spTgt spid="7">
                                            <p:txEl>
                                              <p:pRg st="2" end="2"/>
                                            </p:txEl>
                                          </p:spTgt>
                                        </p:tgtEl>
                                      </p:cBhvr>
                                    </p:animEffect>
                                    <p:anim calcmode="lin" valueType="num">
                                      <p:cBhvr>
                                        <p:cTn id="64"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65"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8288000" cy="10287000"/>
            <a:chOff x="0" y="0"/>
            <a:chExt cx="18288000" cy="10287000"/>
          </a:xfrm>
        </p:grpSpPr>
        <p:pic>
          <p:nvPicPr>
            <p:cNvPr id="3" name="object 3"/>
            <p:cNvPicPr/>
            <p:nvPr/>
          </p:nvPicPr>
          <p:blipFill>
            <a:blip r:embed="rId2" cstate="print"/>
            <a:stretch>
              <a:fillRect/>
            </a:stretch>
          </p:blipFill>
          <p:spPr>
            <a:xfrm>
              <a:off x="0" y="0"/>
              <a:ext cx="18287999" cy="10286999"/>
            </a:xfrm>
            <a:prstGeom prst="rect">
              <a:avLst/>
            </a:prstGeom>
          </p:spPr>
        </p:pic>
        <p:sp>
          <p:nvSpPr>
            <p:cNvPr id="4" name="object 4"/>
            <p:cNvSpPr/>
            <p:nvPr/>
          </p:nvSpPr>
          <p:spPr>
            <a:xfrm>
              <a:off x="1028700" y="1028700"/>
              <a:ext cx="16230600" cy="76200"/>
            </a:xfrm>
            <a:custGeom>
              <a:avLst/>
              <a:gdLst/>
              <a:ahLst/>
              <a:cxnLst/>
              <a:rect l="l" t="t" r="r" b="b"/>
              <a:pathLst>
                <a:path w="16230600" h="76200">
                  <a:moveTo>
                    <a:pt x="16230598" y="76199"/>
                  </a:moveTo>
                  <a:lnTo>
                    <a:pt x="0" y="76199"/>
                  </a:lnTo>
                  <a:lnTo>
                    <a:pt x="0" y="0"/>
                  </a:lnTo>
                  <a:lnTo>
                    <a:pt x="16230598" y="0"/>
                  </a:lnTo>
                  <a:lnTo>
                    <a:pt x="16230598" y="76199"/>
                  </a:lnTo>
                  <a:close/>
                </a:path>
              </a:pathLst>
            </a:custGeom>
            <a:solidFill>
              <a:srgbClr val="F7FAFD"/>
            </a:solidFill>
          </p:spPr>
          <p:txBody>
            <a:bodyPr wrap="square" lIns="0" tIns="0" rIns="0" bIns="0" rtlCol="0"/>
            <a:lstStyle/>
            <a:p>
              <a:endParaRPr dirty="0"/>
            </a:p>
          </p:txBody>
        </p:sp>
      </p:grpSp>
      <p:sp>
        <p:nvSpPr>
          <p:cNvPr id="5" name="object 5"/>
          <p:cNvSpPr txBox="1">
            <a:spLocks noGrp="1"/>
          </p:cNvSpPr>
          <p:nvPr>
            <p:ph type="title"/>
          </p:nvPr>
        </p:nvSpPr>
        <p:spPr>
          <a:xfrm>
            <a:off x="1981200" y="1866900"/>
            <a:ext cx="15011400" cy="689932"/>
          </a:xfrm>
          <a:prstGeom prst="rect">
            <a:avLst/>
          </a:prstGeom>
        </p:spPr>
        <p:txBody>
          <a:bodyPr vert="horz" wrap="square" lIns="0" tIns="12700" rIns="0" bIns="0" rtlCol="0">
            <a:spAutoFit/>
          </a:bodyPr>
          <a:lstStyle/>
          <a:p>
            <a:pPr marL="12700" algn="ctr">
              <a:lnSpc>
                <a:spcPct val="100000"/>
              </a:lnSpc>
              <a:spcBef>
                <a:spcPts val="100"/>
              </a:spcBef>
              <a:tabLst>
                <a:tab pos="635635" algn="l"/>
                <a:tab pos="4464685" algn="l"/>
              </a:tabLst>
            </a:pPr>
            <a:r>
              <a:rPr lang="ru-RU" spc="-60" dirty="0" smtClean="0"/>
              <a:t>  </a:t>
            </a:r>
            <a:r>
              <a:rPr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Ч</a:t>
            </a:r>
            <a:r>
              <a:rPr lang="ru-RU"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С   ФЕДЕРАЛЬНОГО  </a:t>
            </a:r>
            <a:r>
              <a:rPr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ХАРАКТЕРА</a:t>
            </a:r>
            <a:endParaRPr spc="114" dirty="0"/>
          </a:p>
        </p:txBody>
      </p:sp>
      <p:sp>
        <p:nvSpPr>
          <p:cNvPr id="6" name="object 6"/>
          <p:cNvSpPr txBox="1">
            <a:spLocks noGrp="1"/>
          </p:cNvSpPr>
          <p:nvPr>
            <p:ph type="body" idx="1"/>
          </p:nvPr>
        </p:nvSpPr>
        <p:spPr>
          <a:xfrm>
            <a:off x="819150" y="3162300"/>
            <a:ext cx="16649700" cy="3099566"/>
          </a:xfrm>
          <a:prstGeom prst="rect">
            <a:avLst/>
          </a:prstGeom>
          <a:ln>
            <a:noFill/>
          </a:ln>
        </p:spPr>
        <p:txBody>
          <a:bodyPr vert="horz" wrap="square" lIns="0" tIns="12700" rIns="0" bIns="0" rtlCol="0">
            <a:spAutoFit/>
          </a:bodyPr>
          <a:lstStyle/>
          <a:p>
            <a:pPr marL="12700" marR="5080" algn="ctr">
              <a:lnSpc>
                <a:spcPct val="108800"/>
              </a:lnSpc>
              <a:spcBef>
                <a:spcPts val="100"/>
              </a:spcBef>
            </a:pPr>
            <a:r>
              <a:rP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ЧС</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федерального </a:t>
            </a:r>
            <a:r>
              <a:rP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характера </a:t>
            </a:r>
            <a:r>
              <a:rPr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rPr>
              <a:t>к</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rPr>
              <a:t>ЧС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федерального характера относятся ЧС</a:t>
            </a: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 результате которых количество пострадавших</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12700" marR="5080" algn="ctr">
              <a:lnSpc>
                <a:spcPct val="108800"/>
              </a:lnSpc>
              <a:spcBef>
                <a:spcPts val="100"/>
              </a:spcBef>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rPr>
              <a:t>составляет свыше 500  человек либо размер  материального ущерба  составляет свыше 500</a:t>
            </a:r>
          </a:p>
          <a:p>
            <a:pPr marL="12700" marR="5080" algn="ctr">
              <a:lnSpc>
                <a:spcPct val="108800"/>
              </a:lnSpc>
              <a:spcBef>
                <a:spcPts val="100"/>
              </a:spcBef>
            </a:pP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rPr>
              <a:t>млн рублей</a:t>
            </a:r>
            <a:endParaRP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 name="object 7"/>
          <p:cNvSpPr/>
          <p:nvPr/>
        </p:nvSpPr>
        <p:spPr>
          <a:xfrm>
            <a:off x="1028700" y="9715500"/>
            <a:ext cx="16230600" cy="571500"/>
          </a:xfrm>
          <a:custGeom>
            <a:avLst/>
            <a:gdLst/>
            <a:ahLst/>
            <a:cxnLst/>
            <a:rect l="l" t="t" r="r" b="b"/>
            <a:pathLst>
              <a:path w="16230600" h="571500">
                <a:moveTo>
                  <a:pt x="0" y="0"/>
                </a:moveTo>
                <a:lnTo>
                  <a:pt x="16230599" y="0"/>
                </a:lnTo>
                <a:lnTo>
                  <a:pt x="16230599" y="571499"/>
                </a:lnTo>
                <a:lnTo>
                  <a:pt x="0" y="571499"/>
                </a:lnTo>
                <a:lnTo>
                  <a:pt x="0" y="0"/>
                </a:lnTo>
                <a:close/>
              </a:path>
            </a:pathLst>
          </a:custGeom>
          <a:solidFill>
            <a:srgbClr val="F7FAFD"/>
          </a:solidFill>
        </p:spPr>
        <p:txBody>
          <a:bodyPr wrap="square" lIns="0" tIns="0" rIns="0" bIns="0" rtlCol="0"/>
          <a:lstStyle/>
          <a:p>
            <a:endParaRPr dirty="0"/>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2130"/>
              </a:lnSpc>
            </a:pPr>
            <a:r>
              <a:rPr spc="105" dirty="0">
                <a:solidFill>
                  <a:srgbClr val="043C57"/>
                </a:solidFill>
              </a:rPr>
              <a:t>Классификация</a:t>
            </a:r>
            <a:r>
              <a:rPr spc="285" dirty="0">
                <a:solidFill>
                  <a:srgbClr val="043C57"/>
                </a:solidFill>
              </a:rPr>
              <a:t> </a:t>
            </a:r>
            <a:r>
              <a:rPr spc="114" dirty="0">
                <a:solidFill>
                  <a:srgbClr val="043C57"/>
                </a:solidFill>
              </a:rPr>
              <a:t>чрезвычайных</a:t>
            </a:r>
            <a:r>
              <a:rPr spc="285" dirty="0">
                <a:solidFill>
                  <a:srgbClr val="043C57"/>
                </a:solidFill>
              </a:rPr>
              <a:t> </a:t>
            </a:r>
            <a:r>
              <a:rPr spc="110" dirty="0">
                <a:solidFill>
                  <a:srgbClr val="043C57"/>
                </a:solidFill>
              </a:rPr>
              <a:t>ситуаций</a:t>
            </a:r>
          </a:p>
        </p:txBody>
      </p:sp>
    </p:spTree>
    <p:extLst>
      <p:ext uri="{BB962C8B-B14F-4D97-AF65-F5344CB8AC3E}">
        <p14:creationId xmlns:p14="http://schemas.microsoft.com/office/powerpoint/2010/main" val="15685829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ircle(in)">
                                      <p:cBhvr>
                                        <p:cTn id="12" dur="2000"/>
                                        <p:tgtEl>
                                          <p:spTgt spid="6">
                                            <p:txEl>
                                              <p:pRg st="0" end="0"/>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circle(in)">
                                      <p:cBhvr>
                                        <p:cTn id="15" dur="2000"/>
                                        <p:tgtEl>
                                          <p:spTgt spid="6">
                                            <p:txEl>
                                              <p:pRg st="1" end="1"/>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circle(in)">
                                      <p:cBhvr>
                                        <p:cTn id="18"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0" y="1902831"/>
            <a:ext cx="10972800" cy="1354217"/>
          </a:xfrm>
        </p:spPr>
        <p:txBody>
          <a:bodyPr/>
          <a:lstStyle/>
          <a:p>
            <a:pPr algn="ctr"/>
            <a:r>
              <a:rPr lang="ru-RU" sz="4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Видеоролик с образовательной платформы РЭШ</a:t>
            </a:r>
            <a:endParaRPr lang="ru-RU" sz="4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Текст 2"/>
          <p:cNvSpPr>
            <a:spLocks noGrp="1"/>
          </p:cNvSpPr>
          <p:nvPr>
            <p:ph type="body" idx="1"/>
          </p:nvPr>
        </p:nvSpPr>
        <p:spPr>
          <a:xfrm>
            <a:off x="3657600" y="4076700"/>
            <a:ext cx="11201400" cy="561692"/>
          </a:xfrm>
          <a:scene3d>
            <a:camera prst="orthographicFront"/>
            <a:lightRig rig="threePt" dir="t"/>
          </a:scene3d>
          <a:sp3d>
            <a:bevelT prst="relaxedInset"/>
          </a:sp3d>
        </p:spPr>
        <p:txBody>
          <a:bodyPr/>
          <a:lstStyle/>
          <a:p>
            <a:pPr algn="ctr"/>
            <a:r>
              <a:rPr lang="en-US" dirty="0">
                <a:solidFill>
                  <a:srgbClr val="00B050"/>
                </a:solidFill>
                <a:hlinkClick r:id="rId2"/>
              </a:rPr>
              <a:t>https://resh.edu.ru/subject/lesson/3333/start/</a:t>
            </a:r>
            <a:endParaRPr lang="ru-RU" dirty="0">
              <a:solidFill>
                <a:srgbClr val="00B050"/>
              </a:solidFill>
            </a:endParaRPr>
          </a:p>
        </p:txBody>
      </p:sp>
    </p:spTree>
    <p:extLst>
      <p:ext uri="{BB962C8B-B14F-4D97-AF65-F5344CB8AC3E}">
        <p14:creationId xmlns:p14="http://schemas.microsoft.com/office/powerpoint/2010/main" val="1070514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217</TotalTime>
  <Words>1410</Words>
  <Application>Microsoft Office PowerPoint</Application>
  <PresentationFormat>Произвольный</PresentationFormat>
  <Paragraphs>160</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Office Theme</vt:lpstr>
      <vt:lpstr>Классификация Чрезвычайных ситуаций</vt:lpstr>
      <vt:lpstr>Возрастная категория: 8 класс</vt:lpstr>
      <vt:lpstr>ОСНОВЫ     БЕЗОПАСНОСТИ     ЖИЗНЕДЕЯТЕЛЬНОСТИ</vt:lpstr>
      <vt:lpstr>Введение</vt:lpstr>
      <vt:lpstr>ЧС ЛОКАЛЬНОГО ХАРАКТЕРА</vt:lpstr>
      <vt:lpstr>ЧС  МУНИЦИПАЛЬНОГО ХАРАКТЕРА</vt:lpstr>
      <vt:lpstr>ЧС РЕГИОНАЛЬНОГО  ХАРАКТЕРА</vt:lpstr>
      <vt:lpstr>  ЧС   ФЕДЕРАЛЬНОГО  ХАРАКТЕРА</vt:lpstr>
      <vt:lpstr>Видеоролик с образовательной платформы РЭШ</vt:lpstr>
      <vt:lpstr>Следующие  классификации</vt:lpstr>
      <vt:lpstr>Оставшиеся  виды ЧС</vt:lpstr>
      <vt:lpstr>Презентация PowerPoint</vt:lpstr>
      <vt:lpstr>Основные  причины  возникновения  ЧС:</vt:lpstr>
      <vt:lpstr>ХАРАКТЕР РАЗВИТИЯ ЧС</vt:lpstr>
      <vt:lpstr>Природные  источники  чрезвычайных  ситуаций</vt:lpstr>
      <vt:lpstr>АНТРОПОГЕННЫЕ ИСТОЧНИКИ ЧРЕЗВЫЧАЙНЫХ  СИТУАЦИЙ</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Введение</dc:title>
  <dc:creator>Шахтёр</dc:creator>
  <cp:lastModifiedBy>Windows User</cp:lastModifiedBy>
  <cp:revision>20</cp:revision>
  <dcterms:created xsi:type="dcterms:W3CDTF">2021-11-11T19:49:14Z</dcterms:created>
  <dcterms:modified xsi:type="dcterms:W3CDTF">2022-02-27T20:31:18Z</dcterms:modified>
</cp:coreProperties>
</file>