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3"/>
  </p:notesMasterIdLst>
  <p:sldIdLst>
    <p:sldId id="264" r:id="rId2"/>
    <p:sldId id="453" r:id="rId3"/>
    <p:sldId id="452" r:id="rId4"/>
    <p:sldId id="281" r:id="rId5"/>
    <p:sldId id="344" r:id="rId6"/>
    <p:sldId id="337" r:id="rId7"/>
    <p:sldId id="325" r:id="rId8"/>
    <p:sldId id="290" r:id="rId9"/>
    <p:sldId id="292" r:id="rId10"/>
    <p:sldId id="365" r:id="rId11"/>
    <p:sldId id="421" r:id="rId12"/>
    <p:sldId id="446" r:id="rId13"/>
    <p:sldId id="350" r:id="rId14"/>
    <p:sldId id="260" r:id="rId15"/>
    <p:sldId id="455" r:id="rId16"/>
    <p:sldId id="310" r:id="rId17"/>
    <p:sldId id="445" r:id="rId18"/>
    <p:sldId id="398" r:id="rId19"/>
    <p:sldId id="399" r:id="rId20"/>
    <p:sldId id="456" r:id="rId21"/>
    <p:sldId id="45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0066FF"/>
    <a:srgbClr val="99FF99"/>
    <a:srgbClr val="66FF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2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</a:defRPr>
            </a:lvl1pPr>
          </a:lstStyle>
          <a:p>
            <a:pPr>
              <a:defRPr/>
            </a:pPr>
            <a:fld id="{4F0B07A6-39CC-46B4-B7C6-7190EBFF8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5C6CBC-3700-44B2-9A6A-1413E224B09B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 b="0">
                  <a:latin typeface="Times New Roman" pitchFamily="18" charset="0"/>
                </a:endParaRPr>
              </a:p>
            </p:txBody>
          </p:sp>
        </p:grpSp>
      </p:grpSp>
      <p:sp>
        <p:nvSpPr>
          <p:cNvPr id="14952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952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437E2-4847-4303-8B06-3CA2F4E28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789FF-30D3-4434-A0CC-EEA2FF16E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A55F0-8A6F-4274-9754-A2644149F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4BDBD-5252-4B64-8759-C7252F380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F8E2E-3D7C-4982-9186-B3A6FD1C0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030E9-36C9-4E4E-B1B3-264B439B6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93612-198B-409D-997B-A677DAF3A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14DEC-1607-4A6F-9A73-4EB9B1F5B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B047C-6D36-4707-8A70-3CC05F1DD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EEA03-54AD-40EA-8BAD-181257BCD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4F18F-4C80-474D-B4A5-D9924AE3E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2C57E-B08B-4A1A-AF19-C73BF42E9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F43EA-375F-4F77-9C5B-7027AB7A1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AFF7B-FC01-47DD-995F-FD2A5C598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 Black" pitchFamily="34" charset="0"/>
              </a:defRPr>
            </a:lvl1pPr>
          </a:lstStyle>
          <a:p>
            <a:pPr>
              <a:defRPr/>
            </a:pPr>
            <a:fld id="{6AD1F61E-28BB-43E1-A252-F05B878F0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4848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4848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4848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14848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14848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b="0">
                <a:solidFill>
                  <a:schemeClr val="accent2"/>
                </a:solidFill>
              </a:endParaRPr>
            </a:p>
          </p:txBody>
        </p:sp>
        <p:sp>
          <p:nvSpPr>
            <p:cNvPr id="14849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14849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4849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b="0">
                <a:solidFill>
                  <a:schemeClr val="accent2"/>
                </a:solidFill>
              </a:endParaRPr>
            </a:p>
          </p:txBody>
        </p:sp>
        <p:sp>
          <p:nvSpPr>
            <p:cNvPr id="14849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b="0">
                <a:solidFill>
                  <a:schemeClr val="accent2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849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828800"/>
            <a:ext cx="7467600" cy="2209800"/>
          </a:xfrm>
        </p:spPr>
        <p:txBody>
          <a:bodyPr/>
          <a:lstStyle/>
          <a:p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Духовно – нравственное воспитание на уроках светской этики </a:t>
            </a:r>
            <a:b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cap="all" dirty="0" smtClean="0">
                <a:latin typeface="Times New Roman" pitchFamily="18" charset="0"/>
                <a:cs typeface="Times New Roman" pitchFamily="18" charset="0"/>
              </a:rPr>
              <a:t>ИЗ опыта работы по ведению курса  "ОСНОВЫ СВЕТСКОЙ ЭТИКИ"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4419600"/>
            <a:ext cx="3810000" cy="1066800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</a:pPr>
            <a:endParaRPr lang="ru-RU" sz="1500" dirty="0" smtClean="0"/>
          </a:p>
        </p:txBody>
      </p:sp>
      <p:pic>
        <p:nvPicPr>
          <p:cNvPr id="4100" name="Picture 5" descr="posobie_svet_e_tika1_200_au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733800"/>
            <a:ext cx="2209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ttachment"/>
          <p:cNvPicPr>
            <a:picLocks noChangeAspect="1" noChangeArrowheads="1"/>
          </p:cNvPicPr>
          <p:nvPr/>
        </p:nvPicPr>
        <p:blipFill>
          <a:blip r:embed="rId4" cstate="print"/>
          <a:srcRect b="3847"/>
          <a:stretch>
            <a:fillRect/>
          </a:stretch>
        </p:blipFill>
        <p:spPr bwMode="auto">
          <a:xfrm>
            <a:off x="1676400" y="-152400"/>
            <a:ext cx="746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http://school10gai.ru/ORKCE/risunok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733800"/>
            <a:ext cx="2209800" cy="2971800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437E2-4847-4303-8B06-3CA2F4E28D5D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828800"/>
            <a:ext cx="6248400" cy="2209800"/>
          </a:xfrm>
        </p:spPr>
        <p:txBody>
          <a:bodyPr/>
          <a:lstStyle/>
          <a:p>
            <a:pPr eaLnBrk="1" hangingPunct="1">
              <a:defRPr/>
            </a:pPr>
            <a:r>
              <a:rPr lang="ru-RU" sz="4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Жизнь человека – </a:t>
            </a:r>
            <a:br>
              <a:rPr lang="ru-RU" sz="4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высшая нравственная ценность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Урок 29</a:t>
            </a:r>
          </a:p>
        </p:txBody>
      </p:sp>
      <p:sp>
        <p:nvSpPr>
          <p:cNvPr id="207876" name="AutoShape 4" descr="?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1797" name="Picture 5"/>
          <p:cNvPicPr>
            <a:picLocks noChangeAspect="1" noChangeArrowheads="1"/>
          </p:cNvPicPr>
          <p:nvPr/>
        </p:nvPicPr>
        <p:blipFill>
          <a:blip r:embed="rId2" cstate="print"/>
          <a:srcRect l="15894" t="5882"/>
          <a:stretch>
            <a:fillRect/>
          </a:stretch>
        </p:blipFill>
        <p:spPr bwMode="auto">
          <a:xfrm>
            <a:off x="7847013" y="304800"/>
            <a:ext cx="10588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437E2-4847-4303-8B06-3CA2F4E28D5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267200"/>
            <a:ext cx="2093913" cy="2466975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269319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Нравственные идеалы</a:t>
            </a:r>
          </a:p>
        </p:txBody>
      </p:sp>
      <p:sp>
        <p:nvSpPr>
          <p:cNvPr id="1177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4267200"/>
            <a:ext cx="5562600" cy="1752600"/>
          </a:xfrm>
        </p:spPr>
        <p:txBody>
          <a:bodyPr/>
          <a:lstStyle/>
          <a:p>
            <a:pPr eaLnBrk="1" hangingPunct="1"/>
            <a:r>
              <a:rPr lang="ru-RU" smtClean="0"/>
              <a:t>Урок 24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437E2-4847-4303-8B06-3CA2F4E28D5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05800" cy="3505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Отечество, отчизна</a:t>
            </a:r>
            <a:r>
              <a:rPr lang="ru-RU" sz="1800" smtClean="0"/>
              <a:t> — </a:t>
            </a:r>
            <a:br>
              <a:rPr lang="ru-RU" sz="1800" smtClean="0"/>
            </a:br>
            <a:r>
              <a:rPr lang="ru-RU" sz="2800" smtClean="0"/>
              <a:t>родная страна, родина. Понятие отечество обозначает страну предков (отцов) человека, а также часто имеет эмоциональный подтекст, подразумевающий, что некоторые испытывают к отечеству особое, сакральное чувство, которое сочетает любовь и чувство долга (патриотизм).</a:t>
            </a:r>
          </a:p>
        </p:txBody>
      </p:sp>
      <p:pic>
        <p:nvPicPr>
          <p:cNvPr id="166915" name="Picture 5" descr="normal_%D0%9E%D1%82%D0%B5%D1%87%D0%B5%D1%81%D1%82%D0%B2%D0%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191000"/>
            <a:ext cx="37528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916" name="Picture 7" descr="1202120325_0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114800"/>
            <a:ext cx="32194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1293612-198B-409D-997B-A677DAF3A99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1828800"/>
            <a:ext cx="6705600" cy="220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2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 и семья – исток нравственных отношений</a:t>
            </a:r>
            <a:r>
              <a:rPr lang="ru-RU" sz="4200" smtClean="0">
                <a:solidFill>
                  <a:schemeClr val="tx1"/>
                </a:solidFill>
              </a:rPr>
              <a:t/>
            </a:r>
            <a:br>
              <a:rPr lang="ru-RU" sz="4200" smtClean="0">
                <a:solidFill>
                  <a:schemeClr val="tx1"/>
                </a:solidFill>
              </a:rPr>
            </a:br>
            <a:endParaRPr lang="ru-RU" sz="4200" b="1" smtClean="0">
              <a:solidFill>
                <a:schemeClr val="bg1"/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7620000" cy="1752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mtClean="0"/>
              <a:t>Урок 18</a:t>
            </a:r>
          </a:p>
        </p:txBody>
      </p:sp>
      <p:sp>
        <p:nvSpPr>
          <p:cNvPr id="188420" name="AutoShape 4" descr="?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2" cstate="print"/>
          <a:srcRect l="15894" t="5882"/>
          <a:stretch>
            <a:fillRect/>
          </a:stretch>
        </p:blipFill>
        <p:spPr bwMode="auto">
          <a:xfrm>
            <a:off x="7772400" y="228600"/>
            <a:ext cx="10588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437E2-4847-4303-8B06-3CA2F4E28D5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229600" cy="1371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Коллективизм</a:t>
            </a:r>
            <a:r>
              <a:rPr lang="ru-RU" sz="4000" smtClean="0"/>
              <a:t> – сотрудничество, взаимопомощь</a:t>
            </a:r>
          </a:p>
        </p:txBody>
      </p:sp>
      <p:pic>
        <p:nvPicPr>
          <p:cNvPr id="147459" name="Picture 5" descr="rabota_ofis_kollektiv_sotrudniki(70900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4384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60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15094"/>
          <a:stretch>
            <a:fillRect/>
          </a:stretch>
        </p:blipFill>
        <p:spPr>
          <a:xfrm>
            <a:off x="4572000" y="2438400"/>
            <a:ext cx="3981450" cy="26670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5B047C-6D36-4707-8A70-3CC05F1DDDF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5B047C-6D36-4707-8A70-3CC05F1DDDF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1026" name="Picture 2" descr="Посты - Автоледи на Мотор Т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3810000" cy="3733800"/>
          </a:xfrm>
          <a:prstGeom prst="rect">
            <a:avLst/>
          </a:prstGeom>
          <a:noFill/>
        </p:spPr>
      </p:pic>
      <p:pic>
        <p:nvPicPr>
          <p:cNvPr id="1030" name="Picture 6" descr="Ягоды годжи картинки написанных сочинений Худеем вместе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62400"/>
            <a:ext cx="41910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социально-преобразующую и значимую добровольческую деятельность - Программа воспитательной работы класс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685800"/>
            <a:ext cx="4076700" cy="2952750"/>
          </a:xfrm>
          <a:prstGeom prst="rect">
            <a:avLst/>
          </a:prstGeom>
          <a:noFill/>
        </p:spPr>
      </p:pic>
      <p:pic>
        <p:nvPicPr>
          <p:cNvPr id="10" name="Picture 4" descr="Скачать Фотография Мир во всём мире Дети мира рисуют сказки. . Обои, постеры, большие фото. . Картинка 880189 - Фан Парт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971800"/>
            <a:ext cx="3429000" cy="3733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352800"/>
            <a:ext cx="4927600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Прямоугольник 3"/>
          <p:cNvSpPr>
            <a:spLocks noChangeArrowheads="1"/>
          </p:cNvSpPr>
          <p:nvPr/>
        </p:nvSpPr>
        <p:spPr bwMode="auto">
          <a:xfrm>
            <a:off x="152400" y="381000"/>
            <a:ext cx="88582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Семья</a:t>
            </a:r>
            <a:r>
              <a:rPr lang="ru-RU" sz="4000" b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4000" b="0">
                <a:latin typeface="Calibri" pitchFamily="34" charset="0"/>
              </a:rPr>
              <a:t>– </a:t>
            </a:r>
          </a:p>
          <a:p>
            <a:pPr algn="ctr">
              <a:defRPr/>
            </a:pPr>
            <a:r>
              <a:rPr lang="ru-RU" sz="3600" b="0">
                <a:latin typeface="Calibri" pitchFamily="34" charset="0"/>
              </a:rPr>
              <a:t>это главная опора в жизни, источник нравственности, любви, уважения, залог спокойствия и гармонии в обществе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22C57E-B08B-4A1A-AF19-C73BF42E9A5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светская этика?</a:t>
            </a:r>
          </a:p>
        </p:txBody>
      </p:sp>
      <p:sp>
        <p:nvSpPr>
          <p:cNvPr id="16589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Урок 2</a:t>
            </a:r>
          </a:p>
        </p:txBody>
      </p:sp>
      <p:pic>
        <p:nvPicPr>
          <p:cNvPr id="165893" name="Picture 8" descr="sem_ya_lyubov_otechestvo_200_auto"/>
          <p:cNvPicPr>
            <a:picLocks noChangeAspect="1" noChangeArrowheads="1"/>
          </p:cNvPicPr>
          <p:nvPr/>
        </p:nvPicPr>
        <p:blipFill>
          <a:blip r:embed="rId2" cstate="print"/>
          <a:srcRect t="24121" b="11557"/>
          <a:stretch>
            <a:fillRect/>
          </a:stretch>
        </p:blipFill>
        <p:spPr bwMode="auto">
          <a:xfrm>
            <a:off x="2895600" y="111125"/>
            <a:ext cx="27432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437E2-4847-4303-8B06-3CA2F4E28D5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194300" cy="2433637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4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МОЙ ВЫБОР</a:t>
            </a:r>
            <a:r>
              <a:rPr lang="ru-RU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smtClean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44739" name="Group 3"/>
          <p:cNvGraphicFramePr>
            <a:graphicFrameLocks noGrp="1"/>
          </p:cNvGraphicFramePr>
          <p:nvPr>
            <p:ph type="body" idx="1"/>
          </p:nvPr>
        </p:nvGraphicFramePr>
        <p:xfrm>
          <a:off x="395288" y="2997200"/>
          <a:ext cx="8229600" cy="3481389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70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Я сам хочу так поступать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Варианты действий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Я хочу, чтобы так поступали со мной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</a:tbl>
          </a:graphicData>
        </a:graphic>
      </p:graphicFrame>
      <p:pic>
        <p:nvPicPr>
          <p:cNvPr id="86041" name="Picture 25" descr="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404813"/>
            <a:ext cx="207803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1293612-198B-409D-997B-A677DAF3A995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435975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5400" smtClean="0">
                <a:solidFill>
                  <a:srgbClr val="00FFFF"/>
                </a:solidFill>
              </a:rPr>
              <a:t>Попробуй!</a:t>
            </a:r>
            <a:br>
              <a:rPr lang="ru-RU" sz="5400" smtClean="0">
                <a:solidFill>
                  <a:srgbClr val="00FFFF"/>
                </a:solidFill>
              </a:rPr>
            </a:br>
            <a:endParaRPr lang="ru-RU" sz="5400" smtClean="0">
              <a:solidFill>
                <a:srgbClr val="00FFFF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229600" cy="21891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</a:rPr>
              <a:t>Попробуй не наступить, а уступить. </a:t>
            </a:r>
            <a:endParaRPr lang="ru-RU" sz="2400" b="1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</a:rPr>
              <a:t>Не захватить, а отдать. </a:t>
            </a:r>
            <a:endParaRPr lang="ru-RU" sz="2400" b="1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</a:rPr>
              <a:t>Не кулак показать,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</a:rPr>
              <a:t>а протянуть ладонь. </a:t>
            </a:r>
            <a:endParaRPr lang="ru-RU" sz="2400" b="1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</a:rPr>
              <a:t>Не спрятать, а поделиться. </a:t>
            </a:r>
            <a:endParaRPr lang="ru-RU" sz="2400" b="1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</a:rPr>
              <a:t>Не кричать, а выслушать. </a:t>
            </a:r>
            <a:endParaRPr lang="ru-RU" sz="2400" b="1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</a:rPr>
              <a:t>Не разорвать, а склеить.</a:t>
            </a:r>
            <a:r>
              <a:rPr lang="ru-RU" sz="2400" smtClean="0">
                <a:solidFill>
                  <a:srgbClr val="000099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rgbClr val="000099"/>
              </a:solidFill>
            </a:endParaRP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323850" y="3933825"/>
            <a:ext cx="835183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FF3399"/>
                </a:solidFill>
              </a:rPr>
              <a:t>ПОПРОБУЙ – И ТЫ УВИДИШЬ, КАКИМИ ТЁПЛЫМИ, РАДОСТНЫМИ, СПОКОЙНЫМИ СТАНУТ ТВОИ ОТНОШЕНИЯ С ОКРУЖАЮЩИМИ ЛЮДЬМИ, КАКОЕ УДИВИТЕЛЬНОЕ ЧУВСТВО СОГРЕВАЕТ СЕРДЦЕ, СТАРАЙСЯ РАДИ СЕБЯ САМОГО НЕ ПРИЧИНЯТЬ ВРЕДА ДРУГОМУ ЧЕЛОВЕКУ.</a:t>
            </a:r>
            <a:r>
              <a:rPr lang="ru-RU" sz="2400" b="0">
                <a:solidFill>
                  <a:srgbClr val="FF3399"/>
                </a:solidFill>
              </a:rPr>
              <a:t> </a:t>
            </a:r>
          </a:p>
        </p:txBody>
      </p:sp>
      <p:pic>
        <p:nvPicPr>
          <p:cNvPr id="87045" name="Picture 5" descr="30195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476250"/>
            <a:ext cx="23304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1293612-198B-409D-997B-A677DAF3A995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1293612-198B-409D-997B-A677DAF3A99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8229600" cy="1371600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3794" name="Picture 2" descr="Тренинги для родителей и их детей 64Saratov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8534400" cy="5867400"/>
          </a:xfrm>
          <a:prstGeom prst="rect">
            <a:avLst/>
          </a:prstGeom>
          <a:noFill/>
        </p:spPr>
      </p:pic>
      <p:pic>
        <p:nvPicPr>
          <p:cNvPr id="33796" name="Picture 4" descr="Рабочая программа орксэ светская этика - Только новые учебн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810000"/>
            <a:ext cx="236220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1293612-198B-409D-997B-A677DAF3A995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41986" name="Picture 2" descr="Презентация по теме долг и сове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3429000"/>
            <a:ext cx="4965700" cy="32924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988" name="Picture 4" descr="Доклад на тему справедливость и милосердие 4 кла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962400"/>
            <a:ext cx="41910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90" name="Picture 6" descr="Гражданин России - Конституционное право - Картинки по прав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457200"/>
            <a:ext cx="495300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992" name="Picture 8" descr="Модернизация патриотизма - Новости общества - Новости NEWS.rin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52400"/>
            <a:ext cx="3609975" cy="2514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94" name="Picture 10" descr="Презентация твори добро - оригинал и заполнение документа. . Классный час &quot;Твори добро н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2209800"/>
            <a:ext cx="35052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53000" y="838200"/>
            <a:ext cx="3733800" cy="5638800"/>
          </a:xfrm>
        </p:spPr>
        <p:txBody>
          <a:bodyPr/>
          <a:lstStyle/>
          <a:p>
            <a:r>
              <a:rPr lang="ru-RU" b="1" dirty="0" smtClean="0">
                <a:solidFill>
                  <a:schemeClr val="bg2"/>
                </a:solidFill>
              </a:rPr>
              <a:t>Спасибо за внимание!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22C57E-B08B-4A1A-AF19-C73BF42E9A55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3" name="Picture 6" descr="http://school10gai.ru/ORKCE/risuno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0"/>
            <a:ext cx="4419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57200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1.     Цели и задачи обучения в начальной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7200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Курс «Основы светской этики» предполагает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изучение духовно-нравственной культуры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призван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ознакомить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учеников с основными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нормами нравственности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дать первичные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представления о морали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Поставлена задача нравственного развития младших школьников, воспитания культуры поведения с опорой на представления о положительных поступках людей. В процессе учебной деятельности предстоит дать детям новые нравственные ориентиры и упорядочить уже имеющиеся у них.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1293612-198B-409D-997B-A677DAF3A99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1"/>
          <p:cNvSpPr txBox="1">
            <a:spLocks noChangeArrowheads="1"/>
          </p:cNvSpPr>
          <p:nvPr/>
        </p:nvSpPr>
        <p:spPr bwMode="auto">
          <a:xfrm>
            <a:off x="357188" y="357188"/>
            <a:ext cx="850106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Культурные традиции</a:t>
            </a:r>
            <a:r>
              <a:rPr lang="ru-RU" sz="4000" b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4000" b="0">
                <a:latin typeface="Calibri" pitchFamily="34" charset="0"/>
              </a:rPr>
              <a:t>– достижения человечества, которые передаются от одного поколения к другому.</a:t>
            </a:r>
          </a:p>
        </p:txBody>
      </p:sp>
      <p:pic>
        <p:nvPicPr>
          <p:cNvPr id="13315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5"/>
            <a:ext cx="45069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0"/>
            <a:ext cx="3949700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22C57E-B08B-4A1A-AF19-C73BF42E9A5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1828800"/>
            <a:ext cx="6705600" cy="220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6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Дружба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7620000" cy="1752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mtClean="0"/>
              <a:t>Урок 14</a:t>
            </a:r>
          </a:p>
        </p:txBody>
      </p:sp>
      <p:sp>
        <p:nvSpPr>
          <p:cNvPr id="182276" name="AutoShape 4" descr="?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2" cstate="print"/>
          <a:srcRect l="15894" t="5882"/>
          <a:stretch>
            <a:fillRect/>
          </a:stretch>
        </p:blipFill>
        <p:spPr bwMode="auto">
          <a:xfrm>
            <a:off x="7772400" y="228600"/>
            <a:ext cx="10588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8" name="Picture 7" descr="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3125" y="4267200"/>
            <a:ext cx="31908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437E2-4847-4303-8B06-3CA2F4E28D5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1828800"/>
            <a:ext cx="6705600" cy="220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6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Справедливость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7620000" cy="1752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mtClean="0"/>
              <a:t>Урок 12</a:t>
            </a:r>
          </a:p>
        </p:txBody>
      </p:sp>
      <p:sp>
        <p:nvSpPr>
          <p:cNvPr id="175108" name="AutoShape 4" descr="?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2" cstate="print"/>
          <a:srcRect l="15894" t="5882"/>
          <a:stretch>
            <a:fillRect/>
          </a:stretch>
        </p:blipFill>
        <p:spPr bwMode="auto">
          <a:xfrm>
            <a:off x="7772400" y="228600"/>
            <a:ext cx="10588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437E2-4847-4303-8B06-3CA2F4E28D5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Добро и зло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7620000" cy="1752600"/>
          </a:xfrm>
        </p:spPr>
        <p:txBody>
          <a:bodyPr/>
          <a:lstStyle/>
          <a:p>
            <a:pPr algn="ctr" eaLnBrk="1" hangingPunct="1"/>
            <a:r>
              <a:rPr lang="ru-RU" smtClean="0"/>
              <a:t>Урок 5 - 6</a:t>
            </a:r>
            <a:endParaRPr lang="ru-RU" sz="4600" b="1" smtClean="0"/>
          </a:p>
        </p:txBody>
      </p:sp>
      <p:sp>
        <p:nvSpPr>
          <p:cNvPr id="162820" name="AutoShape 4" descr="?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 cstate="print"/>
          <a:srcRect l="15894" t="5882"/>
          <a:stretch>
            <a:fillRect/>
          </a:stretch>
        </p:blipFill>
        <p:spPr bwMode="auto">
          <a:xfrm>
            <a:off x="7772400" y="228600"/>
            <a:ext cx="10588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437E2-4847-4303-8B06-3CA2F4E28D5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TextBox 2"/>
          <p:cNvSpPr txBox="1">
            <a:spLocks noChangeArrowheads="1"/>
          </p:cNvSpPr>
          <p:nvPr/>
        </p:nvSpPr>
        <p:spPr bwMode="auto">
          <a:xfrm>
            <a:off x="152400" y="914400"/>
            <a:ext cx="428625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Добро </a:t>
            </a:r>
            <a:r>
              <a:rPr lang="ru-RU" sz="2400" b="0">
                <a:solidFill>
                  <a:srgbClr val="FF0000"/>
                </a:solidFill>
                <a:latin typeface="Calibri" pitchFamily="34" charset="0"/>
              </a:rPr>
              <a:t> - </a:t>
            </a:r>
            <a:endParaRPr lang="ru-RU" sz="2400" b="0">
              <a:solidFill>
                <a:srgbClr val="FF0000"/>
              </a:solidFill>
            </a:endParaRPr>
          </a:p>
          <a:p>
            <a:pPr algn="just">
              <a:defRPr/>
            </a:pPr>
            <a:r>
              <a:rPr lang="ru-RU" sz="2400" b="0">
                <a:latin typeface="Calibri" pitchFamily="34" charset="0"/>
              </a:rPr>
              <a:t>это нравственная ценность, образец поступков людей и отношений между ними.</a:t>
            </a:r>
          </a:p>
        </p:txBody>
      </p:sp>
      <p:sp>
        <p:nvSpPr>
          <p:cNvPr id="58372" name="TextBox 3"/>
          <p:cNvSpPr txBox="1">
            <a:spLocks noChangeArrowheads="1"/>
          </p:cNvSpPr>
          <p:nvPr/>
        </p:nvSpPr>
        <p:spPr bwMode="auto">
          <a:xfrm>
            <a:off x="4724400" y="762000"/>
            <a:ext cx="421481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Зло</a:t>
            </a:r>
            <a:r>
              <a:rPr lang="ru-RU" sz="2800" b="0">
                <a:solidFill>
                  <a:schemeClr val="bg1"/>
                </a:solidFill>
                <a:latin typeface="Calibri" pitchFamily="34" charset="0"/>
              </a:rPr>
              <a:t> – противоположность добра, это то, что мораль стремится устранить и исправить.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22C57E-B08B-4A1A-AF19-C73BF42E9A5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Прямоугольник 2"/>
          <p:cNvSpPr>
            <a:spLocks noChangeArrowheads="1"/>
          </p:cNvSpPr>
          <p:nvPr/>
        </p:nvSpPr>
        <p:spPr bwMode="auto">
          <a:xfrm>
            <a:off x="228600" y="609600"/>
            <a:ext cx="81676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Добродетель</a:t>
            </a:r>
            <a:r>
              <a:rPr lang="ru-RU" sz="2800" b="0">
                <a:latin typeface="Calibri" pitchFamily="34" charset="0"/>
              </a:rPr>
              <a:t> выражает стремление  человека к добру, стремление быть похожим на нравственную личность, которая  является для него образцом.</a:t>
            </a:r>
          </a:p>
        </p:txBody>
      </p:sp>
      <p:sp>
        <p:nvSpPr>
          <p:cNvPr id="60420" name="Прямоугольник 3"/>
          <p:cNvSpPr>
            <a:spLocks noChangeArrowheads="1"/>
          </p:cNvSpPr>
          <p:nvPr/>
        </p:nvSpPr>
        <p:spPr bwMode="auto">
          <a:xfrm>
            <a:off x="3929063" y="2819400"/>
            <a:ext cx="52149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Порок</a:t>
            </a:r>
            <a:r>
              <a:rPr lang="ru-RU" sz="2800" b="0">
                <a:latin typeface="Calibri" pitchFamily="34" charset="0"/>
              </a:rPr>
              <a:t>- действия, результатом которых оказывается  причиной зла себе или другим людям.</a:t>
            </a:r>
          </a:p>
        </p:txBody>
      </p:sp>
      <p:pic>
        <p:nvPicPr>
          <p:cNvPr id="28676" name="Picture 2" descr="C:\Users\я\Desktop\1277129507_d3112ea96a8a8ec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953000"/>
            <a:ext cx="25146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819400"/>
            <a:ext cx="3429000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22C57E-B08B-4A1A-AF19-C73BF42E9A5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1650</TotalTime>
  <Words>323</Words>
  <Application>Microsoft Office PowerPoint</Application>
  <PresentationFormat>Экран (4:3)</PresentationFormat>
  <Paragraphs>64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Пиксел</vt:lpstr>
      <vt:lpstr>  Духовно – нравственное воспитание на уроках светской этики   ИЗ опыта работы по ведению курса  "ОСНОВЫ СВЕТСКОЙ ЭТИКИ" </vt:lpstr>
      <vt:lpstr> </vt:lpstr>
      <vt:lpstr>1.     Цели и задачи обучения в начальной школе </vt:lpstr>
      <vt:lpstr>Слайд 4</vt:lpstr>
      <vt:lpstr>Дружба</vt:lpstr>
      <vt:lpstr>Справедливость</vt:lpstr>
      <vt:lpstr>Добро и зло</vt:lpstr>
      <vt:lpstr>Слайд 8</vt:lpstr>
      <vt:lpstr>Слайд 9</vt:lpstr>
      <vt:lpstr>Жизнь человека –  высшая нравственная ценность</vt:lpstr>
      <vt:lpstr>Нравственные идеалы</vt:lpstr>
      <vt:lpstr>Отечество, отчизна —  родная страна, родина. Понятие отечество обозначает страну предков (отцов) человека, а также часто имеет эмоциональный подтекст, подразумевающий, что некоторые испытывают к отечеству особое, сакральное чувство, которое сочетает любовь и чувство долга (патриотизм).</vt:lpstr>
      <vt:lpstr>Род и семья – исток нравственных отношений </vt:lpstr>
      <vt:lpstr>Коллективизм – сотрудничество, взаимопомощь</vt:lpstr>
      <vt:lpstr>Слайд 15</vt:lpstr>
      <vt:lpstr>Слайд 16</vt:lpstr>
      <vt:lpstr>Что такое светская этика?</vt:lpstr>
      <vt:lpstr> МОЙ ВЫБОР </vt:lpstr>
      <vt:lpstr> Попробуй! </vt:lpstr>
      <vt:lpstr>Слайд 20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49</cp:revision>
  <cp:lastPrinted>1601-01-01T00:00:00Z</cp:lastPrinted>
  <dcterms:created xsi:type="dcterms:W3CDTF">2011-02-17T05:57:53Z</dcterms:created>
  <dcterms:modified xsi:type="dcterms:W3CDTF">2021-09-07T15:06:36Z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