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61" r:id="rId4"/>
    <p:sldId id="262" r:id="rId5"/>
    <p:sldId id="263" r:id="rId6"/>
    <p:sldId id="264" r:id="rId7"/>
    <p:sldId id="259" r:id="rId8"/>
    <p:sldId id="265" r:id="rId9"/>
    <p:sldId id="266" r:id="rId10"/>
    <p:sldId id="267" r:id="rId11"/>
    <p:sldId id="268" r:id="rId12"/>
    <p:sldId id="275" r:id="rId13"/>
    <p:sldId id="276" r:id="rId14"/>
    <p:sldId id="277" r:id="rId15"/>
    <p:sldId id="278" r:id="rId16"/>
    <p:sldId id="279" r:id="rId17"/>
    <p:sldId id="292" r:id="rId18"/>
    <p:sldId id="269" r:id="rId19"/>
    <p:sldId id="270" r:id="rId20"/>
    <p:sldId id="271" r:id="rId21"/>
    <p:sldId id="274" r:id="rId22"/>
    <p:sldId id="281" r:id="rId23"/>
    <p:sldId id="273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ьга" initials="О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47" d="100"/>
          <a:sy n="47" d="100"/>
        </p:scale>
        <p:origin x="-1829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карта </a:t>
            </a:r>
            <a:r>
              <a:rPr lang="ru-RU" dirty="0" smtClean="0"/>
              <a:t>развития по теме проекта «Всё о русском народном танце»</a:t>
            </a:r>
            <a:endParaRPr lang="ru-RU" dirty="0"/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карта развития</c:v>
                </c:pt>
              </c:strCache>
            </c:strRef>
          </c:tx>
          <c:explosion val="25"/>
          <c:dLbls>
            <c:showCatName val="1"/>
            <c:showPercent val="1"/>
          </c:dLbls>
          <c:cat>
            <c:strRef>
              <c:f>Лист1!$A$2:$A$5</c:f>
              <c:strCache>
                <c:ptCount val="4"/>
                <c:pt idx="0">
                  <c:v>музыкальн</c:v>
                </c:pt>
                <c:pt idx="1">
                  <c:v>зун</c:v>
                </c:pt>
                <c:pt idx="2">
                  <c:v>жанры</c:v>
                </c:pt>
                <c:pt idx="3">
                  <c:v>творчество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0.75000000000000044</c:v>
                </c:pt>
                <c:pt idx="1">
                  <c:v>0.8300000000000004</c:v>
                </c:pt>
                <c:pt idx="2">
                  <c:v>0.56000000000000005</c:v>
                </c:pt>
                <c:pt idx="3">
                  <c:v>0.45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07T23:15:57.010" idx="2">
    <p:pos x="5556" y="119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AC3CD0-9362-4BDE-A624-08B45272692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6839B3-1532-4525-8BF8-1EF1B48C3050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</a:t>
          </a:r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Познавательная»</a:t>
          </a:r>
          <a:endParaRPr lang="ru-RU" sz="32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FBE13D-333F-4C2C-862E-05991D539391}" type="parTrans" cxnId="{CC551B7A-944E-4A2C-B981-7352FE8AAEB3}">
      <dgm:prSet/>
      <dgm:spPr/>
      <dgm:t>
        <a:bodyPr/>
        <a:lstStyle/>
        <a:p>
          <a:endParaRPr lang="ru-RU"/>
        </a:p>
      </dgm:t>
    </dgm:pt>
    <dgm:pt modelId="{79D2BB13-24AE-408B-9797-5B218B4CDFBC}" type="sibTrans" cxnId="{CC551B7A-944E-4A2C-B981-7352FE8AAEB3}">
      <dgm:prSet/>
      <dgm:spPr/>
      <dgm:t>
        <a:bodyPr/>
        <a:lstStyle/>
        <a:p>
          <a:endParaRPr lang="ru-RU"/>
        </a:p>
      </dgm:t>
    </dgm:pt>
    <dgm:pt modelId="{B97076DD-3537-4BC9-A5F7-426B08D7E4E8}">
      <dgm:prSet phldrT="[Текст]" custT="1"/>
      <dgm:spPr/>
      <dgm:t>
        <a:bodyPr/>
        <a:lstStyle/>
        <a:p>
          <a:pPr algn="ctr"/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«Физическая </a:t>
          </a:r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»</a:t>
          </a:r>
          <a:endParaRPr lang="ru-RU" sz="32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F3B4B4-39C6-455D-BA22-5C318B47D9D7}" type="parTrans" cxnId="{4BB2A4F6-0470-46A7-8BB1-E70BF1FF4995}">
      <dgm:prSet/>
      <dgm:spPr/>
      <dgm:t>
        <a:bodyPr/>
        <a:lstStyle/>
        <a:p>
          <a:endParaRPr lang="ru-RU"/>
        </a:p>
      </dgm:t>
    </dgm:pt>
    <dgm:pt modelId="{77BE205B-4C0F-4D57-BF68-02CEB942C025}" type="sibTrans" cxnId="{4BB2A4F6-0470-46A7-8BB1-E70BF1FF4995}">
      <dgm:prSet/>
      <dgm:spPr/>
      <dgm:t>
        <a:bodyPr/>
        <a:lstStyle/>
        <a:p>
          <a:endParaRPr lang="ru-RU"/>
        </a:p>
      </dgm:t>
    </dgm:pt>
    <dgm:pt modelId="{A4A2DA1F-6E6D-47BB-8146-DB586D6C6705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«Художественно-эстетическая»</a:t>
          </a:r>
          <a:endParaRPr lang="ru-RU" sz="32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E6C55E-E178-4737-B36B-4392CEDAE722}" type="parTrans" cxnId="{D18120C2-353F-42EB-BC4A-9F0E17584B3F}">
      <dgm:prSet/>
      <dgm:spPr/>
      <dgm:t>
        <a:bodyPr/>
        <a:lstStyle/>
        <a:p>
          <a:endParaRPr lang="ru-RU"/>
        </a:p>
      </dgm:t>
    </dgm:pt>
    <dgm:pt modelId="{716054DA-6B6B-443A-AAE5-C10A04BCC056}" type="sibTrans" cxnId="{D18120C2-353F-42EB-BC4A-9F0E17584B3F}">
      <dgm:prSet/>
      <dgm:spPr/>
      <dgm:t>
        <a:bodyPr/>
        <a:lstStyle/>
        <a:p>
          <a:endParaRPr lang="ru-RU"/>
        </a:p>
      </dgm:t>
    </dgm:pt>
    <dgm:pt modelId="{DF1FABF1-848E-4EF6-A1D3-7703909458E7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</a:t>
          </a:r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Социально-коммуникативная»</a:t>
          </a:r>
          <a:endParaRPr lang="ru-RU" sz="32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455575-F7FA-4851-960A-FC2F5461694C}" type="parTrans" cxnId="{A02BE413-566F-4BCA-95C3-61AF913623C5}">
      <dgm:prSet/>
      <dgm:spPr/>
      <dgm:t>
        <a:bodyPr/>
        <a:lstStyle/>
        <a:p>
          <a:endParaRPr lang="ru-RU"/>
        </a:p>
      </dgm:t>
    </dgm:pt>
    <dgm:pt modelId="{FF661AEA-6FBA-4438-91D3-3E7155E5D819}" type="sibTrans" cxnId="{A02BE413-566F-4BCA-95C3-61AF913623C5}">
      <dgm:prSet/>
      <dgm:spPr/>
      <dgm:t>
        <a:bodyPr/>
        <a:lstStyle/>
        <a:p>
          <a:endParaRPr lang="ru-RU"/>
        </a:p>
      </dgm:t>
    </dgm:pt>
    <dgm:pt modelId="{294014C5-76E9-48F2-97DB-C9D874361C89}" type="pres">
      <dgm:prSet presAssocID="{EBAC3CD0-9362-4BDE-A624-08B4527269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59CCAA-6FF8-49BC-8DE6-266B0A5FFED2}" type="pres">
      <dgm:prSet presAssocID="{5B6839B3-1532-4525-8BF8-1EF1B48C3050}" presName="node" presStyleLbl="node1" presStyleIdx="0" presStyleCnt="4" custScaleX="173975" custScaleY="77817" custLinFactY="7681" custLinFactNeighborX="-9401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78A8C-9738-49B6-AB07-C2291CF2C2E8}" type="pres">
      <dgm:prSet presAssocID="{79D2BB13-24AE-408B-9797-5B218B4CDFBC}" presName="sibTrans" presStyleCnt="0"/>
      <dgm:spPr/>
    </dgm:pt>
    <dgm:pt modelId="{F15D23E0-6795-4846-9F3C-54315B753240}" type="pres">
      <dgm:prSet presAssocID="{B97076DD-3537-4BC9-A5F7-426B08D7E4E8}" presName="node" presStyleLbl="node1" presStyleIdx="1" presStyleCnt="4" custFlipVert="0" custScaleX="220152" custScaleY="69480" custLinFactY="-18060" custLinFactNeighborX="-429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A691F-E8A7-453F-82F2-BF001058D25D}" type="pres">
      <dgm:prSet presAssocID="{77BE205B-4C0F-4D57-BF68-02CEB942C025}" presName="sibTrans" presStyleCnt="0"/>
      <dgm:spPr/>
    </dgm:pt>
    <dgm:pt modelId="{B4FD77AD-3770-4063-9846-CE7BBCBD1E20}" type="pres">
      <dgm:prSet presAssocID="{A4A2DA1F-6E6D-47BB-8146-DB586D6C6705}" presName="node" presStyleLbl="node1" presStyleIdx="2" presStyleCnt="4" custScaleX="173061" custScaleY="142767" custLinFactX="100000" custLinFactY="-23433" custLinFactNeighborX="10671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F7BD2-3F61-4650-86C9-A0160B1E2250}" type="pres">
      <dgm:prSet presAssocID="{716054DA-6B6B-443A-AAE5-C10A04BCC056}" presName="sibTrans" presStyleCnt="0"/>
      <dgm:spPr/>
    </dgm:pt>
    <dgm:pt modelId="{D50A1F58-2A11-4E8D-954C-ECBDB882D739}" type="pres">
      <dgm:prSet presAssocID="{DF1FABF1-848E-4EF6-A1D3-7703909458E7}" presName="node" presStyleLbl="node1" presStyleIdx="3" presStyleCnt="4" custScaleX="187310" custScaleY="109378" custLinFactX="-27386" custLinFactNeighborX="-100000" custLinFactNeighborY="315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24445F-43E4-44A6-90C3-83897913043B}" type="presOf" srcId="{B97076DD-3537-4BC9-A5F7-426B08D7E4E8}" destId="{F15D23E0-6795-4846-9F3C-54315B753240}" srcOrd="0" destOrd="0" presId="urn:microsoft.com/office/officeart/2005/8/layout/default"/>
    <dgm:cxn modelId="{A02BE413-566F-4BCA-95C3-61AF913623C5}" srcId="{EBAC3CD0-9362-4BDE-A624-08B45272692A}" destId="{DF1FABF1-848E-4EF6-A1D3-7703909458E7}" srcOrd="3" destOrd="0" parTransId="{A6455575-F7FA-4851-960A-FC2F5461694C}" sibTransId="{FF661AEA-6FBA-4438-91D3-3E7155E5D819}"/>
    <dgm:cxn modelId="{E253C610-91C1-4BA4-A939-C2C1FD7403B0}" type="presOf" srcId="{5B6839B3-1532-4525-8BF8-1EF1B48C3050}" destId="{7B59CCAA-6FF8-49BC-8DE6-266B0A5FFED2}" srcOrd="0" destOrd="0" presId="urn:microsoft.com/office/officeart/2005/8/layout/default"/>
    <dgm:cxn modelId="{D18120C2-353F-42EB-BC4A-9F0E17584B3F}" srcId="{EBAC3CD0-9362-4BDE-A624-08B45272692A}" destId="{A4A2DA1F-6E6D-47BB-8146-DB586D6C6705}" srcOrd="2" destOrd="0" parTransId="{48E6C55E-E178-4737-B36B-4392CEDAE722}" sibTransId="{716054DA-6B6B-443A-AAE5-C10A04BCC056}"/>
    <dgm:cxn modelId="{8FE4E973-A959-4E68-BB1C-29E9112DC3B3}" type="presOf" srcId="{A4A2DA1F-6E6D-47BB-8146-DB586D6C6705}" destId="{B4FD77AD-3770-4063-9846-CE7BBCBD1E20}" srcOrd="0" destOrd="0" presId="urn:microsoft.com/office/officeart/2005/8/layout/default"/>
    <dgm:cxn modelId="{CC551B7A-944E-4A2C-B981-7352FE8AAEB3}" srcId="{EBAC3CD0-9362-4BDE-A624-08B45272692A}" destId="{5B6839B3-1532-4525-8BF8-1EF1B48C3050}" srcOrd="0" destOrd="0" parTransId="{99FBE13D-333F-4C2C-862E-05991D539391}" sibTransId="{79D2BB13-24AE-408B-9797-5B218B4CDFBC}"/>
    <dgm:cxn modelId="{49AD33B0-8875-43E2-ABD6-41D00EDADC44}" type="presOf" srcId="{DF1FABF1-848E-4EF6-A1D3-7703909458E7}" destId="{D50A1F58-2A11-4E8D-954C-ECBDB882D739}" srcOrd="0" destOrd="0" presId="urn:microsoft.com/office/officeart/2005/8/layout/default"/>
    <dgm:cxn modelId="{0EA59420-1112-4F93-B503-4102D939E611}" type="presOf" srcId="{EBAC3CD0-9362-4BDE-A624-08B45272692A}" destId="{294014C5-76E9-48F2-97DB-C9D874361C89}" srcOrd="0" destOrd="0" presId="urn:microsoft.com/office/officeart/2005/8/layout/default"/>
    <dgm:cxn modelId="{4BB2A4F6-0470-46A7-8BB1-E70BF1FF4995}" srcId="{EBAC3CD0-9362-4BDE-A624-08B45272692A}" destId="{B97076DD-3537-4BC9-A5F7-426B08D7E4E8}" srcOrd="1" destOrd="0" parTransId="{B3F3B4B4-39C6-455D-BA22-5C318B47D9D7}" sibTransId="{77BE205B-4C0F-4D57-BF68-02CEB942C025}"/>
    <dgm:cxn modelId="{83AF0A62-9173-4C45-A6CE-C2A27167C287}" type="presParOf" srcId="{294014C5-76E9-48F2-97DB-C9D874361C89}" destId="{7B59CCAA-6FF8-49BC-8DE6-266B0A5FFED2}" srcOrd="0" destOrd="0" presId="urn:microsoft.com/office/officeart/2005/8/layout/default"/>
    <dgm:cxn modelId="{DF4DD5F7-D67A-469E-A193-39997C47113D}" type="presParOf" srcId="{294014C5-76E9-48F2-97DB-C9D874361C89}" destId="{89278A8C-9738-49B6-AB07-C2291CF2C2E8}" srcOrd="1" destOrd="0" presId="urn:microsoft.com/office/officeart/2005/8/layout/default"/>
    <dgm:cxn modelId="{A87B5AA6-26D0-4212-8F77-2A66FA20112A}" type="presParOf" srcId="{294014C5-76E9-48F2-97DB-C9D874361C89}" destId="{F15D23E0-6795-4846-9F3C-54315B753240}" srcOrd="2" destOrd="0" presId="urn:microsoft.com/office/officeart/2005/8/layout/default"/>
    <dgm:cxn modelId="{3DF0B543-B4BF-4A15-88E2-61A43DD9D265}" type="presParOf" srcId="{294014C5-76E9-48F2-97DB-C9D874361C89}" destId="{78DA691F-E8A7-453F-82F2-BF001058D25D}" srcOrd="3" destOrd="0" presId="urn:microsoft.com/office/officeart/2005/8/layout/default"/>
    <dgm:cxn modelId="{82CF7106-7F62-4CDF-9FB7-0F9D1F241B3E}" type="presParOf" srcId="{294014C5-76E9-48F2-97DB-C9D874361C89}" destId="{B4FD77AD-3770-4063-9846-CE7BBCBD1E20}" srcOrd="4" destOrd="0" presId="urn:microsoft.com/office/officeart/2005/8/layout/default"/>
    <dgm:cxn modelId="{CCA626C2-2D07-4BAD-94E9-B48631A751C9}" type="presParOf" srcId="{294014C5-76E9-48F2-97DB-C9D874361C89}" destId="{28EF7BD2-3F61-4650-86C9-A0160B1E2250}" srcOrd="5" destOrd="0" presId="urn:microsoft.com/office/officeart/2005/8/layout/default"/>
    <dgm:cxn modelId="{A6FDDF83-2B20-4D79-982B-650D6C35B50A}" type="presParOf" srcId="{294014C5-76E9-48F2-97DB-C9D874361C89}" destId="{D50A1F58-2A11-4E8D-954C-ECBDB882D73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59CCAA-6FF8-49BC-8DE6-266B0A5FFED2}">
      <dsp:nvSpPr>
        <dsp:cNvPr id="0" name=""/>
        <dsp:cNvSpPr/>
      </dsp:nvSpPr>
      <dsp:spPr>
        <a:xfrm>
          <a:off x="71999" y="604657"/>
          <a:ext cx="2535020" cy="15461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 Здоровье»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999" y="604657"/>
        <a:ext cx="2535020" cy="1546183"/>
      </dsp:txXfrm>
    </dsp:sp>
    <dsp:sp modelId="{F15D23E0-6795-4846-9F3C-54315B753240}">
      <dsp:nvSpPr>
        <dsp:cNvPr id="0" name=""/>
        <dsp:cNvSpPr/>
      </dsp:nvSpPr>
      <dsp:spPr>
        <a:xfrm>
          <a:off x="2775451" y="613768"/>
          <a:ext cx="2921839" cy="15009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«Физическая культура»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75451" y="613768"/>
        <a:ext cx="2921839" cy="1500944"/>
      </dsp:txXfrm>
    </dsp:sp>
    <dsp:sp modelId="{B4FD77AD-3770-4063-9846-CE7BBCBD1E20}">
      <dsp:nvSpPr>
        <dsp:cNvPr id="0" name=""/>
        <dsp:cNvSpPr/>
      </dsp:nvSpPr>
      <dsp:spPr>
        <a:xfrm>
          <a:off x="5792425" y="611246"/>
          <a:ext cx="2755284" cy="15009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 Музыка»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92425" y="611246"/>
        <a:ext cx="2755284" cy="1500944"/>
      </dsp:txXfrm>
    </dsp:sp>
    <dsp:sp modelId="{D50A1F58-2A11-4E8D-954C-ECBDB882D739}">
      <dsp:nvSpPr>
        <dsp:cNvPr id="0" name=""/>
        <dsp:cNvSpPr/>
      </dsp:nvSpPr>
      <dsp:spPr>
        <a:xfrm>
          <a:off x="0" y="2435309"/>
          <a:ext cx="4101882" cy="15009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 Социализация»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435309"/>
        <a:ext cx="4101882" cy="1500944"/>
      </dsp:txXfrm>
    </dsp:sp>
    <dsp:sp modelId="{E5232104-FF3B-436C-A430-CFA90B90755F}">
      <dsp:nvSpPr>
        <dsp:cNvPr id="0" name=""/>
        <dsp:cNvSpPr/>
      </dsp:nvSpPr>
      <dsp:spPr>
        <a:xfrm>
          <a:off x="4393244" y="2374536"/>
          <a:ext cx="4278518" cy="15732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«Коммуникация»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93244" y="2374536"/>
        <a:ext cx="4278518" cy="1573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CF249-10A6-464B-92B6-F81F8538BD7F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31A97-6B7F-4157-A3E6-95ECC4B4D5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0C112-818D-45B6-B01C-6018D6B5F926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28C97-31DE-4BC8-9502-308D8CC8CD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45CE0-F71A-4E1E-95B9-31AA09D0897D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D41D1-328C-4D1A-8931-4891E2EB6E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E4BEE-93C4-480A-A2DC-091AD60F8172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23959-0843-491D-A21B-28A45C80B3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B23C3-3B65-4B12-B5F8-2A4ED73CBAE4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BB63E-B3C5-475F-B037-E09784F4E0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F2857-DE13-44FE-A2DE-092ED3F739DE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6FBE7-1B77-4A64-94B2-0823139A5B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49D7-A583-4EE7-9F3C-BAC1C218C48B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83C0-CBB2-452D-86E5-8D8C58C5A0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9F81-B5F2-4E8E-9DDB-448B79C3E48A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06DBA-37BE-4694-A986-7F67EF4244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2D226-1BC3-4A17-805F-4A84CDB0972E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81689-3BEB-4323-BFF7-9CEAF43E0C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06881-C72D-4012-BB83-5EB50FA22B13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A190A-7527-4633-BAA7-9AD71AE858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F5C5B-EB35-44DE-8426-81DDAE86EF21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1E3B-9E12-4231-B7BB-B9B0A82854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C6C2-D981-47F1-9F96-C3BE1F2D9FBA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D0B0D-22A7-40F8-A8EA-47E38E107F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1C2AE3-09F6-479E-9400-9B23490CCE42}" type="datetimeFigureOut">
              <a:rPr lang="ru-RU"/>
              <a:pPr>
                <a:defRPr/>
              </a:pPr>
              <a:t>14.05.2015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DB5978-57CD-407E-971C-C847194AC2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Videos\&#1042;&#1086;%20&#1087;&#1086;&#1083;&#1077;%20&#1073;&#1077;&#1088;&#1105;&#1079;&#1072;%20&#1089;&#1090;&#1086;&#1103;&#1083;&#1072;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Videos\&#1050;&#1072;&#1082;%20&#1091;%20&#1085;&#1072;&#1096;&#1080;&#1093;%20&#1091;%20&#1074;&#1086;&#1088;&#1086;&#1090;.avi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Videos\&#1042;&#1072;&#1088;&#1077;&#1085;&#1100;&#1082;&#1072;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95936" y="332656"/>
            <a:ext cx="4462264" cy="3096344"/>
          </a:xfrm>
        </p:spPr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проекту по хореографии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429000"/>
            <a:ext cx="6296744" cy="2736304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Всё о русском народном танце» !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хореограф) Фильченкова  О. В.</a:t>
            </a:r>
          </a:p>
        </p:txBody>
      </p:sp>
      <p:pic>
        <p:nvPicPr>
          <p:cNvPr id="4" name="Рисунок 3" descr="ljubitelskij_konkurs_narodnih_tantsev_v_krasnojars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3384376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0465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 теоретическим и практическим навыкам хореографии ( знание жанрового разнообразия, умение отличать и характеризовать жанры- игровой, орнаментальный  хоровод, русский танец).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общей культуры и художественно-эстетического вкуса детей.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Проявление интереса детей и родителей к познанию русской народной хореографии.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проекта:</a:t>
            </a:r>
            <a:endParaRPr lang="ru-RU" sz="32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Выявление проблемы.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проекта.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Выполнение проекта.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Подведение итогов.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Подготовительный этап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цели, определение актуальности и значимости проекта.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уровня знаний детей в области русского народного танца.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литературы, видео презентаций, наглядно-дидактического и музыкального материала.</a:t>
            </a:r>
          </a:p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орнаментального хоровода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02123_4218-8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908720"/>
            <a:ext cx="4752528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17492759_b54843e3b9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068960"/>
            <a:ext cx="4968440" cy="3601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1330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4714876" cy="273573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</p:pic>
      <p:pic>
        <p:nvPicPr>
          <p:cNvPr id="5" name="Рисунок 4" descr="S1330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214422"/>
            <a:ext cx="4500562" cy="273630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  <p:pic>
        <p:nvPicPr>
          <p:cNvPr id="7" name="Рисунок 6" descr="S13300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3645024"/>
            <a:ext cx="4392489" cy="3070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S13300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645024"/>
            <a:ext cx="4104456" cy="3070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42852"/>
            <a:ext cx="6455070" cy="500066"/>
          </a:xfrm>
        </p:spPr>
        <p:txBody>
          <a:bodyPr/>
          <a:lstStyle/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"/>
            <a:ext cx="8424936" cy="100010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Дидактическая игра: « Рисунок хоровода»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мнемосхем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93610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Просмотр  видео  презентаций о хороводах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13300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990" y="1124744"/>
            <a:ext cx="4952603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13300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0372" y="3861048"/>
            <a:ext cx="5134116" cy="3018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619f887d8bdd7845938f1fe2527f3c2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365104"/>
            <a:ext cx="3707904" cy="2492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1_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1124745"/>
            <a:ext cx="3600400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о поле берёза стоял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орнаментальный хоровод: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Во поле берёза стояла»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43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и игровые хороводы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Знакомство с историей возникновения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1"/>
            <a:ext cx="471601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&amp;Изображение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2306" y="3329608"/>
            <a:ext cx="4621694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к у наших у ворот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7475" y="0"/>
            <a:ext cx="9171476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Исполняем игровой хоровод: « Как у наших у ворот»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 Содержательный этап: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79208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 педагога и детей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14282" y="1916833"/>
            <a:ext cx="4536504" cy="494116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Беседа с детьми: выявление знаний и навыков в области русского народного танца.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Подбор репертуара, совместное творчество детей и педагога. Видео презентация о хороводах.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Разучивание движений к русскому танцу: « Варенька».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рисунков орнаментального хоровода: « Во поле берёза стояла».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с атрибутами: музыкальными  инструментами. Беседа об игровом хороводе.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9" y="1196752"/>
            <a:ext cx="4042792" cy="43204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60032" y="1916832"/>
            <a:ext cx="4104456" cy="494116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Подготовка к опросу родителей. Составление анкеты.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Анкетирование родителей:  «Каким жанрам танца они отдают предпочтение» ?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Консультация: « Возрастные особенности детей в обучении хореографии».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Рисунок дома: « Как я вижу русский танец».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Опрос родителей: «Посещают ли дети танцевальные кружки, студии». </a:t>
            </a:r>
          </a:p>
          <a:p>
            <a:pPr marL="457200" indent="-457200"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63408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Содержательный этап: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4172272" cy="5805264"/>
          </a:xfrm>
        </p:spPr>
        <p:txBody>
          <a:bodyPr/>
          <a:lstStyle/>
          <a:p>
            <a:pPr marL="457200" indent="-45720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Рабочее занятие с дидактической игрой. Разучивание русской народной игры: « Колпачок». Танцевальные загадки.</a:t>
            </a:r>
          </a:p>
          <a:p>
            <a:pPr marL="457200" indent="-45720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7.Знакомство детей с русским народным костюмом. Работа над композициями хороводов и танцев.</a:t>
            </a:r>
          </a:p>
          <a:p>
            <a:pPr marL="457200" indent="-45720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Проверка знаний детей, репетиция итогового открытого занятия.</a:t>
            </a:r>
          </a:p>
          <a:p>
            <a:pPr marL="457200" indent="-45720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Открытое занятие –  исследование знаний и навыков детей в русской народной хореографии.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87727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Консультация родителей: «Знакомство детей с русскими праздниками, традициями, обрядами».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Совместная деятельность педагога и воспитателя в подготовке открытого  занятия,  выставки рисунков и головных уборов.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Репетиция с применением ТСО.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зала педагогом и воспитателем.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Приглашение воспитателей на открытое занятие.</a:t>
            </a:r>
          </a:p>
          <a:p>
            <a:pPr>
              <a:buNone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485776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дошкольном возрасте закладываются основы здоровья, гармоничного нравственного  формирования личности.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Важнейшей из учебно-воспитательных задач является художественно-эстетическое и культурное развитие детей.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Народный танец закладывает основу патриотического воспитания ребёнка.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Знакомит с бытом, костюмом, праздниками и традициями русского народа.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Основной этап: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Выполнение проекта.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Обобщение предварительной работы.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Конспект занятия по теме: « Всё о русском народном танце».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Тематическое занятие на тему: « Хороводы и хороводные игры».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Интеграция с воспитателем в области прикладного творчества детей.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родителями: Анкетирование, памятки и консультации на доске объявлений, рисование детей с родителями.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Подготовка сюрпризного момента для детей.</a:t>
            </a:r>
          </a:p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Русский танец:  Дидактическая игра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Найди картинку народного танца» 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&amp;Изображение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3960440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&amp;Изображение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193704"/>
            <a:ext cx="4248472" cy="25288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&amp;Изображение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340768"/>
            <a:ext cx="424847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4359082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071942"/>
            <a:ext cx="4104456" cy="2584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арень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2152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Танец « Варенька» станцуем, порезвимся от души. Инструменты не забудем. Веселей народ пляши!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10967800_large_1394616267_0_831b6_1c76ed4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Наши рисунки о танце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13300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3923928" cy="4185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13300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4581128"/>
            <a:ext cx="3707904" cy="2276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13300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988840"/>
            <a:ext cx="4032448" cy="252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9591215_defne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S1330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3104332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S1330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212163"/>
            <a:ext cx="3275856" cy="2645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13300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"/>
            <a:ext cx="3275856" cy="2348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13300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293096"/>
            <a:ext cx="327585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13300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2060848"/>
            <a:ext cx="2952328" cy="2521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0967795_1394616049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История русского народного костюма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&amp;Изображение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4427983" cy="308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&amp;Изображение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500174"/>
            <a:ext cx="4500562" cy="3010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1"/>
            <a:ext cx="3563888" cy="2368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3069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68378"/>
            <a:ext cx="3203848" cy="3189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687474703a2f2f7777772e7074697463612e72752f696d616765732f696d673133382e6a70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3291" y="3645025"/>
            <a:ext cx="3370709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15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"/>
            <a:ext cx="3563888" cy="2380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6_YR0V0maa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7825" y="1412775"/>
            <a:ext cx="3168352" cy="3672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10967800_large_1394616267_0_831b6_1c76ed42_X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924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Продуктивная  деятельность.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Изготовление кокошника с использованием декоративно- прикладного  творчества».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13300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429000"/>
            <a:ext cx="4032447" cy="3199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&amp;Изображение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429000"/>
            <a:ext cx="4176464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13300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1484784"/>
            <a:ext cx="3904434" cy="2150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нас получились замечательные кокошники!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&amp;Изображение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42908"/>
            <a:ext cx="7704856" cy="5126452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9591458_large_defn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"/>
            <a:ext cx="9144000" cy="68580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«Мы очень много узнали о русском народном танце, хороводе и костюме»!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SC079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564904"/>
            <a:ext cx="442798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S13300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628800"/>
            <a:ext cx="4176464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10967799_large_1394616246_0_831b5_5dc0c1f2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-28632"/>
            <a:ext cx="8712968" cy="6886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278092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Приобщение детей к русскому народному танцевальному искусству.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Выявление, раскрытие и развитие танцевальных способностей детей. Эстетическое развитие личности средствами танцевальной деятельности.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36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25965650_spring-backgrounds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54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этап: Итоговый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64360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освоения программы: « Радуга движений» , где основной целью является приобщение детей к русской народной культуре, выяснилось…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старшей группы полностью освоили разнообразие жанров танца, рисунки хоровода, отличия игрового от орнаментального хоровода.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русский танец отличается от других жанров хореографического искусства.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Научились использовать в танце атрибуты, мнемосхемы, ознакомились с русскими народными играми с плясовыми элементами.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85818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Результативность: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14348" y="714356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обработки данных анкет, проведения интегрированной НОД, выяснилось, что дети знают основы русского народного творчества.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Обучать детей танцевальным движениям.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навык двигаться в ритме и темпе заданной музыки.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пластику и культуру движения.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Обучать координации движений и ориентированию в пространстве.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коммуникативные способности детей, активность и самостоятельность.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любовь к народной культуре с помощью танцевальных навыков.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нравственно-эстетическое отношение в танцевальной деятельности.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Создавать атмосферу радости детского творчества в сотрудничестве.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49246" y="0"/>
            <a:ext cx="919324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85010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86874" cy="6143644"/>
          </a:xfrm>
        </p:spPr>
        <p:txBody>
          <a:bodyPr/>
          <a:lstStyle/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хореографические навыки детей.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музыкальность и ритмичность детей.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воображение и фантазию.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Оздоровительные: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укреплению здоровья детей.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Укреплять осанку и развивать мышечный корсет воспитанников.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Постановка и координация движений рук, ног, корпуса и головы.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3573016"/>
            <a:ext cx="7810127" cy="3096344"/>
          </a:xfrm>
        </p:spPr>
        <p:txBody>
          <a:bodyPr/>
          <a:lstStyle/>
          <a:p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Продолжительность- 2 месяца.</a:t>
            </a:r>
            <a:b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Приурочен к Всемирному дню танца.</a:t>
            </a:r>
            <a:b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Участники проекта: педагог, воспитатель, дети старшей группы № 10, родители.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332656"/>
            <a:ext cx="7416824" cy="2664296"/>
          </a:xfrm>
        </p:spPr>
        <p:txBody>
          <a:bodyPr/>
          <a:lstStyle/>
          <a:p>
            <a:pPr algn="ctr"/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 проекта: </a:t>
            </a:r>
            <a:endParaRPr lang="ru-RU" sz="4000" b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Познавательный</a:t>
            </a:r>
          </a:p>
          <a:p>
            <a:pPr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Творческий</a:t>
            </a:r>
          </a:p>
          <a:p>
            <a:pPr>
              <a:buFont typeface="Wingdings" pitchFamily="2" charset="2"/>
              <a:buChar char="Ø"/>
            </a:pP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Среднесрочный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Интеграция образовательных областей:</a:t>
            </a:r>
            <a:endParaRPr lang="ru-RU" sz="4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50206" cy="504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5965645_spring-backgrounds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3051"/>
            <a:ext cx="9144000" cy="685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результат:</a:t>
            </a:r>
            <a:endParaRPr lang="ru-RU" sz="40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572560" cy="4382798"/>
          </a:xfrm>
        </p:spPr>
        <p:txBody>
          <a:bodyPr/>
          <a:lstStyle/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Сохранение и укрепление здоровья детей.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потребности в двигательной активности детей.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внимания, собранности, зрительного восприятия, трудолюбия, ответственности.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логики, пространственного мышления, памяти, целеустремлённости.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творческого потенциала детей.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66</Template>
  <TotalTime>1011</TotalTime>
  <Words>874</Words>
  <Application>Microsoft Office PowerPoint</Application>
  <PresentationFormat>Экран (4:3)</PresentationFormat>
  <Paragraphs>119</Paragraphs>
  <Slides>31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66</vt:lpstr>
      <vt:lpstr>Презентация к проекту по хореографии</vt:lpstr>
      <vt:lpstr>Актуальность:</vt:lpstr>
      <vt:lpstr>Слайд 3</vt:lpstr>
      <vt:lpstr>Задачи:</vt:lpstr>
      <vt:lpstr>Воспитательные:</vt:lpstr>
      <vt:lpstr>Развивающие:</vt:lpstr>
      <vt:lpstr>Продолжительность- 2 месяца. Приурочен к Всемирному дню танца.   Участники проекта: педагог, воспитатель, дети старшей группы № 10, родители.</vt:lpstr>
      <vt:lpstr>Интеграция образовательных областей:</vt:lpstr>
      <vt:lpstr>Предполагаемый результат:</vt:lpstr>
      <vt:lpstr>Слайд 10</vt:lpstr>
      <vt:lpstr>Этапы реализации проекта:</vt:lpstr>
      <vt:lpstr>История орнаментального хоровода</vt:lpstr>
      <vt:lpstr>Дидактическая игра: « Рисунок хоровода» Использование мнемосхем</vt:lpstr>
      <vt:lpstr>Просмотр  видео  презентаций о хороводах</vt:lpstr>
      <vt:lpstr>Наш орнаментальный хоровод: « Во поле берёза стояла»</vt:lpstr>
      <vt:lpstr>Игры и игровые хороводы Знакомство с историей возникновения</vt:lpstr>
      <vt:lpstr>Исполняем игровой хоровод: « Как у наших у ворот»</vt:lpstr>
      <vt:lpstr>2 Содержательный этап:</vt:lpstr>
      <vt:lpstr>2 Содержательный этап:</vt:lpstr>
      <vt:lpstr>3 Основной этап:</vt:lpstr>
      <vt:lpstr>Русский танец:  Дидактическая игра « Найди картинку народного танца»   </vt:lpstr>
      <vt:lpstr>Танец « Варенька» станцуем, порезвимся от души. Инструменты не забудем. Веселей народ пляши!</vt:lpstr>
      <vt:lpstr>Наши рисунки о танце</vt:lpstr>
      <vt:lpstr>Слайд 24</vt:lpstr>
      <vt:lpstr>История русского народного костюма</vt:lpstr>
      <vt:lpstr>Слайд 26</vt:lpstr>
      <vt:lpstr>Продуктивная  деятельность. « Изготовление кокошника с использованием декоративно- прикладного  творчества».</vt:lpstr>
      <vt:lpstr>У нас получились замечательные кокошники!</vt:lpstr>
      <vt:lpstr>«Мы очень много узнали о русском народном танце, хороводе и костюме»!</vt:lpstr>
      <vt:lpstr>4 этап: Итоговый</vt:lpstr>
      <vt:lpstr>Результативность: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проекту по хореографии</dc:title>
  <dc:creator>Ольга</dc:creator>
  <cp:lastModifiedBy>user</cp:lastModifiedBy>
  <cp:revision>137</cp:revision>
  <dcterms:created xsi:type="dcterms:W3CDTF">2015-05-07T19:29:09Z</dcterms:created>
  <dcterms:modified xsi:type="dcterms:W3CDTF">2015-05-14T10:30:53Z</dcterms:modified>
</cp:coreProperties>
</file>