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75" r:id="rId2"/>
    <p:sldId id="276" r:id="rId3"/>
    <p:sldId id="256" r:id="rId4"/>
    <p:sldId id="257" r:id="rId5"/>
    <p:sldId id="258" r:id="rId6"/>
    <p:sldId id="259" r:id="rId7"/>
    <p:sldId id="260" r:id="rId8"/>
    <p:sldId id="261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8" r:id="rId30"/>
    <p:sldId id="273" r:id="rId31"/>
    <p:sldId id="277" r:id="rId32"/>
    <p:sldId id="279" r:id="rId33"/>
    <p:sldId id="280" r:id="rId34"/>
    <p:sldId id="281" r:id="rId35"/>
    <p:sldId id="282" r:id="rId36"/>
    <p:sldId id="287" r:id="rId37"/>
    <p:sldId id="262" r:id="rId38"/>
    <p:sldId id="263" r:id="rId39"/>
    <p:sldId id="301" r:id="rId40"/>
    <p:sldId id="302" r:id="rId41"/>
    <p:sldId id="303" r:id="rId4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6786" autoAdjust="0"/>
  </p:normalViewPr>
  <p:slideViewPr>
    <p:cSldViewPr>
      <p:cViewPr>
        <p:scale>
          <a:sx n="100" d="100"/>
          <a:sy n="100" d="100"/>
        </p:scale>
        <p:origin x="-1308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403C3-E895-4288-A969-A0CEC76875B6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E1E3A-543B-483B-9BFA-E0542B1788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E1E3A-543B-483B-9BFA-E0542B1788E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ru.wikipedia.org/wiki/%D0%9A%D1%80%D0%B5%D0%B2%D0%B5%D1%82%D0%BA%D0%B0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04799"/>
            <a:ext cx="8077200" cy="114300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«Экосистема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Тамбуканского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озера»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5791200" y="4038600"/>
            <a:ext cx="3048000" cy="1676400"/>
          </a:xfr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проекта: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 - библиотекарь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СОШ № 25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Саакова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Зарема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Казбековна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stavtourism.ru/upload/resize_cache/iblock/990/1100_733_1/prirodnyy-zakaznik-kraevogo-znacheniya-ozero-tambukan%20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76400"/>
            <a:ext cx="5156249" cy="3962400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4" descr="https://stavtourism.ru/upload/resize_cache/iblock/19b/1100_733_1/prirodnyy-zakaznik-kraevogo-znacheniya-ozero-tambukan%20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676400"/>
            <a:ext cx="3084696" cy="2057400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962400" cy="6397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Ковыль Красивейший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00600" y="5334000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Ятрышник Вооруженный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C:\Users\User\Desktop\l_b59c25ab-9303-4a38-bb7b-025bff119c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4040188" cy="4876800"/>
          </a:xfrm>
          <a:prstGeom prst="rect">
            <a:avLst/>
          </a:prstGeom>
          <a:noFill/>
        </p:spPr>
      </p:pic>
      <p:pic>
        <p:nvPicPr>
          <p:cNvPr id="49155" name="Picture 3" descr="C:\Users\User\Desktop\1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00600" y="556990"/>
            <a:ext cx="4041775" cy="47534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762000"/>
            <a:ext cx="4040188" cy="639762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Подснежник Кавказский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4400" y="4419600"/>
            <a:ext cx="4041775" cy="639762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Пушкиния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Пролесковая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C:\Users\User\Desktop\Galanthus_caucasicus_6_UI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4286487" cy="3581399"/>
          </a:xfrm>
          <a:prstGeom prst="rect">
            <a:avLst/>
          </a:prstGeom>
          <a:noFill/>
        </p:spPr>
      </p:pic>
      <p:pic>
        <p:nvPicPr>
          <p:cNvPr id="50179" name="Picture 3" descr="C:\Users\User\Desktop\15-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762000"/>
            <a:ext cx="4270375" cy="34936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spb.martin-sad.ru/upload/iblock/7da/7da940441f4ad09b75f2356701ed27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838200"/>
            <a:ext cx="7086600" cy="531495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4873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Пион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тонколистный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Дикий мак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https://www.publicdomainpictures.net/pictures/230000/velka/wild-pop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066800"/>
            <a:ext cx="8007077" cy="53338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User\Desktop\201405112154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936784"/>
            <a:ext cx="8211194" cy="531161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Камыши на озере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Тамбукан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334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Медведица Госпожа Русская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1447800"/>
            <a:ext cx="4041775" cy="63976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Медведица Гера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C:\Users\User\Desktop\медведица-госпож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9995" y="1371600"/>
            <a:ext cx="4141193" cy="3124200"/>
          </a:xfrm>
          <a:prstGeom prst="rect">
            <a:avLst/>
          </a:prstGeom>
          <a:noFill/>
        </p:spPr>
      </p:pic>
      <p:pic>
        <p:nvPicPr>
          <p:cNvPr id="54275" name="Picture 3" descr="C:\Users\User\Desktop\медведица гер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286000"/>
            <a:ext cx="4267200" cy="3734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Жук - Олень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s://i0.wp.com/top5-top10.ru/wp-content/uploads/2017/08/%D0%96%D1%83%D0%BA-%D0%BE%D0%BB%D0%B5%D0%BD%D1%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19200"/>
            <a:ext cx="7924800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pbs.twimg.com/media/EZMPbm3UEAQ8e_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990600"/>
            <a:ext cx="7239000" cy="553529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Чёрный гриф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Озёрная чайка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 descr="https://sibirds.ru/photos/0562/002/056200814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143000"/>
            <a:ext cx="7772400" cy="5188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Филин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s://puzzleit.ru/files/puzzles/148/148355/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8534399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C:\Users\User\Desktop\Ris. GPZ Tambukansk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52400"/>
            <a:ext cx="5456195" cy="64658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Дикие утки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4" name="Picture 2" descr="https://cdn.pixabay.com/photo/2014/03/05/10/12/wild-ducks-279960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990600"/>
            <a:ext cx="7340600" cy="55054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57400" y="579120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Сосна Крымская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User\Desktop\c2e46c28c014aef2427eb7d3618d496d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10583" b="10583"/>
          <a:stretch>
            <a:fillRect/>
          </a:stretch>
        </p:blipFill>
        <p:spPr bwMode="auto">
          <a:xfrm>
            <a:off x="1219200" y="342900"/>
            <a:ext cx="73152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4800" y="4572000"/>
            <a:ext cx="441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Ясень обыкновенный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www.vdberk.ru/site/assets/files/3344/fraxinus_excelsior_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09600"/>
            <a:ext cx="3678061" cy="5257800"/>
          </a:xfrm>
          <a:prstGeom prst="rect">
            <a:avLst/>
          </a:prstGeom>
          <a:noFill/>
        </p:spPr>
      </p:pic>
      <p:sp>
        <p:nvSpPr>
          <p:cNvPr id="23556" name="AutoShape 4" descr="file:///C:/Users/User/Desktop/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7" name="Picture 5" descr="C:\Users\User\Desktop\a8ff294946a09216867b5453ca2857a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609600"/>
            <a:ext cx="4570831" cy="3733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715000"/>
            <a:ext cx="8229600" cy="762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Акация белая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cdn.pixabay.com/photo/2018/05/20/23/05/acacia-3417061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04800"/>
            <a:ext cx="7089775" cy="53339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562600"/>
            <a:ext cx="8229600" cy="762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Клён остролистный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i2.wp.com/www.taigatree.ru/wp-content/uploads/2018/12/acer-platanoides-golden-globe-leaves-1.jpg?fit=1400%2C929&amp;ssl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81000"/>
            <a:ext cx="7464155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791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Шелковица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i2.wp.com/vosledoma.com/wp-content/uploads/2014/11/%D1%881.jpg"/>
          <p:cNvPicPr>
            <a:picLocks noChangeAspect="1" noChangeArrowheads="1"/>
          </p:cNvPicPr>
          <p:nvPr/>
        </p:nvPicPr>
        <p:blipFill>
          <a:blip r:embed="rId2"/>
          <a:srcRect l="6908" b="6579"/>
          <a:stretch>
            <a:fillRect/>
          </a:stretch>
        </p:blipFill>
        <p:spPr bwMode="auto">
          <a:xfrm>
            <a:off x="1143000" y="304800"/>
            <a:ext cx="7289443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486400"/>
            <a:ext cx="8229600" cy="914400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Абрикос обыкновенны</a:t>
            </a:r>
            <a:r>
              <a:rPr lang="ru-RU" dirty="0" smtClean="0"/>
              <a:t>й</a:t>
            </a:r>
            <a:endParaRPr lang="ru-RU" dirty="0"/>
          </a:p>
        </p:txBody>
      </p:sp>
      <p:pic>
        <p:nvPicPr>
          <p:cNvPr id="27650" name="Picture 2" descr="https://img3.procvetok.com/crop/w835/e7/a4/e7a4f7caf634b58bd11b904fd78e19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81000"/>
            <a:ext cx="7526319" cy="5265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15000"/>
            <a:ext cx="8229600" cy="762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Алыча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avatars.mds.yandex.net/get-zen_doc/3664204/pub_5f6848404c07ce0604ebf9ec_5f6852bf4c07ce0604fb4529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04800"/>
            <a:ext cx="7366000" cy="5524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otvet.imgsmail.ru/download/875a8375f91de049494d6073098e8a2f_394939a5a75d32328c022aad13a3c0d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1290" y="381001"/>
            <a:ext cx="6250180" cy="54102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400" y="5943600"/>
            <a:ext cx="8153400" cy="60960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Бирючина обыкновенная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ОЗЕРО ТАМБУКАН: «ЧЕРНОЕ ЗОЛОТО» ПЯТИГОР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8" name="AutoShape 4" descr="ОЗЕРО ТАМБУКАН: «ЧЕРНОЕ ЗОЛОТО» ПЯТИГОР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0" name="AutoShape 6" descr="ОЗЕРО ТАМБУКАН: «ЧЕРНОЕ ЗОЛОТО» ПЯТИГОР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2" name="AutoShape 8" descr="ОЗЕРО ТАМБУКАН: «ЧЕРНОЕ ЗОЛОТО» ПЯТИГОР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4" name="Picture 10" descr="Тамбукан, цвет воды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234039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tavtourism.ru/upload/resize_cache/iblock/19b/1100_733_1/prirodnyy-zakaznik-kraevogo-znacheniya-ozero-tambukan%20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52" y="304800"/>
            <a:ext cx="8568601" cy="5715000"/>
          </a:xfrm>
          <a:prstGeom prst="rect">
            <a:avLst/>
          </a:prstGeom>
          <a:noFill/>
        </p:spPr>
      </p:pic>
      <p:pic>
        <p:nvPicPr>
          <p:cNvPr id="7" name="Picture 4" descr="https://stavtourism.ru/upload/resize_cache/iblock/19b/1100_733_1/prirodnyy-zakaznik-kraevogo-znacheniya-ozero-tambukan%20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568601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pleyana.com/tinymce/img/vjfdTvz2M5sxema_donnix_oz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57200"/>
            <a:ext cx="8670868" cy="5887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Люди в грязи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04800"/>
            <a:ext cx="7941862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www.opengaz.ru/sites/www.opengaz.ru/files/doc/kmv-region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09600"/>
            <a:ext cx="8483600" cy="52656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cdn.fishki.net/upload/post/2016/08/01/2029930/fe77b23b26718f46c04520b9c688b3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99" y="609600"/>
            <a:ext cx="8120373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 descr="https://yarum.ru/upload/iblock/736/736aef7de45a0cc21a09bd8978f6b2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6" name="AutoShape 6" descr="https://yarum.ru/upload/iblock/736/736aef7de45a0cc21a09bd8978f6b2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76" name="Picture 16" descr="https://rudi-shop.com/image/cache/data/861-300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28600"/>
            <a:ext cx="3162300" cy="3162300"/>
          </a:xfrm>
          <a:prstGeom prst="rect">
            <a:avLst/>
          </a:prstGeom>
          <a:noFill/>
        </p:spPr>
      </p:pic>
      <p:pic>
        <p:nvPicPr>
          <p:cNvPr id="40980" name="Picture 20" descr="https://edelveis-sochi.webasyst.cloud/wa-data/public/shop/products/27/02/227/images/1107/1107.9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2819400"/>
            <a:ext cx="3200400" cy="3200400"/>
          </a:xfrm>
          <a:prstGeom prst="rect">
            <a:avLst/>
          </a:prstGeom>
          <a:noFill/>
        </p:spPr>
      </p:pic>
      <p:pic>
        <p:nvPicPr>
          <p:cNvPr id="40984" name="Picture 24" descr="https://superpuper.ru/images/lots/8b/16/0d855d24bb259dc0ba238205448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777012"/>
            <a:ext cx="3657600" cy="3561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mtdata.ru/u2/photo504F/20870978703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237837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s://media.1777.ru/images/images_processing/723/723854813747538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533400"/>
            <a:ext cx="8496300" cy="566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роение дафнии (Dahnia pulex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828800"/>
            <a:ext cx="3429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Дафния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114800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545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Строение дафнии</a:t>
            </a:r>
            <a:br>
              <a:rPr lang="ru-RU" b="1" dirty="0" smtClean="0"/>
            </a:br>
            <a:r>
              <a:rPr lang="ru-RU" b="1" dirty="0" smtClean="0"/>
              <a:t>(</a:t>
            </a:r>
            <a:r>
              <a:rPr lang="ru-RU" b="1" dirty="0" err="1" smtClean="0"/>
              <a:t>Dahnia</a:t>
            </a:r>
            <a:r>
              <a:rPr lang="ru-RU" b="1" dirty="0" smtClean="0"/>
              <a:t> </a:t>
            </a:r>
            <a:r>
              <a:rPr lang="ru-RU" b="1" dirty="0" err="1" smtClean="0"/>
              <a:t>pulex</a:t>
            </a:r>
            <a:r>
              <a:rPr lang="ru-RU" b="1" dirty="0" smtClean="0"/>
              <a:t>):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1 - выводковая камера, 2 - яичник,</a:t>
            </a:r>
            <a:br>
              <a:rPr lang="ru-RU" dirty="0" smtClean="0"/>
            </a:br>
            <a:r>
              <a:rPr lang="ru-RU" dirty="0" smtClean="0"/>
              <a:t>3 - сердце, 4 - кишка, 5 - антенна,</a:t>
            </a:r>
            <a:br>
              <a:rPr lang="ru-RU" dirty="0" smtClean="0"/>
            </a:br>
            <a:r>
              <a:rPr lang="ru-RU" dirty="0" smtClean="0"/>
              <a:t>6 - фасеточный глаз, 7 - </a:t>
            </a:r>
            <a:r>
              <a:rPr lang="ru-RU" dirty="0" err="1" smtClean="0"/>
              <a:t>науплисов</a:t>
            </a:r>
            <a:r>
              <a:rPr lang="ru-RU" dirty="0" smtClean="0"/>
              <a:t> глаз,</a:t>
            </a:r>
            <a:br>
              <a:rPr lang="ru-RU" dirty="0" smtClean="0"/>
            </a:br>
            <a:r>
              <a:rPr lang="ru-RU" dirty="0" smtClean="0"/>
              <a:t>8 - мозг, 9 - </a:t>
            </a:r>
            <a:r>
              <a:rPr lang="ru-RU" dirty="0" err="1" smtClean="0"/>
              <a:t>антеннула</a:t>
            </a:r>
            <a:r>
              <a:rPr lang="ru-RU" dirty="0" smtClean="0"/>
              <a:t>, 10 - первая</a:t>
            </a:r>
            <a:br>
              <a:rPr lang="ru-RU" dirty="0" smtClean="0"/>
            </a:br>
            <a:r>
              <a:rPr lang="ru-RU" dirty="0" smtClean="0"/>
              <a:t>пара грудных ножек, 11 - брюшко.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C:\Users\User\Desktop\1280px-Amphipod_anatomy.svg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4038600" cy="304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" y="4876800"/>
            <a:ext cx="3886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Строение бокоплава (</a:t>
            </a:r>
            <a:r>
              <a:rPr lang="en-US" dirty="0" err="1" smtClean="0"/>
              <a:t>Gammaridea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19459" name="Picture 3" descr="C:\Users\User\Desktop\200px-Penaeus_diagram_carapace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667000"/>
            <a:ext cx="4105763" cy="266874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495800" y="5410200"/>
            <a:ext cx="419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Изображение </a:t>
            </a:r>
            <a:r>
              <a:rPr lang="ru-RU" dirty="0" smtClean="0">
                <a:hlinkClick r:id="rId4" tooltip="Креветка"/>
              </a:rPr>
              <a:t>креветки</a:t>
            </a:r>
            <a:r>
              <a:rPr lang="ru-RU" dirty="0" smtClean="0"/>
              <a:t>. </a:t>
            </a:r>
            <a:r>
              <a:rPr lang="ru-RU" dirty="0" err="1" smtClean="0"/>
              <a:t>Карапакс</a:t>
            </a:r>
            <a:r>
              <a:rPr lang="ru-RU" dirty="0" smtClean="0"/>
              <a:t> выделен красным цветом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cdn.photosight.ru/img/e/ff0/3959041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315" y="533400"/>
            <a:ext cx="8105485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tavtourism.ru/upload/resize_cache/iblock/211/1100_733_1/prirodnyy-zakaznik-kraevogo-znacheniya-ozero-tambukan%20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"/>
            <a:ext cx="8556700" cy="5707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s3.nat-geo.ru/images/2019/5/8/9d315558e7e94d39b85b468c370560a3.max-120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533400"/>
            <a:ext cx="8572499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a.d-cd.net/2721019s-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"/>
            <a:ext cx="7633235" cy="508087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534400" cy="1143000"/>
          </a:xfrm>
        </p:spPr>
        <p:txBody>
          <a:bodyPr>
            <a:normAutofit/>
          </a:bodyPr>
          <a:lstStyle/>
          <a:p>
            <a:pPr fontAlgn="base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Озеро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Тамбукан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уникальный природный объект. И человеку необходимо сделать всё возможное для его спасения. И будем надеяться, что озеро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Тамбукан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будет еще долго помогать людям в борьбе с недугами — лишь бы сами люди не умножали недугов волшебному озеру.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tavtourism.ru/upload/resize_cache/iblock/fa4/1100_733_1/prirodnyy-zakaznik-kraevogo-znacheniya-ozero-tambukan%20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533400"/>
            <a:ext cx="8454352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tavtourism.ru/upload/resize_cache/iblock/990/1100_733_1/prirodnyy-zakaznik-kraevogo-znacheniya-ozero-tambukan%20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09600"/>
            <a:ext cx="8454353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stavtourism.ru/upload/resize_cache/iblock/e61/1100_733_1/prirodnyy-zakaznik-kraevogo-znacheniya-ozero-tambukan%20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533400"/>
            <a:ext cx="8454353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stavtourism.ru/upload/resize_cache/iblock/bd7/1100_733_1/prirodnyy-zakaznik-kraevogo-znacheniya-ozero-tambukan%20(6).jpg"/>
          <p:cNvPicPr>
            <a:picLocks noChangeAspect="1" noChangeArrowheads="1"/>
          </p:cNvPicPr>
          <p:nvPr/>
        </p:nvPicPr>
        <p:blipFill>
          <a:blip r:embed="rId2"/>
          <a:srcRect b="5231"/>
          <a:stretch>
            <a:fillRect/>
          </a:stretch>
        </p:blipFill>
        <p:spPr bwMode="auto">
          <a:xfrm>
            <a:off x="457200" y="609600"/>
            <a:ext cx="8318211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www.plantarium.ru/dat/plants/0/046/234046_7c779ed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371600"/>
            <a:ext cx="4162568" cy="4572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52400" y="427037"/>
            <a:ext cx="4268788" cy="643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Асфоделина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Крымская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24400" y="5410200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Касатик ненастоящий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1" name="Picture 3" descr="C:\Users\User\Desktop\Iris_notha_Касатик_ненастоящий_Уфа_фото_Дарман_Г.Ф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00600" y="457200"/>
            <a:ext cx="3989638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116</Words>
  <PresentationFormat>Экран (4:3)</PresentationFormat>
  <Paragraphs>35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Office Theme</vt:lpstr>
      <vt:lpstr> «Экосистема Тамбуканского озера»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Пион тонколистный</vt:lpstr>
      <vt:lpstr>Дикий мак</vt:lpstr>
      <vt:lpstr>Камыши на озере Тамбукан</vt:lpstr>
      <vt:lpstr>Слайд 15</vt:lpstr>
      <vt:lpstr>Жук - Олень</vt:lpstr>
      <vt:lpstr>Чёрный гриф</vt:lpstr>
      <vt:lpstr>Озёрная чайка</vt:lpstr>
      <vt:lpstr>Филин</vt:lpstr>
      <vt:lpstr>Дикие утки</vt:lpstr>
      <vt:lpstr>Сосна Крымская</vt:lpstr>
      <vt:lpstr>Ясень обыкновенный</vt:lpstr>
      <vt:lpstr>Акация белая</vt:lpstr>
      <vt:lpstr>Клён остролистный</vt:lpstr>
      <vt:lpstr>Шелковица</vt:lpstr>
      <vt:lpstr>Абрикос обыкновенный</vt:lpstr>
      <vt:lpstr>Алыча</vt:lpstr>
      <vt:lpstr>Бирючина обыкновенная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Дафния</vt:lpstr>
      <vt:lpstr>Слайд 38</vt:lpstr>
      <vt:lpstr>Слайд 39</vt:lpstr>
      <vt:lpstr>Слайд 40</vt:lpstr>
      <vt:lpstr>Озеро Тамбукан – уникальный природный объект. И человеку необходимо сделать всё возможное для его спасения. И будем надеяться, что озеро Тамбукан будет еще долго помогать людям в борьбе с недугами — лишь бы сами люди не умножали недугов волшебному озеру.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50</cp:revision>
  <dcterms:created xsi:type="dcterms:W3CDTF">2021-02-28T16:02:47Z</dcterms:created>
  <dcterms:modified xsi:type="dcterms:W3CDTF">2021-09-11T15:42:10Z</dcterms:modified>
</cp:coreProperties>
</file>