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39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text=%D0%BA%D0%B0%D1%80%D1%82%D0%B8%D0%BD%D0%BA%D0%B0%20%D1%80%D0%B8%D1%81%D0%BE%D0%B2%D0%B0%D0%BD%D0%BD%D0%B0%D1%8F%20%D1%87%D0%B5%D0%BB%D0%BE%D0%B2%D0%B5%D0%BA%20%D0%97%D0%9D%D0%90%D0%9A%D0%9E%D0%92%D0%90%D0%AF%20%D0%A1%D0%98%D0%A1%D0%A2%D0%95%D0%9C%D0%90%20%D0%BF%D1%80%D0%BE%D1%84%D0%B5%D1%81%D1%81%D0%B8%D0%B8&amp;pos=20&amp;img_url=http%3A%2F%2F900igr.net%2Fup%2Fdatai%2F165900%2F0055-016-.png&amp;rpt=simage" TargetMode="External"/><Relationship Id="rId3" Type="http://schemas.openxmlformats.org/officeDocument/2006/relationships/hyperlink" Target="https://yandex.ru/images/search?text=%D0%BF%D0%BE%D0%B4%D1%80%D0%BE%D1%81%D1%82%D0%BE%D0%BA%20%D0%B7%D0%B0%D0%B4%D1%83%D0%BC%D0%B0%D0%BB%D1%81%D1%8F%20%D0%BA%D0%B0%D1%80%D1%82%D0%B8%D0%BD%D0%BA%D0%B0%20%D0%B0%D0%BD%D0%B8%D0%BC%D0%B0%D1%86%D0%B8%D1%8F%20png&amp;lr=100858&amp;p=11&amp;pos=354&amp;rpt=simage&amp;img_url=https%3A%2F%2Fst.depositphotos.com%2F2319941%2F2495%2Fi%2F950%2Fdepositphotos_24955435-stock-photo-what-to-choose.jpg" TargetMode="External"/><Relationship Id="rId7" Type="http://schemas.openxmlformats.org/officeDocument/2006/relationships/hyperlink" Target="https://yandex.ru/images/search?text=%D0%BA%D0%B0%D1%80%D1%82%D0%B8%D0%BD%D0%BA%D0%B0%20%D1%80%D0%B8%D1%81%D0%BE%D0%B2%D0%B0%D0%BD%D0%BD%D0%B0%D1%8F%20%D1%87%D0%B5%D0%BB%D0%BE%D0%B2%D0%B5%D0%BA%20%D0%A5%D0%A3%D0%94%D0%9E%D0%96%D0%95%D0%A1%D0%A2%D0%92%D0%95%D0%9D%D0%9D%D0%AB%D0%99%20%D0%9E%D0%91%D0%A0%D0%90%D0%97%20%D0%BF%D1%80%D0%BE%D1%84%D0%B5%D1%81%D1%81%D0%B8%D0%B8&amp;pos=4&amp;img_url=https%3A%2F%2Fsun9-23.userapi.com%2Fc624430%2Fv624430158%2F54bc1%2F-ZkKL82rS9I.jpg&amp;rpt=simage" TargetMode="External"/><Relationship Id="rId2" Type="http://schemas.openxmlformats.org/officeDocument/2006/relationships/hyperlink" Target="https://yandex.ru/images/search?text=&#1082;&#1072;&#1088;&#1090;&#1080;&#1085;&#1082;&#1080;%20&#1087;&#1086;%20&#1074;&#1099;&#1073;&#1086;&#1088;&#1091;%20&#1087;&#1088;&#1086;&#1092;&#1077;&#1089;&#1089;&#1080;&#1081;&amp;stype=image&amp;lr=100858&amp;source=wiz&amp;pos=3&amp;img_url=https%3A%2F%2Fc8.alamy.com%2Fcomp%2FTC2JG3%2Fa-group-of-people-of-different-occupation-TC2JG3.jpg&amp;rpt=sim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images/search?text=%D0%BA%D0%B0%D1%80%D1%82%D0%B8%D0%BD%D0%BA%D0%B0%20%D1%80%D0%B8%D1%81%D0%BE%D0%B2%D0%B0%D0%BD%D0%BD%D0%B0%D1%8F%20%D1%87%D0%B5%D0%BB%D0%BE%D0%B2%D0%B5%D0%BA%20%D0%A2%D0%95%D0%A5%D0%9D%D0%98%D0%9A%D0%90%20%D0%BF%D1%80%D0%BE%D1%84%D0%B5%D1%81%D1%81%D0%B8%D0%B8&amp;pos=6&amp;img_url=https%3A%2F%2Fxn--80aalwqglfe.xn--80abbembcyvesfij3at4loa4ff.xn--p1ai%2Fphotos%2F2071955_1_b.JPG&amp;rpt=simage" TargetMode="External"/><Relationship Id="rId5" Type="http://schemas.openxmlformats.org/officeDocument/2006/relationships/hyperlink" Target="https://yandex.ru/images/search?text=%D0%BA%D0%B0%D1%80%D1%82%D0%B8%D0%BD%D0%BA%D0%B0%20%D1%80%D0%B8%D1%81%D0%BE%D0%B2%D0%B0%D0%BD%D0%BD%D0%B0%D1%8F%20%D1%87%D0%B5%D0%BB%D0%BE%D0%B2%D0%B5%D0%BA%20%D1%87%D0%B5%D0%BB%D0%BE%D0%B2%D0%B5%D0%BA%20%D0%BF%D1%80%D0%BE%D1%84%D0%B5%D1%81%D1%81%D0%B8%D0%B8&amp;pos=96&amp;p=3&amp;img_url=https%3A%2F%2Fstorage.myseldon.com%2Fnews_pict_FA%2FFA57C8B9280A08B93183853511D5321D&amp;rpt=simage" TargetMode="External"/><Relationship Id="rId4" Type="http://schemas.openxmlformats.org/officeDocument/2006/relationships/hyperlink" Target="https://yandex.ru/images/search?text=%D0%BA%D0%B0%D1%80%D1%82%D0%B8%D0%BD%D0%BA%D0%B0%20%D1%87%D0%B5%D0%BB%D0%BE%D0%B2%D0%B5%D0%BA%20%D0%BF%D1%80%D0%B8%D1%80%D0%BE%D0%B4%D0%B0%20%D0%BF%D1%80%D0%BE%D1%84%D0%B5%D1%81%D1%81%D0%B8%D0%B8&amp;pos=24&amp;img_url=https%3A%2F%2Fwww.sanjoaquinpestcontrol.com%2Fhubfs%2F7%2520Benefits%2520to%2520Hiring%2520a%2520Professional%2520Landscaper%2520%257C%2520The%2520Experienced%2520Gardener.jpg&amp;rpt=simag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:\Рыбкина О.Н\Самообразование\Курсы СОТ\Рыбкина О.Н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92" y="332656"/>
            <a:ext cx="9144000" cy="57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1989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3690" y="319293"/>
            <a:ext cx="813690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Станция 6</a:t>
            </a:r>
            <a:r>
              <a:rPr lang="ru-RU" sz="2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. «Шутливые вопросы»</a:t>
            </a:r>
            <a:endParaRPr lang="ru-RU" sz="2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-26574" y="908720"/>
            <a:ext cx="3086405" cy="123133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PT Astra Serif" pitchFamily="18" charset="-52"/>
                <a:ea typeface="PT Astra Serif" pitchFamily="18" charset="-52"/>
              </a:rPr>
              <a:t>Кто погружается в работу «с головой»?</a:t>
            </a:r>
          </a:p>
        </p:txBody>
      </p:sp>
      <p:sp>
        <p:nvSpPr>
          <p:cNvPr id="10" name="Овал 9"/>
          <p:cNvSpPr/>
          <p:nvPr/>
        </p:nvSpPr>
        <p:spPr>
          <a:xfrm>
            <a:off x="-26573" y="4005064"/>
            <a:ext cx="3086405" cy="1191885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PT Astra Serif" pitchFamily="18" charset="-52"/>
                <a:ea typeface="PT Astra Serif" pitchFamily="18" charset="-52"/>
              </a:rPr>
              <a:t>Кто «играет на публике»?</a:t>
            </a:r>
          </a:p>
        </p:txBody>
      </p:sp>
      <p:sp>
        <p:nvSpPr>
          <p:cNvPr id="11" name="Овал 10"/>
          <p:cNvSpPr/>
          <p:nvPr/>
        </p:nvSpPr>
        <p:spPr>
          <a:xfrm>
            <a:off x="-54260" y="2437520"/>
            <a:ext cx="3059832" cy="120750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PT Astra Serif" pitchFamily="18" charset="-52"/>
                <a:ea typeface="PT Astra Serif" pitchFamily="18" charset="-52"/>
              </a:rPr>
              <a:t>Кто </a:t>
            </a:r>
            <a:r>
              <a:rPr lang="ru-RU" sz="2200" dirty="0" smtClean="0">
                <a:latin typeface="PT Astra Serif" pitchFamily="18" charset="-52"/>
                <a:ea typeface="PT Astra Serif" pitchFamily="18" charset="-52"/>
              </a:rPr>
              <a:t>работает «со вкусом»?</a:t>
            </a:r>
            <a:endParaRPr lang="ru-RU" sz="22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-11361" y="5445224"/>
            <a:ext cx="3168352" cy="127383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PT Astra Serif" pitchFamily="18" charset="-52"/>
                <a:ea typeface="PT Astra Serif" pitchFamily="18" charset="-52"/>
              </a:rPr>
              <a:t>Кто живёт и работает «припеваючи»?</a:t>
            </a:r>
          </a:p>
        </p:txBody>
      </p:sp>
      <p:sp>
        <p:nvSpPr>
          <p:cNvPr id="13" name="Овал 12"/>
          <p:cNvSpPr/>
          <p:nvPr/>
        </p:nvSpPr>
        <p:spPr>
          <a:xfrm>
            <a:off x="3059832" y="3140968"/>
            <a:ext cx="3086405" cy="123133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PT Astra Serif" pitchFamily="18" charset="-52"/>
                <a:ea typeface="PT Astra Serif" pitchFamily="18" charset="-52"/>
              </a:rPr>
              <a:t>Кто из учёных «ворон считает»? </a:t>
            </a:r>
          </a:p>
        </p:txBody>
      </p:sp>
      <p:sp>
        <p:nvSpPr>
          <p:cNvPr id="14" name="Овал 13"/>
          <p:cNvSpPr/>
          <p:nvPr/>
        </p:nvSpPr>
        <p:spPr>
          <a:xfrm>
            <a:off x="3059831" y="4804542"/>
            <a:ext cx="3086405" cy="123133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PT Astra Serif" pitchFamily="18" charset="-52"/>
                <a:ea typeface="PT Astra Serif" pitchFamily="18" charset="-52"/>
              </a:rPr>
              <a:t>Кто «горит на работе»? </a:t>
            </a:r>
          </a:p>
        </p:txBody>
      </p:sp>
      <p:sp>
        <p:nvSpPr>
          <p:cNvPr id="15" name="Овал 14"/>
          <p:cNvSpPr/>
          <p:nvPr/>
        </p:nvSpPr>
        <p:spPr>
          <a:xfrm>
            <a:off x="6057594" y="5466475"/>
            <a:ext cx="3086405" cy="123133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PT Astra Serif" pitchFamily="18" charset="-52"/>
                <a:ea typeface="PT Astra Serif" pitchFamily="18" charset="-52"/>
              </a:rPr>
              <a:t>Кто «на все руки мастер»? </a:t>
            </a:r>
          </a:p>
        </p:txBody>
      </p:sp>
      <p:sp>
        <p:nvSpPr>
          <p:cNvPr id="16" name="Овал 15"/>
          <p:cNvSpPr/>
          <p:nvPr/>
        </p:nvSpPr>
        <p:spPr>
          <a:xfrm>
            <a:off x="6057595" y="3985341"/>
            <a:ext cx="3086405" cy="123133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PT Astra Serif" pitchFamily="18" charset="-52"/>
                <a:ea typeface="PT Astra Serif" pitchFamily="18" charset="-52"/>
              </a:rPr>
              <a:t>Кто работает «с огоньком»? </a:t>
            </a:r>
          </a:p>
        </p:txBody>
      </p:sp>
      <p:sp>
        <p:nvSpPr>
          <p:cNvPr id="17" name="Овал 16"/>
          <p:cNvSpPr/>
          <p:nvPr/>
        </p:nvSpPr>
        <p:spPr>
          <a:xfrm>
            <a:off x="6041975" y="2413693"/>
            <a:ext cx="3086405" cy="123133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PT Astra Serif" pitchFamily="18" charset="-52"/>
                <a:ea typeface="PT Astra Serif" pitchFamily="18" charset="-52"/>
              </a:rPr>
              <a:t>Кто нас «вгоняет в пот»?</a:t>
            </a:r>
          </a:p>
        </p:txBody>
      </p:sp>
      <p:sp>
        <p:nvSpPr>
          <p:cNvPr id="18" name="Овал 17"/>
          <p:cNvSpPr/>
          <p:nvPr/>
        </p:nvSpPr>
        <p:spPr>
          <a:xfrm>
            <a:off x="6057593" y="893554"/>
            <a:ext cx="3086405" cy="123133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PT Astra Serif" pitchFamily="18" charset="-52"/>
                <a:ea typeface="PT Astra Serif" pitchFamily="18" charset="-52"/>
              </a:rPr>
              <a:t>Кто «познаётся в беде»? </a:t>
            </a:r>
          </a:p>
        </p:txBody>
      </p:sp>
    </p:spTree>
    <p:extLst>
      <p:ext uri="{BB962C8B-B14F-4D97-AF65-F5344CB8AC3E}">
        <p14:creationId xmlns:p14="http://schemas.microsoft.com/office/powerpoint/2010/main" val="61968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3690" y="319293"/>
            <a:ext cx="813690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Станция </a:t>
            </a:r>
            <a:r>
              <a:rPr lang="ru-RU" sz="2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7. «Самая-самая»</a:t>
            </a:r>
            <a:endParaRPr lang="ru-RU" sz="2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268760"/>
            <a:ext cx="837706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Самая зелёная… </a:t>
            </a:r>
            <a:endParaRPr lang="ru-RU" sz="2200" dirty="0" smtClean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pPr lvl="0"/>
            <a:endParaRPr lang="ru-RU" sz="2200" dirty="0" smtClean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pPr lvl="0"/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           Самая </a:t>
            </a:r>
            <a:r>
              <a:rPr lang="ru-RU" sz="22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цветочная… </a:t>
            </a:r>
            <a:endParaRPr lang="ru-RU" sz="2200" dirty="0" smtClean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pPr lvl="0"/>
            <a:endParaRPr lang="ru-RU" sz="2200" dirty="0" smtClean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pPr lvl="0"/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                      Самая </a:t>
            </a:r>
            <a:r>
              <a:rPr lang="ru-RU" sz="22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красивая… </a:t>
            </a:r>
            <a:endParaRPr lang="ru-RU" sz="2200" dirty="0" smtClean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pPr lvl="0"/>
            <a:endParaRPr lang="ru-RU" sz="2200" dirty="0" smtClean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pPr lvl="0"/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                                 Самая </a:t>
            </a:r>
            <a:r>
              <a:rPr lang="ru-RU" sz="22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смешная… </a:t>
            </a:r>
            <a:endParaRPr lang="ru-RU" sz="2200" dirty="0" smtClean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pPr lvl="0"/>
            <a:endParaRPr lang="ru-RU" sz="2200" dirty="0" smtClean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pPr lvl="0"/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                                            Самая </a:t>
            </a:r>
            <a:r>
              <a:rPr lang="ru-RU" sz="22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чистая… </a:t>
            </a:r>
            <a:endParaRPr lang="ru-RU" sz="2200" dirty="0" smtClean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pPr lvl="0"/>
            <a:endParaRPr lang="ru-RU" sz="2200" dirty="0" smtClean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pPr lvl="0"/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                                                       Самая </a:t>
            </a:r>
            <a:r>
              <a:rPr lang="ru-RU" sz="22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детская</a:t>
            </a:r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…</a:t>
            </a:r>
          </a:p>
          <a:p>
            <a:pPr lvl="0"/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  <a:p>
            <a:pPr lvl="0"/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                                                                  Самая </a:t>
            </a:r>
            <a:r>
              <a:rPr lang="ru-RU" sz="22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общительная</a:t>
            </a:r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…</a:t>
            </a:r>
          </a:p>
          <a:p>
            <a:pPr lvl="0"/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  <a:p>
            <a:pPr lvl="0"/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                                                                             Самая </a:t>
            </a:r>
            <a:r>
              <a:rPr lang="ru-RU" sz="22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серьезная</a:t>
            </a:r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…</a:t>
            </a:r>
            <a:endParaRPr lang="ru-RU" sz="22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83577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3690" y="319293"/>
            <a:ext cx="813690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Станция </a:t>
            </a:r>
            <a:r>
              <a:rPr lang="ru-RU" sz="2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8. «Группы профессий»</a:t>
            </a:r>
            <a:endParaRPr lang="ru-RU" sz="2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3074" name="Picture 2" descr="H:\Рыбкина О.Н\Самообразование\Курсы СОТ\Рыбкина О.Н\Подбор материалов\Картинка 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25" y="1196752"/>
            <a:ext cx="2157682" cy="155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H:\Рыбкина О.Н\Самообразование\Курсы СОТ\Рыбкина О.Н\Подбор материалов\Картинка 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486" y="1196752"/>
            <a:ext cx="2709721" cy="155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1377" y="2852936"/>
            <a:ext cx="2732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ЧЕЛОВЕК - ПРИРОДА</a:t>
            </a:r>
            <a:endParaRPr lang="ru-RU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1422" y="2852936"/>
            <a:ext cx="2732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ЧЕЛОВЕК - ЧЕЛОВЕК</a:t>
            </a:r>
            <a:endParaRPr lang="ru-RU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3076" name="Picture 4" descr="H:\Рыбкина О.Н\Самообразование\Курсы СОТ\Рыбкина О.Н\Подбор материалов\Картинка 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047518"/>
            <a:ext cx="2140722" cy="198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051736" y="4149080"/>
            <a:ext cx="2732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ЧЕЛОВЕК - ТЕХНИКА</a:t>
            </a:r>
            <a:endParaRPr lang="ru-RU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3077" name="Picture 5" descr="H:\Рыбкина О.Н\Самообразование\Курсы СОТ\Рыбкина О.Н\Подбор материалов\кАРТОЧКА 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10" y="3356992"/>
            <a:ext cx="1906287" cy="265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512" y="6013822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ЧЕЛОВЕК – ХУДОЖЕСТВЕННЫЙ ОБРАЗ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1026" name="Picture 2" descr="H:\Рыбкина О.Н\Самообразование\Курсы СОТ\Рыбкина О.Н\Подбор материалов\кАРТОЧКА 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356993"/>
            <a:ext cx="2270260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820178" y="6013822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ЧЕЛОВЕК –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ЗНАКОВАЯ СИСТЕМА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08398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3690" y="319293"/>
            <a:ext cx="813690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Станция 9</a:t>
            </a:r>
            <a:r>
              <a:rPr lang="ru-RU" sz="2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. «Головоломка»</a:t>
            </a:r>
            <a:endParaRPr lang="ru-RU" sz="2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31640" y="2060848"/>
            <a:ext cx="6624736" cy="331236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ru-RU" b="1" dirty="0">
                <a:latin typeface="PT Astra Serif" pitchFamily="18" charset="-52"/>
                <a:ea typeface="PT Astra Serif" pitchFamily="18" charset="-52"/>
              </a:rPr>
              <a:t>О</a:t>
            </a:r>
            <a:r>
              <a:rPr lang="ru-RU" b="1" dirty="0" smtClean="0">
                <a:latin typeface="PT Astra Serif" pitchFamily="18" charset="-52"/>
                <a:ea typeface="PT Astra Serif" pitchFamily="18" charset="-52"/>
              </a:rPr>
              <a:t>пределите</a:t>
            </a:r>
            <a:r>
              <a:rPr lang="ru-RU" b="1" dirty="0">
                <a:latin typeface="PT Astra Serif" pitchFamily="18" charset="-52"/>
                <a:ea typeface="PT Astra Serif" pitchFamily="18" charset="-52"/>
              </a:rPr>
              <a:t>, у кого из жителей какая профессия</a:t>
            </a:r>
            <a:r>
              <a:rPr lang="ru-RU" b="1" dirty="0" smtClean="0">
                <a:latin typeface="PT Astra Serif" pitchFamily="18" charset="-52"/>
                <a:ea typeface="PT Astra Serif" pitchFamily="18" charset="-52"/>
              </a:rPr>
              <a:t>:</a:t>
            </a:r>
          </a:p>
          <a:p>
            <a:pPr algn="ctr" fontAlgn="base"/>
            <a:endParaRPr lang="ru-RU" dirty="0">
              <a:latin typeface="PT Astra Serif" pitchFamily="18" charset="-52"/>
              <a:ea typeface="PT Astra Serif" pitchFamily="18" charset="-52"/>
            </a:endParaRPr>
          </a:p>
          <a:p>
            <a:pPr algn="ctr" fontAlgn="base"/>
            <a:r>
              <a:rPr lang="ru-RU" dirty="0">
                <a:latin typeface="PT Astra Serif" pitchFamily="18" charset="-52"/>
                <a:ea typeface="PT Astra Serif" pitchFamily="18" charset="-52"/>
              </a:rPr>
              <a:t>Петренко, Колосков, </a:t>
            </a:r>
            <a:r>
              <a:rPr lang="ru-RU" dirty="0" err="1">
                <a:latin typeface="PT Astra Serif" pitchFamily="18" charset="-52"/>
                <a:ea typeface="PT Astra Serif" pitchFamily="18" charset="-52"/>
              </a:rPr>
              <a:t>Барашкин</a:t>
            </a:r>
            <a:r>
              <a:rPr lang="ru-RU" dirty="0">
                <a:latin typeface="PT Astra Serif" pitchFamily="18" charset="-52"/>
                <a:ea typeface="PT Astra Serif" pitchFamily="18" charset="-52"/>
              </a:rPr>
              <a:t> и Тихонов — жители одного из городов. Их профессии: слесарь, военный, милиционер и художник. Петренко и Колосков — соседи, поэтому на работу они всегда ездят вместе. Колосков старше </a:t>
            </a:r>
            <a:r>
              <a:rPr lang="ru-RU" dirty="0" err="1">
                <a:latin typeface="PT Astra Serif" pitchFamily="18" charset="-52"/>
                <a:ea typeface="PT Astra Serif" pitchFamily="18" charset="-52"/>
              </a:rPr>
              <a:t>Барашкина</a:t>
            </a:r>
            <a:r>
              <a:rPr lang="ru-RU" dirty="0">
                <a:latin typeface="PT Astra Serif" pitchFamily="18" charset="-52"/>
                <a:ea typeface="PT Astra Serif" pitchFamily="18" charset="-52"/>
              </a:rPr>
              <a:t>. Художник старше </a:t>
            </a:r>
            <a:r>
              <a:rPr lang="ru-RU" dirty="0" err="1">
                <a:latin typeface="PT Astra Serif" pitchFamily="18" charset="-52"/>
                <a:ea typeface="PT Astra Serif" pitchFamily="18" charset="-52"/>
              </a:rPr>
              <a:t>Колоскова</a:t>
            </a:r>
            <a:r>
              <a:rPr lang="ru-RU" dirty="0">
                <a:latin typeface="PT Astra Serif" pitchFamily="18" charset="-52"/>
                <a:ea typeface="PT Astra Serif" pitchFamily="18" charset="-52"/>
              </a:rPr>
              <a:t>. Петренко постоянно обыгрывает в шахматы Тихонова. Слесарь на работу ходит пешком. Художник не живет рядом с военным и лишь раз видел милиционера.</a:t>
            </a:r>
          </a:p>
          <a:p>
            <a:pPr algn="ctr" fontAlgn="base"/>
            <a:r>
              <a:rPr lang="ru-RU" dirty="0">
                <a:latin typeface="PT Astra Serif" pitchFamily="18" charset="-52"/>
                <a:ea typeface="PT Astra Serif" pitchFamily="18" charset="-52"/>
              </a:rPr>
              <a:t>Вычислите, кто кем работает.</a:t>
            </a:r>
          </a:p>
        </p:txBody>
      </p:sp>
    </p:spTree>
    <p:extLst>
      <p:ext uri="{BB962C8B-B14F-4D97-AF65-F5344CB8AC3E}">
        <p14:creationId xmlns:p14="http://schemas.microsoft.com/office/powerpoint/2010/main" val="40330160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404664"/>
            <a:ext cx="8784976" cy="61206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25000" lnSpcReduction="20000"/>
          </a:bodyPr>
          <a:lstStyle/>
          <a:p>
            <a:r>
              <a:rPr lang="ru-RU" sz="5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Картинка </a:t>
            </a:r>
            <a:r>
              <a:rPr lang="ru-RU" sz="5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1 </a:t>
            </a:r>
            <a:r>
              <a:rPr lang="ru-RU" sz="5600" u="sng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  <a:hlinkClick r:id="rId2"/>
              </a:rPr>
              <a:t>https</a:t>
            </a:r>
            <a:r>
              <a:rPr lang="ru-RU" sz="5600" u="sng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  <a:hlinkClick r:id="rId2"/>
              </a:rPr>
              <a:t>://yandex.ru/images/search?text=картинки%20по%20выбору%20профессий&amp;stype=image&amp;lr=100858&amp;source=wiz&amp;pos=3&amp;img_url=https%3A%2F%2Fc8.alamy.com%2Fcomp%2FTC2JG3%2Fa-group-of-people-of-different-occupation-TC2JG3.jpg&amp;rpt=simage</a:t>
            </a:r>
            <a:endParaRPr lang="ru-RU" sz="5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r>
              <a:rPr lang="ru-RU" sz="5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Картинка 2 </a:t>
            </a:r>
            <a:r>
              <a:rPr lang="ru-RU" sz="5600" u="sng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  <a:hlinkClick r:id="rId3"/>
              </a:rPr>
              <a:t>https://yandex.ru/images/search?text=подросток%20задумался%20картинка%20анимация%20png&amp;lr=100858&amp;p=11&amp;pos=354&amp;rpt=simage&amp;img_url=https%3A%2F%2Fst.depositphotos.com%2F2319941%2F2495%2Fi%2F950%2Fdepositphotos_24955435-stock-photo-what-to-choose.jpg</a:t>
            </a:r>
            <a:endParaRPr lang="ru-RU" sz="5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r>
              <a:rPr lang="ru-RU" sz="5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Картинка 3 </a:t>
            </a:r>
            <a:r>
              <a:rPr lang="ru-RU" sz="5600" u="sng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  <a:hlinkClick r:id="rId4"/>
              </a:rPr>
              <a:t>https://yandex.ru/images/search?text=картинка%20человек%20природа%20профессии&amp;pos=24&amp;img_url=https%3A%2F%2Fwww.sanjoaquinpestcontrol.com%2Fhubfs%2F7%2520Benefits%2520to%2520Hiring%2520a%2520Professional%2520Landscaper%2520%257C%2520The%2520Experienced%2520Gardener.jpg&amp;rpt=simage</a:t>
            </a:r>
            <a:endParaRPr lang="ru-RU" sz="5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r>
              <a:rPr lang="ru-RU" sz="5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Картинка 4 </a:t>
            </a:r>
            <a:r>
              <a:rPr lang="ru-RU" sz="5600" u="sng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  <a:hlinkClick r:id="rId5"/>
              </a:rPr>
              <a:t>https://yandex.ru/images/search?text=картинка%20рисованная%20человек%20человек%20профессии&amp;pos=96&amp;p=3&amp;img_url=https%3A%2F%2Fstorage.myseldon.com%2Fnews_pict_FA%2FFA57C8B9280A08B93183853511D5321D&amp;rpt=simage</a:t>
            </a:r>
            <a:endParaRPr lang="ru-RU" sz="5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r>
              <a:rPr lang="ru-RU" sz="5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Картинка </a:t>
            </a:r>
            <a:r>
              <a:rPr lang="ru-RU" sz="5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5</a:t>
            </a:r>
          </a:p>
          <a:p>
            <a:r>
              <a:rPr lang="ru-RU" sz="5600" u="sng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  <a:hlinkClick r:id="rId6"/>
              </a:rPr>
              <a:t>https://yandex.ru/images/search?text=картинка%20рисованная%20человек%20ТЕХНИКА%20профессии&amp;pos=6&amp;img_url=https%3A%2F%2Fxn--80aalwqglfe.xn--80abbembcyvesfij3at4loa4ff.xn--p1ai%2Fphotos%2F2071955_1_b.JPG&amp;rpt=simage</a:t>
            </a:r>
            <a:endParaRPr lang="ru-RU" sz="5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r>
              <a:rPr lang="ru-RU" sz="5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Картинка </a:t>
            </a:r>
            <a:r>
              <a:rPr lang="ru-RU" sz="5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6 </a:t>
            </a:r>
            <a:r>
              <a:rPr lang="ru-RU" sz="5600" u="sng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  <a:hlinkClick r:id="rId7"/>
              </a:rPr>
              <a:t>https://yandex.ru/images/search?text=картинка%20рисованная%20человек%20ХУДОЖЕСТВЕННЫЙ%20ОБРАЗ%20профессии&amp;pos=4&amp;img_url=https%3A%2F%2Fsun9-23.userapi.com%2Fc624430%2Fv624430158%2F54bc1%2F-ZkKL82rS9I.jpg&amp;rpt=simage</a:t>
            </a:r>
            <a:endParaRPr lang="ru-RU" sz="5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r>
              <a:rPr lang="ru-RU" sz="5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5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Картинка </a:t>
            </a:r>
            <a:r>
              <a:rPr lang="ru-RU" sz="5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7 </a:t>
            </a:r>
            <a:r>
              <a:rPr lang="ru-RU" sz="5600" u="sng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  <a:hlinkClick r:id="rId8"/>
              </a:rPr>
              <a:t>https://yandex.ru/images/search?text=картинка%20рисованная%20человек%20ЗНАКОВАЯ%20СИСТЕМА%20профессии&amp;pos=20&amp;img_url=http%3A%2F%2F900igr.net%2Fup%2Fdatai%2F165900%2F0055-016-.png&amp;rpt=simage</a:t>
            </a:r>
            <a:endParaRPr lang="ru-RU" sz="5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469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Рыбкина О.Н\Самообразование\Курсы СОТ\Рыбкина О.Н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6869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419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548680"/>
            <a:ext cx="59046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Станция 1. «Азбука профессий»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8591" y="777478"/>
            <a:ext cx="5854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85977" y="2150913"/>
            <a:ext cx="8454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348880"/>
            <a:ext cx="5613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13543" y="3488434"/>
            <a:ext cx="4828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3707" y="3972209"/>
            <a:ext cx="630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31413" y="4197974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46516" y="5121304"/>
            <a:ext cx="7393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96367" y="5797364"/>
            <a:ext cx="5132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00961" y="1059985"/>
            <a:ext cx="6286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95936" y="4178697"/>
            <a:ext cx="5613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40004" y="2073622"/>
            <a:ext cx="607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27873" y="5690865"/>
            <a:ext cx="7761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6990" y="2172615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31840" y="5102027"/>
            <a:ext cx="6431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00868" y="794901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347864" y="3272210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067944" y="1503720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652120" y="1239143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457344" y="3013179"/>
            <a:ext cx="550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157373" y="2624138"/>
            <a:ext cx="6671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46197" y="3920282"/>
            <a:ext cx="5437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087901" y="5010745"/>
            <a:ext cx="6270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004048" y="4640362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705165" y="5834881"/>
            <a:ext cx="7857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980294" y="1517945"/>
            <a:ext cx="8002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252164" y="4178697"/>
            <a:ext cx="5645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714997" y="2810545"/>
            <a:ext cx="7938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8181467" y="5690865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4296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548680"/>
            <a:ext cx="59046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Станция </a:t>
            </a:r>
            <a:r>
              <a:rPr lang="ru-RU" sz="2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2. «</a:t>
            </a:r>
            <a:r>
              <a:rPr lang="ru-RU" sz="2600" dirty="0" err="1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Перепутаница</a:t>
            </a:r>
            <a:r>
              <a:rPr lang="ru-RU" sz="2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»</a:t>
            </a:r>
            <a:endParaRPr lang="ru-RU" sz="2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81820" y="5526524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200" dirty="0" err="1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Неринже-логтехно</a:t>
            </a:r>
            <a:endParaRPr lang="ru-RU" sz="42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111" y="1714541"/>
            <a:ext cx="263610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200" dirty="0" err="1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Тордерамо</a:t>
            </a:r>
            <a:endParaRPr lang="ru-RU" sz="42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24145" y="3068960"/>
            <a:ext cx="238603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200" dirty="0" err="1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Тордиаме</a:t>
            </a:r>
            <a:endParaRPr lang="ru-RU" sz="42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57599" y="2452459"/>
            <a:ext cx="302044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200" dirty="0" err="1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Гогроигпеда</a:t>
            </a:r>
            <a:endParaRPr lang="ru-RU" sz="42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99222" y="3807624"/>
            <a:ext cx="333719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200" dirty="0" err="1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Тиси-ремфер</a:t>
            </a:r>
            <a:r>
              <a:rPr lang="ru-RU" sz="42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31762" y="4546288"/>
            <a:ext cx="317080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200" dirty="0" err="1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Биокослогмо</a:t>
            </a:r>
            <a:endParaRPr lang="ru-RU" sz="42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750288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548680"/>
            <a:ext cx="59046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Станция </a:t>
            </a:r>
            <a:r>
              <a:rPr lang="ru-RU" sz="2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3. «Ключевые слова»</a:t>
            </a:r>
            <a:endParaRPr lang="ru-RU" sz="2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165930"/>
              </p:ext>
            </p:extLst>
          </p:nvPr>
        </p:nvGraphicFramePr>
        <p:xfrm>
          <a:off x="971600" y="1556792"/>
          <a:ext cx="7344816" cy="45540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4816"/>
              </a:tblGrid>
              <a:tr h="744083">
                <a:tc>
                  <a:txBody>
                    <a:bodyPr/>
                    <a:lstStyle/>
                    <a:p>
                      <a:r>
                        <a:rPr lang="ru-RU" sz="2200" b="0" kern="1200" dirty="0" smtClean="0">
                          <a:solidFill>
                            <a:schemeClr val="lt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1. Земля, природа, поле, теплица, сад, сорта, растения, уход, плоды, зерно, удобрения, урожай </a:t>
                      </a:r>
                      <a:endParaRPr lang="ru-RU" sz="2200" b="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44083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atin typeface="PT Astra Serif" pitchFamily="18" charset="-52"/>
                          <a:ea typeface="PT Astra Serif" pitchFamily="18" charset="-52"/>
                        </a:rPr>
                        <a:t>2. </a:t>
                      </a:r>
                      <a:r>
                        <a:rPr lang="ru-RU" sz="2200" kern="1200" dirty="0" smtClean="0">
                          <a:solidFill>
                            <a:schemeClr val="dk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Новости, современность, люди, оперативность, редакция, факты </a:t>
                      </a:r>
                      <a:endParaRPr lang="ru-RU" sz="22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744083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3. </a:t>
                      </a:r>
                      <a:r>
                        <a:rPr lang="ru-RU" sz="2200" kern="1200" dirty="0" smtClean="0">
                          <a:solidFill>
                            <a:schemeClr val="bg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Природа, человек, чистота, мусор, загрязнения, планета, окружающая среда</a:t>
                      </a:r>
                      <a:endParaRPr lang="ru-RU" sz="220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44083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atin typeface="PT Astra Serif" pitchFamily="18" charset="-52"/>
                          <a:ea typeface="PT Astra Serif" pitchFamily="18" charset="-52"/>
                        </a:rPr>
                        <a:t>4. </a:t>
                      </a:r>
                      <a:r>
                        <a:rPr lang="ru-RU" sz="2200" kern="1200" dirty="0" smtClean="0">
                          <a:solidFill>
                            <a:schemeClr val="dk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Рисунок, проект, план, город, гармония, чертеж, конструкции, строительство, здания, памятники </a:t>
                      </a:r>
                      <a:endParaRPr lang="ru-RU" sz="22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744083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5. </a:t>
                      </a:r>
                      <a:r>
                        <a:rPr lang="ru-RU" sz="2200" kern="1200" dirty="0" smtClean="0">
                          <a:solidFill>
                            <a:schemeClr val="bg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Ткань, раскрой, лекало, костюм, ножницы, ателье </a:t>
                      </a:r>
                      <a:endParaRPr lang="ru-RU" sz="220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44083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atin typeface="PT Astra Serif" pitchFamily="18" charset="-52"/>
                          <a:ea typeface="PT Astra Serif" pitchFamily="18" charset="-52"/>
                        </a:rPr>
                        <a:t>6. </a:t>
                      </a:r>
                      <a:r>
                        <a:rPr lang="ru-RU" sz="2200" kern="1200" dirty="0" smtClean="0">
                          <a:solidFill>
                            <a:schemeClr val="dk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Булочка, торт, пирожное, крем, желе, пралине, духовой шкаф, формочки </a:t>
                      </a:r>
                      <a:endParaRPr lang="ru-RU" sz="22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2694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548680"/>
            <a:ext cx="813690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Станция 4</a:t>
            </a:r>
            <a:r>
              <a:rPr lang="ru-RU" sz="2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. «Профессии в пословицах и поговорках»</a:t>
            </a:r>
            <a:endParaRPr lang="ru-RU" sz="2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6366" y="3551610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Власть </a:t>
            </a:r>
            <a:r>
              <a:rPr lang="ru-RU" sz="22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всякого ограничена </a:t>
            </a:r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законом.</a:t>
            </a:r>
            <a:endParaRPr lang="ru-RU" sz="22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0951" y="1340768"/>
            <a:ext cx="482920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Морской волк, во всем знает </a:t>
            </a:r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толк.</a:t>
            </a:r>
            <a:endParaRPr lang="ru-RU" sz="22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0951" y="1905120"/>
            <a:ext cx="42930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Куй железо, пока </a:t>
            </a:r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горячо.</a:t>
            </a:r>
            <a:endParaRPr lang="ru-RU" sz="22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8862" y="2416965"/>
            <a:ext cx="428518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Не котел варит, а </a:t>
            </a:r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стряпуха.</a:t>
            </a:r>
            <a:endParaRPr lang="ru-RU" sz="22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9267" y="2975127"/>
            <a:ext cx="500526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Пляши, Матвей, не жалей </a:t>
            </a:r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лаптей.</a:t>
            </a:r>
            <a:endParaRPr lang="ru-RU" sz="22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5776" y="4828510"/>
            <a:ext cx="404421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Пишут не пером, а </a:t>
            </a:r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умом.</a:t>
            </a:r>
            <a:endParaRPr lang="ru-RU" sz="22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0342" y="4147432"/>
            <a:ext cx="531378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Голова всему начало, где ум, там и </a:t>
            </a:r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толк.</a:t>
            </a:r>
            <a:endParaRPr lang="ru-RU" sz="22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7276" y="5517232"/>
            <a:ext cx="47006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Учи других и сам </a:t>
            </a:r>
            <a:r>
              <a:rPr lang="ru-RU" sz="22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научишься.</a:t>
            </a:r>
            <a:endParaRPr lang="ru-RU" sz="22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867943" y="1196752"/>
            <a:ext cx="2025352" cy="7200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моряк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6651104" y="1760524"/>
            <a:ext cx="2025352" cy="7200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кузнец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4867943" y="2272370"/>
            <a:ext cx="2025352" cy="7200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повар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6651104" y="2851868"/>
            <a:ext cx="2025352" cy="7200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танцор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867943" y="3427352"/>
            <a:ext cx="2025352" cy="7200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юрист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6651104" y="4011503"/>
            <a:ext cx="2025352" cy="7200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ученый</a:t>
            </a:r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4867943" y="4653136"/>
            <a:ext cx="2025352" cy="7200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писатель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6651104" y="5373216"/>
            <a:ext cx="2025352" cy="7200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учитель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24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548680"/>
            <a:ext cx="813690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Станция </a:t>
            </a:r>
            <a:r>
              <a:rPr lang="ru-RU" sz="2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5. «О какой профессии идет речь?»</a:t>
            </a:r>
            <a:endParaRPr lang="ru-RU" sz="2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1212573"/>
            <a:ext cx="5112568" cy="259228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1. Это </a:t>
            </a:r>
            <a:r>
              <a:rPr lang="ru-RU" dirty="0">
                <a:latin typeface="PT Astra Serif" pitchFamily="18" charset="-52"/>
                <a:ea typeface="PT Astra Serif" pitchFamily="18" charset="-52"/>
              </a:rPr>
              <a:t>слово пришло к нам из английского языка. Это человек приветствует гостей своего заведения, выявляет их вкусовые предпочтения, информирует об ассортименте, предлагает гостям подходящие варианты напитков, принимает заказы и разливает порции алкогольных и безалкогольных напитков, включая приготовленные им самим коктейли.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23928" y="4087268"/>
            <a:ext cx="5112568" cy="259228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PT Astra Serif" pitchFamily="18" charset="-52"/>
                <a:ea typeface="PT Astra Serif" pitchFamily="18" charset="-52"/>
              </a:rPr>
              <a:t>2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. </a:t>
            </a:r>
            <a:r>
              <a:rPr lang="ru-RU" dirty="0">
                <a:latin typeface="PT Astra Serif" pitchFamily="18" charset="-52"/>
                <a:ea typeface="PT Astra Serif" pitchFamily="18" charset="-52"/>
              </a:rPr>
              <a:t>Человек этой профессии обеспечивает регулирование движения транспорта, транспортных потоков на улицах и дорогах, создание условий для предупреждения дорожно-транспортных происшествий. </a:t>
            </a:r>
          </a:p>
        </p:txBody>
      </p:sp>
    </p:spTree>
    <p:extLst>
      <p:ext uri="{BB962C8B-B14F-4D97-AF65-F5344CB8AC3E}">
        <p14:creationId xmlns:p14="http://schemas.microsoft.com/office/powerpoint/2010/main" val="328702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548680"/>
            <a:ext cx="813690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Станция </a:t>
            </a:r>
            <a:r>
              <a:rPr lang="ru-RU" sz="2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5. «О какой профессии идет речь?»</a:t>
            </a:r>
            <a:endParaRPr lang="ru-RU" sz="2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1212573"/>
            <a:ext cx="5544616" cy="259228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PT Astra Serif" pitchFamily="18" charset="-52"/>
                <a:ea typeface="PT Astra Serif" pitchFamily="18" charset="-52"/>
              </a:rPr>
              <a:t>3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. </a:t>
            </a:r>
            <a:r>
              <a:rPr lang="ru-RU" dirty="0">
                <a:latin typeface="PT Astra Serif" pitchFamily="18" charset="-52"/>
                <a:ea typeface="PT Astra Serif" pitchFamily="18" charset="-52"/>
              </a:rPr>
              <a:t>Это слово пришло к нам из немецкого языка и дословно означает «живописец». Этот специалист работает в строительных организациях, ремонтно-строительных и жилищно-коммунальных управлениях, готовит под окраску бетонные, деревянные и металлические конструкции, окрашивает их вручную или при помощи валиков, краскопультов, пистолетов и других приспособлений, наклеивает обои.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23928" y="4087268"/>
            <a:ext cx="5112568" cy="259228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4. </a:t>
            </a:r>
            <a:r>
              <a:rPr lang="ru-RU" dirty="0">
                <a:latin typeface="PT Astra Serif" pitchFamily="18" charset="-52"/>
                <a:ea typeface="PT Astra Serif" pitchFamily="18" charset="-52"/>
              </a:rPr>
              <a:t>Это слово пришло к нам из французского языка и в переводе имеет одно из значений «акробатическая имитация падения в цирке». Работа человека этой профессии – это не только падения, но и масса других сложных и опасных действий, которые выполняются на лошади или в автомобиле, в самолете и поезде.  </a:t>
            </a:r>
          </a:p>
        </p:txBody>
      </p:sp>
    </p:spTree>
    <p:extLst>
      <p:ext uri="{BB962C8B-B14F-4D97-AF65-F5344CB8AC3E}">
        <p14:creationId xmlns:p14="http://schemas.microsoft.com/office/powerpoint/2010/main" val="23092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548680"/>
            <a:ext cx="813690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Станция </a:t>
            </a:r>
            <a:r>
              <a:rPr lang="ru-RU" sz="2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5. «О какой профессии идет речь?»</a:t>
            </a:r>
            <a:endParaRPr lang="ru-RU" sz="2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1212573"/>
            <a:ext cx="5544616" cy="259228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5. </a:t>
            </a:r>
            <a:r>
              <a:rPr lang="ru-RU" dirty="0">
                <a:latin typeface="PT Astra Serif" pitchFamily="18" charset="-52"/>
                <a:ea typeface="PT Astra Serif" pitchFamily="18" charset="-52"/>
              </a:rPr>
              <a:t>По определению толкового словаря В.И. Даля «…это человек-купец, торгующий деньгами и денежными бумагами, занимающийся учетом векселей и переводом платежей из одного места и государства в другое и удерживающий за такую услугу оговоренный процент в свою пользу». </a:t>
            </a:r>
            <a:endParaRPr lang="ru-RU" dirty="0" smtClean="0">
              <a:latin typeface="PT Astra Serif" pitchFamily="18" charset="-52"/>
              <a:ea typeface="PT Astra Serif" pitchFamily="18" charset="-52"/>
            </a:endParaRPr>
          </a:p>
          <a:p>
            <a:pPr algn="ctr"/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О </a:t>
            </a:r>
            <a:r>
              <a:rPr lang="ru-RU" dirty="0">
                <a:latin typeface="PT Astra Serif" pitchFamily="18" charset="-52"/>
                <a:ea typeface="PT Astra Serif" pitchFamily="18" charset="-52"/>
              </a:rPr>
              <a:t>ком идет речь?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23928" y="4087268"/>
            <a:ext cx="5112568" cy="259228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PT Astra Serif" pitchFamily="18" charset="-52"/>
                <a:ea typeface="PT Astra Serif" pitchFamily="18" charset="-52"/>
              </a:rPr>
              <a:t>6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. </a:t>
            </a:r>
            <a:r>
              <a:rPr lang="ru-RU" dirty="0">
                <a:latin typeface="PT Astra Serif" pitchFamily="18" charset="-52"/>
                <a:ea typeface="PT Astra Serif" pitchFamily="18" charset="-52"/>
              </a:rPr>
              <a:t>Название этой профессии происходит от имени древнеримской богини цветов и весеннего цветения. Искусство составлять букеты и цветочные композиции известно с давних времён. Одно из первых руководств по составлению букетов, гирлянд и венков на русском языке было опубликовано в 1913 году. В настоящее время эта профессия является одной из самых востребованных.  </a:t>
            </a:r>
          </a:p>
        </p:txBody>
      </p:sp>
    </p:spTree>
    <p:extLst>
      <p:ext uri="{BB962C8B-B14F-4D97-AF65-F5344CB8AC3E}">
        <p14:creationId xmlns:p14="http://schemas.microsoft.com/office/powerpoint/2010/main" val="118473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817</Words>
  <Application>Microsoft Office PowerPoint</Application>
  <PresentationFormat>Экран (4:3)</PresentationFormat>
  <Paragraphs>117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39</cp:revision>
  <dcterms:created xsi:type="dcterms:W3CDTF">2020-11-24T07:02:46Z</dcterms:created>
  <dcterms:modified xsi:type="dcterms:W3CDTF">2020-11-24T12:11:36Z</dcterms:modified>
</cp:coreProperties>
</file>