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FFDDFF"/>
    <a:srgbClr val="FFCCFF"/>
    <a:srgbClr val="FF99CC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32" autoAdjust="0"/>
    <p:restoredTop sz="97491" autoAdjust="0"/>
  </p:normalViewPr>
  <p:slideViewPr>
    <p:cSldViewPr>
      <p:cViewPr>
        <p:scale>
          <a:sx n="70" d="100"/>
          <a:sy n="70" d="100"/>
        </p:scale>
        <p:origin x="-1392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34ED1E-6D93-459C-B802-50E5A7F4ED12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752C4D-C2F3-4D73-8ADA-BCCE6D4E73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875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752C4D-C2F3-4D73-8ADA-BCCE6D4E7382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DDFF">
                <a:alpha val="80000"/>
              </a:srgbClr>
            </a:gs>
            <a:gs pos="39999">
              <a:srgbClr val="FF99FF"/>
            </a:gs>
            <a:gs pos="70000">
              <a:srgbClr val="FF99CC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10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7.emf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57166"/>
            <a:ext cx="8786874" cy="321471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«Волонтёрская деятельность как средство организации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воспитательного процесса в образовательной организации»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ÐÐ°ÑÑÐ¸Ð½ÐºÐ¸ Ð¿Ð¾ Ð·Ð°Ð¿ÑÐ¾ÑÑ Ð²Ð¾Ð»Ð¾Ð½ÑÐµÑÑ Ð² ÑÐºÐ¾Ð»Ðµ ÑÐ¼Ð±Ð»ÐµÐ¼Ð° Ð¿Ð½Ð³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3071810"/>
            <a:ext cx="3217849" cy="321471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915179" y="4786322"/>
            <a:ext cx="572906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Ксения Сергеевна </a:t>
            </a:r>
            <a:r>
              <a:rPr lang="ru-RU" sz="32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Савинова,</a:t>
            </a:r>
            <a:endParaRPr lang="ru-RU" sz="3200" b="1" dirty="0" smtClean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Заместитель директора по ВР</a:t>
            </a:r>
          </a:p>
          <a:p>
            <a:r>
              <a:rPr lang="ru-RU" sz="32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 МБОУ «Куликовская СШ»</a:t>
            </a:r>
          </a:p>
        </p:txBody>
      </p:sp>
      <p:pic>
        <p:nvPicPr>
          <p:cNvPr id="3" name="Гимн волонтёров - Доброволец год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4282" y="618357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 мемориальных комплексов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1" name="Picture 1" descr="C:\Users\Огий\Desktop\ОГИЙ С.А\семиново\P80425-133010.jpg"/>
          <p:cNvPicPr>
            <a:picLocks noChangeAspect="1" noChangeArrowheads="1"/>
          </p:cNvPicPr>
          <p:nvPr/>
        </p:nvPicPr>
        <p:blipFill>
          <a:blip r:embed="rId2" cstate="print"/>
          <a:srcRect l="13281" r="3906" b="11458"/>
          <a:stretch>
            <a:fillRect/>
          </a:stretch>
        </p:blipFill>
        <p:spPr bwMode="auto">
          <a:xfrm>
            <a:off x="-142908" y="3334662"/>
            <a:ext cx="4572032" cy="366623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5602" name="Picture 2" descr="C:\Users\Огий\Desktop\ОГИЙ С.А\семиново\W-1xHpIF8e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339703"/>
            <a:ext cx="4929190" cy="369689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5603" name="Picture 3" descr="C:\Users\Огий\Desktop\ОГИЙ С.А\филатов\IMG_20150609_112911.jpg"/>
          <p:cNvPicPr>
            <a:picLocks noChangeAspect="1" noChangeArrowheads="1"/>
          </p:cNvPicPr>
          <p:nvPr/>
        </p:nvPicPr>
        <p:blipFill>
          <a:blip r:embed="rId4" cstate="print"/>
          <a:srcRect l="21094" t="5208" r="17968" b="11458"/>
          <a:stretch>
            <a:fillRect/>
          </a:stretch>
        </p:blipFill>
        <p:spPr bwMode="auto">
          <a:xfrm>
            <a:off x="2786050" y="1214422"/>
            <a:ext cx="3552255" cy="364333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Рисунок 6" descr="C:\Users\Огий\Desktop\IMG_764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95986" y="1214422"/>
            <a:ext cx="324801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25604" name="Picture 4" descr="IMG_157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42908" y="1214422"/>
            <a:ext cx="3433247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sun9-15.userapi.com/c852320/v852320934/1b1551/Ck73_ENMHG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876"/>
            <a:ext cx="4572001" cy="342900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4580" name="Picture 4" descr="https://sun9-29.userapi.com/c855616/v855616934/d8336/-L7fCTS81Q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7074" y="285728"/>
            <a:ext cx="4606926" cy="345519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1778560" cy="194634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4582" name="Picture 6" descr="https://sun9-51.userapi.com/c851028/v851028934/1a434a/ZnMYkCdWP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500438"/>
            <a:ext cx="4643438" cy="348258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" name="TextBox 8"/>
          <p:cNvSpPr txBox="1"/>
          <p:nvPr/>
        </p:nvSpPr>
        <p:spPr>
          <a:xfrm>
            <a:off x="571472" y="2714620"/>
            <a:ext cx="33726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Уборка снега 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Преемственность поколений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3" name="Picture 1" descr="C:\Users\Огий\Desktop\ОГИЙ С.А\все фото\103CANON\IMG_6642.JPG"/>
          <p:cNvPicPr>
            <a:picLocks noChangeAspect="1" noChangeArrowheads="1"/>
          </p:cNvPicPr>
          <p:nvPr/>
        </p:nvPicPr>
        <p:blipFill>
          <a:blip r:embed="rId2" cstate="print"/>
          <a:srcRect l="9524"/>
          <a:stretch>
            <a:fillRect/>
          </a:stretch>
        </p:blipFill>
        <p:spPr bwMode="auto">
          <a:xfrm>
            <a:off x="5214942" y="3643314"/>
            <a:ext cx="4071933" cy="337542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3557" name="Picture 5" descr="https://sun9-22.userapi.com/c855532/v855532381/247e5/Pih6LrhgcA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00108"/>
            <a:ext cx="4119527" cy="308964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928670"/>
            <a:ext cx="537980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23561" name="Picture 9" descr="https://sun9-46.userapi.com/c845520/v845520904/1ec774/Ou_JuN6lN8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42908" y="3643314"/>
            <a:ext cx="4529686" cy="339726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3558" name="Picture 6" descr="C:\Users\Огий\Desktop\ОГИЙ С.А\фото\IMG_20161007_103017.jpg"/>
          <p:cNvPicPr>
            <a:picLocks noChangeAspect="1" noChangeArrowheads="1"/>
          </p:cNvPicPr>
          <p:nvPr/>
        </p:nvPicPr>
        <p:blipFill>
          <a:blip r:embed="rId6" cstate="print"/>
          <a:srcRect t="27083" b="13541"/>
          <a:stretch>
            <a:fillRect/>
          </a:stretch>
        </p:blipFill>
        <p:spPr bwMode="auto">
          <a:xfrm>
            <a:off x="2714612" y="3198794"/>
            <a:ext cx="3466592" cy="365920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214338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социальных проектов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Огий\Desktop\ОГИЙ С.А\филатов\IMG_20150609_1042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714488"/>
            <a:ext cx="2911081" cy="388144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2532" name="Picture 4" descr="https://sun9-21.userapi.com/c855736/v855736934/d66a6/_99Kfe_j0z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500414"/>
            <a:ext cx="4476781" cy="335758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2529" name="Picture 1" descr="C:\Users\Огий\Desktop\ОГИЙ С.А\все фото\103CANON\IMG_72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500042"/>
            <a:ext cx="4095747" cy="307181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1142976" y="3357562"/>
            <a:ext cx="38602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«Ты только живи, родная!»</a:t>
            </a:r>
          </a:p>
          <a:p>
            <a:pPr algn="ctr"/>
            <a:r>
              <a:rPr lang="ru-RU" sz="2400" b="1" dirty="0" smtClean="0"/>
              <a:t>2019 </a:t>
            </a:r>
            <a:r>
              <a:rPr lang="ru-RU" sz="2400" b="1" dirty="0" smtClean="0"/>
              <a:t>год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43570" y="5143512"/>
            <a:ext cx="2465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«Живи и помни»</a:t>
            </a:r>
          </a:p>
          <a:p>
            <a:pPr algn="ctr"/>
            <a:r>
              <a:rPr lang="ru-RU" sz="2400" b="1" dirty="0" smtClean="0"/>
              <a:t>2021 </a:t>
            </a:r>
            <a:r>
              <a:rPr lang="ru-RU" sz="2400" b="1" dirty="0" smtClean="0"/>
              <a:t>год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071538" y="6027003"/>
            <a:ext cx="40261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«Жизнь требует движения!»</a:t>
            </a:r>
          </a:p>
          <a:p>
            <a:pPr algn="ctr"/>
            <a:r>
              <a:rPr lang="ru-RU" sz="2400" b="1" dirty="0" smtClean="0"/>
              <a:t>2019 год</a:t>
            </a: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85728"/>
            <a:ext cx="9144000" cy="600075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332037"/>
            <a:ext cx="8715436" cy="4525963"/>
          </a:xfrm>
        </p:spPr>
        <p:txBody>
          <a:bodyPr/>
          <a:lstStyle/>
          <a:p>
            <a:pPr algn="just">
              <a:buNone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«повышение социального статуса воспитания и создание условий для подготовки «разносторонне развитой личности, способной к активной социальной адаптации в обществе, к самостоятельному жизненному и профессиональному выбору». 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ÐÐ°ÑÑÐ¸Ð½ÐºÐ¸ Ð¿Ð¾ Ð·Ð°Ð¿ÑÐ¾ÑÑ Ð¤ÐÐÐ¡ ÑÐ¼Ð±Ð»ÐµÐ¼Ð° Ð¿Ð½Ð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5355618" cy="178592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472518" cy="142876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Проблемы и трудности при реализации воспитательных воздействий: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928802"/>
            <a:ext cx="8572560" cy="4714908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недостаточно эффективны традиционные методы воспитательной работы: беседы, лекции, ознакомительные экскурсии;</a:t>
            </a:r>
          </a:p>
          <a:p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противоречивость и 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кризисность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подросткового возраста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«Программа воспитания и социализации учащихся»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357298"/>
            <a:ext cx="9144064" cy="47149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«повышение эффективности воспитательной и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работы», в том числе через «организацию детско-взрослых сообществ, как важных механизмов воспитания, создание и развитие воспитательного пространства в образовательном учреждении на основе повышения воспитательного 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потенциала обучения»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ÐÐ°ÑÑÐ¸Ð½ÐºÐ¸ Ð¿Ð¾ Ð·Ð°Ð¿ÑÐ¾ÑÑ Ð·Ð½Ð°ÑÐ¾Ðº ÑÐ³Ð¾Ñ Ð¿Ð½Ð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44" y="4457722"/>
            <a:ext cx="1857356" cy="222882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Принципы волонтерской деятельности: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10215602" cy="52578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>добровольность;</a:t>
            </a:r>
          </a:p>
          <a:p>
            <a:pPr>
              <a:buFont typeface="Wingdings" pitchFamily="2" charset="2"/>
              <a:buChar char="ü"/>
            </a:pP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>безвозмездность; </a:t>
            </a:r>
          </a:p>
          <a:p>
            <a:pPr>
              <a:buFont typeface="Wingdings" pitchFamily="2" charset="2"/>
              <a:buChar char="ü"/>
            </a:pP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>добросовестность, порядочность;</a:t>
            </a:r>
          </a:p>
          <a:p>
            <a:pPr>
              <a:buFont typeface="Wingdings" pitchFamily="2" charset="2"/>
              <a:buChar char="ü"/>
            </a:pP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>открытость и законность.</a:t>
            </a:r>
            <a:endParaRPr lang="ru-RU" sz="3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4" descr="ÐÐ°ÑÑÐ¸Ð½ÐºÐ¸ Ð¿Ð¾ Ð·Ð°Ð¿ÑÐ¾ÑÑ Ð²Ð¾Ð»Ð¾Ð½ÑÐµÑÑ ÐºÐ°ÑÑÐ¸Ð½ÐºÐ°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0F9FE"/>
              </a:clrFrom>
              <a:clrTo>
                <a:srgbClr val="F0F9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715436" cy="392909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Участие в волонтерской деятельности дает подросткам возможность в значительной степени восполнить 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«дефицит социальной </a:t>
            </a:r>
            <a:r>
              <a:rPr lang="ru-RU" sz="36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востребованности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почувствовать собственную значимость, свой вклад во «взрослое» дело.</a:t>
            </a:r>
          </a:p>
          <a:p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571969" y="2714620"/>
            <a:ext cx="4572031" cy="457203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Волонтерский отряд «Куликовец»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000108"/>
            <a:ext cx="2350064" cy="25717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4000496" y="1214422"/>
            <a:ext cx="50006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«Я – гражданин России»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«Будем жить»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«Чтобы помнили»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«Чистый двор»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«Ветеран живет рядом»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3786191"/>
            <a:ext cx="84296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«Весенняя и Осенняя Неделя добра»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«Чистое село»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 Дети – детям»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«Цветущая клумба» 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«Молодежь изучает окружающий мир» 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 другие.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 descr="C:\Users\Огий\Desktop\ОГИЙ С.А\все фото\103CANON\IMG_66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39679"/>
            <a:ext cx="5000628" cy="375047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7410" name="Picture 2" descr="C:\Users\Огий\Desktop\ОГИЙ С.А\все фото\103CANON\IMG_67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9000"/>
            <a:ext cx="4786314" cy="358973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Содержимое 7" descr="20180426_104936.jpg"/>
          <p:cNvPicPr>
            <a:picLocks noGrp="1" noChangeAspect="1"/>
          </p:cNvPicPr>
          <p:nvPr>
            <p:ph sz="half" idx="4294967295"/>
          </p:nvPr>
        </p:nvPicPr>
        <p:blipFill>
          <a:blip r:embed="rId4" cstate="print"/>
          <a:srcRect r="9294"/>
          <a:stretch>
            <a:fillRect/>
          </a:stretch>
        </p:blipFill>
        <p:spPr>
          <a:xfrm rot="5400000">
            <a:off x="5911897" y="625526"/>
            <a:ext cx="3857629" cy="260657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14290"/>
            <a:ext cx="1044473" cy="11430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908" y="1000108"/>
            <a:ext cx="5345095" cy="3214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-142900"/>
            <a:ext cx="4214842" cy="200026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Помощь ветеранам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3" descr="D:\ФОТО педагог года\кл.рук\20161014_14105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2" y="0"/>
            <a:ext cx="2643206" cy="439390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Экологическое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волонтёрство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5" name="Picture 1" descr="C:\Users\Огий\Desktop\ОГИЙ С.А\все фото\103CANON\IMG_38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2918"/>
            <a:ext cx="4595812" cy="344685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6386" name="Picture 2" descr="C:\Users\Огий\Desktop\ОГИЙ С.А\все фото\103CANON\IMG_38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642918"/>
            <a:ext cx="4643468" cy="348260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9" descr="C:\Users\Иван\Desktop\Фотографии в лаб\image-0-02-04-3094b659619693ab44c7f5316317eb69a9ea9af647ed7f60082aa6e96946f0a1-V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3071802" y="3500438"/>
            <a:ext cx="2736954" cy="335756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7" name="Picture 7" descr="IMG_3949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0" y="3724081"/>
            <a:ext cx="3190900" cy="3133919"/>
          </a:xfrm>
          <a:effectLst>
            <a:outerShdw blurRad="190500" algn="tl" rotWithShape="0">
              <a:srgbClr val="000000">
                <a:alpha val="70000"/>
              </a:srgbClr>
            </a:outerShdw>
            <a:softEdge rad="317500"/>
          </a:effectLst>
        </p:spPr>
      </p:pic>
      <p:pic>
        <p:nvPicPr>
          <p:cNvPr id="8" name="Рисунок 1" descr="2010103106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3688595"/>
            <a:ext cx="3214678" cy="3169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</TotalTime>
  <Words>264</Words>
  <Application>Microsoft Office PowerPoint</Application>
  <PresentationFormat>Экран (4:3)</PresentationFormat>
  <Paragraphs>43</Paragraphs>
  <Slides>14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«Волонтёрская деятельность как средство организации воспитательного процесса в образовательной организации»</vt:lpstr>
      <vt:lpstr>Презентация PowerPoint</vt:lpstr>
      <vt:lpstr>Проблемы и трудности при реализации воспитательных воздействий:</vt:lpstr>
      <vt:lpstr>«Программа воспитания и социализации учащихся»</vt:lpstr>
      <vt:lpstr>Принципы волонтерской деятельности:</vt:lpstr>
      <vt:lpstr>Презентация PowerPoint</vt:lpstr>
      <vt:lpstr>Волонтерский отряд «Куликовец»</vt:lpstr>
      <vt:lpstr>Помощь ветеранам</vt:lpstr>
      <vt:lpstr>Экологическое волонтёрство</vt:lpstr>
      <vt:lpstr>Благоустройство мемориальных комплексов</vt:lpstr>
      <vt:lpstr>Презентация PowerPoint</vt:lpstr>
      <vt:lpstr>Преемственность поколений</vt:lpstr>
      <vt:lpstr>Реализация социальных проектов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«Волонтерская деятельность как средство организации воспитательного процесса в образовательной организации» </dc:title>
  <dc:creator>Школа</dc:creator>
  <cp:lastModifiedBy>Кисюха</cp:lastModifiedBy>
  <cp:revision>48</cp:revision>
  <dcterms:created xsi:type="dcterms:W3CDTF">2019-08-28T08:50:00Z</dcterms:created>
  <dcterms:modified xsi:type="dcterms:W3CDTF">2021-10-12T19:57:23Z</dcterms:modified>
</cp:coreProperties>
</file>