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80" r:id="rId3"/>
    <p:sldId id="258" r:id="rId4"/>
    <p:sldId id="264" r:id="rId5"/>
    <p:sldId id="270" r:id="rId6"/>
    <p:sldId id="272" r:id="rId7"/>
    <p:sldId id="278" r:id="rId8"/>
    <p:sldId id="273" r:id="rId9"/>
    <p:sldId id="265" r:id="rId10"/>
    <p:sldId id="266" r:id="rId11"/>
    <p:sldId id="267" r:id="rId12"/>
    <p:sldId id="274" r:id="rId13"/>
    <p:sldId id="27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2" autoAdjust="0"/>
    <p:restoredTop sz="94660"/>
  </p:normalViewPr>
  <p:slideViewPr>
    <p:cSldViewPr snapToGrid="0">
      <p:cViewPr>
        <p:scale>
          <a:sx n="73" d="100"/>
          <a:sy n="73" d="100"/>
        </p:scale>
        <p:origin x="-768" y="-5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77183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29885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216762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123955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035866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238530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317158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545281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88657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02085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51216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9252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974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22974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3995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41554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11368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pPr/>
              <a:t>12/12/2019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283318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museumkk.ru/images/NEWS/Period_sistem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45631" y="555170"/>
            <a:ext cx="7856311" cy="5611651"/>
          </a:xfrm>
          <a:prstGeom prst="rect">
            <a:avLst/>
          </a:prstGeom>
          <a:noFill/>
        </p:spPr>
      </p:pic>
      <p:sp>
        <p:nvSpPr>
          <p:cNvPr id="1030" name="AutoShape 6" descr="http://lib.sevsu.ru/images/virtual_vist_pict/che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6575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ABE3FB3-C88F-4609-9842-D9B7B7E83E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043" y="471023"/>
            <a:ext cx="3599646" cy="216615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95F0104-5AA7-4611-A616-0087DA1FFD38}"/>
              </a:ext>
            </a:extLst>
          </p:cNvPr>
          <p:cNvSpPr txBox="1"/>
          <p:nvPr/>
        </p:nvSpPr>
        <p:spPr>
          <a:xfrm>
            <a:off x="397092" y="2728055"/>
            <a:ext cx="34323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Вулкан Менделеева. Остров Кунашир Курильской </a:t>
            </a:r>
            <a:r>
              <a:rPr lang="ru-RU" sz="1400" dirty="0" smtClean="0"/>
              <a:t>гряды</a:t>
            </a:r>
            <a:endParaRPr lang="ru-RU" sz="1400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503DC97F-7159-4DE4-9C40-8356341606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444" y="3227537"/>
            <a:ext cx="2491409" cy="34018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DBBE6C0-3190-438D-9EF5-02F6AF7A2892}"/>
              </a:ext>
            </a:extLst>
          </p:cNvPr>
          <p:cNvSpPr txBox="1"/>
          <p:nvPr/>
        </p:nvSpPr>
        <p:spPr>
          <a:xfrm>
            <a:off x="9836900" y="5303606"/>
            <a:ext cx="200675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Памятник </a:t>
            </a:r>
            <a:r>
              <a:rPr lang="ru-RU" sz="1400" dirty="0" smtClean="0"/>
              <a:t>Менделееву</a:t>
            </a:r>
            <a:r>
              <a:rPr lang="ru-RU" sz="1400" dirty="0"/>
              <a:t>, </a:t>
            </a:r>
            <a:endParaRPr lang="ru-RU" sz="1400" dirty="0" smtClean="0"/>
          </a:p>
          <a:p>
            <a:r>
              <a:rPr lang="ru-RU" sz="1400" dirty="0" smtClean="0"/>
              <a:t>установленный </a:t>
            </a:r>
            <a:r>
              <a:rPr lang="ru-RU" sz="1400" dirty="0"/>
              <a:t>возле </a:t>
            </a:r>
            <a:endParaRPr lang="ru-RU" sz="1400" dirty="0" smtClean="0"/>
          </a:p>
          <a:p>
            <a:r>
              <a:rPr lang="ru-RU" sz="1400" dirty="0" smtClean="0"/>
              <a:t>ВНИИ метрологии </a:t>
            </a:r>
          </a:p>
          <a:p>
            <a:r>
              <a:rPr lang="ru-RU" sz="1400" dirty="0" smtClean="0"/>
              <a:t>имени Менделеева</a:t>
            </a:r>
          </a:p>
          <a:p>
            <a:r>
              <a:rPr lang="ru-RU" sz="1400" dirty="0" smtClean="0"/>
              <a:t> </a:t>
            </a:r>
            <a:r>
              <a:rPr lang="ru-RU" sz="1400" dirty="0"/>
              <a:t>в Санкт-Петербурге.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F2F7F08B-7260-4F36-B379-B5A77072F5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471" y="3676275"/>
            <a:ext cx="2742214" cy="254741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B4D9FAE-E7D7-48D4-AD69-96AD058C7508}"/>
              </a:ext>
            </a:extLst>
          </p:cNvPr>
          <p:cNvSpPr txBox="1"/>
          <p:nvPr/>
        </p:nvSpPr>
        <p:spPr>
          <a:xfrm>
            <a:off x="832521" y="6313715"/>
            <a:ext cx="2769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Астероид </a:t>
            </a:r>
            <a:r>
              <a:rPr lang="ru-RU" sz="1400" dirty="0" smtClean="0"/>
              <a:t>Менделеева</a:t>
            </a:r>
            <a:endParaRPr lang="ru-RU" sz="1400"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6D8E83F1-E34B-4444-A8E0-A3180A1690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9797" y="341342"/>
            <a:ext cx="4060343" cy="240527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81A04B55-9B09-4B39-8F40-B23D601C299D}"/>
              </a:ext>
            </a:extLst>
          </p:cNvPr>
          <p:cNvSpPr txBox="1"/>
          <p:nvPr/>
        </p:nvSpPr>
        <p:spPr>
          <a:xfrm>
            <a:off x="4903383" y="2759489"/>
            <a:ext cx="3489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Кратер на Луне имени </a:t>
            </a:r>
            <a:r>
              <a:rPr lang="ru-RU" sz="1400" dirty="0" smtClean="0"/>
              <a:t>Менделеева</a:t>
            </a:r>
            <a:endParaRPr lang="ru-RU" sz="1400" dirty="0"/>
          </a:p>
        </p:txBody>
      </p:sp>
      <p:pic>
        <p:nvPicPr>
          <p:cNvPr id="16" name="Рисунок 15" descr="C:\Users\Админ\AppData\Local\Microsoft\Windows\Temporary Internet Files\Content.Word\Ледник в Киргизии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95460" y="3602492"/>
            <a:ext cx="3354563" cy="20478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7B4D9FAE-E7D7-48D4-AD69-96AD058C7508}"/>
              </a:ext>
            </a:extLst>
          </p:cNvPr>
          <p:cNvSpPr txBox="1"/>
          <p:nvPr/>
        </p:nvSpPr>
        <p:spPr>
          <a:xfrm>
            <a:off x="3836978" y="5921829"/>
            <a:ext cx="2769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Киргизия. Ледник Менделеева</a:t>
            </a:r>
            <a:endParaRPr lang="ru-RU" sz="1400" dirty="0"/>
          </a:p>
        </p:txBody>
      </p:sp>
      <p:pic>
        <p:nvPicPr>
          <p:cNvPr id="18" name="Рисунок 17" descr="ÐÐ°ÑÑÐ¸Ð½ÐºÐ¸ Ð¿Ð¾ Ð·Ð°Ð¿ÑÐ¾ÑÑ Ð¢Ð°Ðº Ð²ÑÐ³Ð»ÑÐ´ÐµÐ» Ð¿ÐµÑÐ²ÑÐ¹ Ð½Ð°Ð±ÑÐ¾ÑÐ¾Ðº ÑÐ¸ÑÑÐµÐ¼Ñ ÑÐ»ÐµÐ¼ÐµÐ½ÑÐ¾Ð², Ð½Ð°ÑÐµÑÑÐµÐ½Ð½ÑÐ¹ ÐÐ¼Ð¸ÑÑÐ¸ÐµÐ¼ ÐÐµÐ½Ð´ÐµÐ»ÐµÐµÐ²ÑÐ¼ Ð¾Ñ ÑÑÐºÐ¸ Ð² 1869 Ð³Ð¾Ð´Ñ. Ð¤Ð¾ÑÐ¾Ð³ÑÐ°ÑÐ¸Ñ Ð¸Ð· Ð¥ÑÐ´Ð¾Ð¶ÐµÑÑÐ²ÐµÐ½Ð½Ð¾Ð³Ð¾ Ð°Ð»ÑÐ±Ð¾Ð¼Ð° (ÐÐ Ð¡Ð¡Ð¡Ð . Ð.: ÐÐ·Ð´Ð°ÑÐµÐ»ÑÑÑÐ²Ð¾ ÐÐÐ£. 1984)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078686" y="631371"/>
            <a:ext cx="2523443" cy="204804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8DBBE6C0-3190-438D-9EF5-02F6AF7A2892}"/>
              </a:ext>
            </a:extLst>
          </p:cNvPr>
          <p:cNvSpPr txBox="1"/>
          <p:nvPr/>
        </p:nvSpPr>
        <p:spPr>
          <a:xfrm>
            <a:off x="9934872" y="2941406"/>
            <a:ext cx="200675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Подводный хребет Менделеев в центральной части Северного Ледовитого океана.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10252864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ÐÐ°ÑÑÐ¸Ð½ÐºÐ¸ Ð¿Ð¾ Ð·Ð°Ð¿ÑÐ¾ÑÑ Ð¢Ð°Ðº Ð²ÑÐ³Ð»ÑÐ´ÐµÐ» Ð¿ÐµÑÐ²ÑÐ¹ Ð½Ð°Ð±ÑÐ¾ÑÐ¾Ðº ÑÐ¸ÑÑÐµÐ¼Ñ ÑÐ»ÐµÐ¼ÐµÐ½ÑÐ¾Ð², Ð½Ð°ÑÐµÑÑÐµÐ½Ð½ÑÐ¹ ÐÐ¼Ð¸ÑÑÐ¸ÐµÐ¼ ÐÐµÐ½Ð´ÐµÐ»ÐµÐµÐ²ÑÐ¼ Ð¾Ñ ÑÑÐºÐ¸ Ð² 1869 Ð³Ð¾Ð´Ñ. Ð¤Ð¾ÑÐ¾Ð³ÑÐ°ÑÐ¸Ñ Ð¸Ð· Ð¥ÑÐ´Ð¾Ð¶ÐµÑÑÐ²ÐµÐ½Ð½Ð¾Ð³Ð¾ Ð°Ð»ÑÐ±Ð¾Ð¼Ð° (ÐÐ Ð¡Ð¡Ð¡Ð . Ð.: ÐÐ·Ð´Ð°ÑÐµÐ»ÑÑÑÐ²Ð¾ ÐÐÐ£. 1984)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341" y="790831"/>
            <a:ext cx="2372202" cy="379352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DBBE6C0-3190-438D-9EF5-02F6AF7A2892}"/>
              </a:ext>
            </a:extLst>
          </p:cNvPr>
          <p:cNvSpPr txBox="1"/>
          <p:nvPr/>
        </p:nvSpPr>
        <p:spPr>
          <a:xfrm>
            <a:off x="507841" y="4772266"/>
            <a:ext cx="29864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Первый набросок системы элементов, сделанный Д. И. Менделеевым от руки в 1869 году</a:t>
            </a:r>
            <a:endParaRPr lang="ru-RU" sz="1400" dirty="0"/>
          </a:p>
        </p:txBody>
      </p:sp>
      <p:pic>
        <p:nvPicPr>
          <p:cNvPr id="11266" name="Picture 2" descr="http://old.naukograd-dubna.ru/upload/iblock/44f/mendeleev-_3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4987" y="172995"/>
            <a:ext cx="8209239" cy="6158136"/>
          </a:xfrm>
          <a:prstGeom prst="rect">
            <a:avLst/>
          </a:prstGeom>
          <a:noFill/>
        </p:spPr>
      </p:pic>
      <p:pic>
        <p:nvPicPr>
          <p:cNvPr id="11268" name="Picture 4" descr="http://periodictable.com/Samples/118.1/s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30910" y="4310744"/>
            <a:ext cx="1964883" cy="1964883"/>
          </a:xfrm>
          <a:prstGeom prst="rect">
            <a:avLst/>
          </a:prstGeom>
          <a:noFill/>
        </p:spPr>
      </p:pic>
      <p:pic>
        <p:nvPicPr>
          <p:cNvPr id="11270" name="Picture 6" descr="http://periodictable.com/Samples/101.3/s15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90265" y="4298867"/>
            <a:ext cx="2014086" cy="19831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234594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3543C08-504F-4F74-9125-5D5863BDDC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760" y="0"/>
            <a:ext cx="10946922" cy="1111891"/>
          </a:xfrm>
        </p:spPr>
        <p:txBody>
          <a:bodyPr>
            <a:normAutofit/>
          </a:bodyPr>
          <a:lstStyle/>
          <a:p>
            <a:r>
              <a:rPr lang="ru-RU" sz="2000" dirty="0" smtClean="0"/>
              <a:t>«</a:t>
            </a:r>
            <a:r>
              <a:rPr lang="ru-RU" sz="2000" dirty="0"/>
              <a:t>День рождения Таблицы Менделеева</a:t>
            </a:r>
            <a:r>
              <a:rPr lang="ru-RU" sz="2000" dirty="0" smtClean="0"/>
              <a:t>»</a:t>
            </a:r>
            <a:endParaRPr lang="ru-RU" sz="2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EADC642-209D-4D79-9AA4-90FA02F3DAE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48686" y="1187533"/>
            <a:ext cx="3651251" cy="212234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3D01F94-1C61-4E81-8CCE-58B3BAB28F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9290" y="3738945"/>
            <a:ext cx="4531964" cy="26277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 descr="C:\Users\Админ\Desktop\IMG_20190320_12552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3137" y="1140031"/>
            <a:ext cx="4056200" cy="194793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 descr="C:\Users\Админ\Desktop\IMG_20190320_13084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1886" y="4025735"/>
            <a:ext cx="5284520" cy="22967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Рисунок 10" descr="C:\Users\Админ\Desktop\IMG_20190320_13125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84467" y="1876300"/>
            <a:ext cx="4550056" cy="25650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4607925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museumkk.ru/images/NEWS/Period_sistem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1648" y="378823"/>
            <a:ext cx="7005917" cy="5004227"/>
          </a:xfrm>
          <a:prstGeom prst="rect">
            <a:avLst/>
          </a:prstGeom>
          <a:noFill/>
        </p:spPr>
      </p:pic>
      <p:sp>
        <p:nvSpPr>
          <p:cNvPr id="1030" name="AutoShape 6" descr="http://lib.sevsu.ru/images/virtual_vist_pict/che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545061" y="5721532"/>
            <a:ext cx="69444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Спасибо за внимание…</a:t>
            </a:r>
            <a:endParaRPr lang="ru-RU" sz="3600" b="1" dirty="0"/>
          </a:p>
        </p:txBody>
      </p:sp>
      <p:pic>
        <p:nvPicPr>
          <p:cNvPr id="5" name="Рисунок 4" descr="C:\Users\Админ\Desktop\IMG_20190320_13125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2607" y="2586447"/>
            <a:ext cx="5188947" cy="28742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20657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3801" y="1123406"/>
            <a:ext cx="9001462" cy="1658983"/>
          </a:xfrm>
        </p:spPr>
        <p:txBody>
          <a:bodyPr>
            <a:noAutofit/>
          </a:bodyPr>
          <a:lstStyle/>
          <a:p>
            <a:r>
              <a:rPr lang="en-US" sz="1400" dirty="0"/>
              <a:t>X </a:t>
            </a:r>
            <a:r>
              <a:rPr lang="ru-RU" sz="1400" dirty="0"/>
              <a:t>ОТКРЫТАЯ РЕГИОНАЛЬНАЯ </a:t>
            </a:r>
            <a:r>
              <a:rPr lang="ru-RU" sz="1400" b="1" dirty="0"/>
              <a:t>научно-практическая конференция </a:t>
            </a:r>
            <a:r>
              <a:rPr lang="ru-RU" sz="1400" b="1" dirty="0" smtClean="0"/>
              <a:t>«</a:t>
            </a:r>
            <a:r>
              <a:rPr lang="ru-RU" sz="1400" b="1" dirty="0"/>
              <a:t>ШАГ В НАУКУ»</a:t>
            </a:r>
            <a:br>
              <a:rPr lang="ru-RU" sz="1400" b="1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Секция </a:t>
            </a:r>
            <a:r>
              <a:rPr lang="ru-RU" sz="1400" dirty="0" smtClean="0"/>
              <a:t>химии</a:t>
            </a:r>
            <a:br>
              <a:rPr lang="ru-RU" sz="1400" dirty="0" smtClean="0"/>
            </a:br>
            <a:r>
              <a:rPr lang="ru-RU" sz="2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/>
            </a:r>
            <a:br>
              <a:rPr lang="ru-RU" sz="2400" dirty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0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/>
            </a:r>
            <a:br>
              <a:rPr lang="ru-RU" sz="10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День </a:t>
            </a:r>
            <a:r>
              <a:rPr lang="ru-RU" sz="20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рождения </a:t>
            </a:r>
            <a:r>
              <a:rPr lang="ru-RU" sz="20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Периодической таблицы </a:t>
            </a:r>
            <a:r>
              <a:rPr lang="ru-RU" sz="20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химических элементов </a:t>
            </a:r>
            <a:br>
              <a:rPr lang="ru-RU" sz="20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r>
              <a:rPr lang="ru-RU" sz="20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Дмитрия Ивановича Менделеева</a:t>
            </a:r>
            <a:r>
              <a:rPr lang="ru-RU" sz="2000" b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/>
            </a:r>
            <a:br>
              <a:rPr lang="ru-RU" sz="2000" b="1" dirty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ru-RU" sz="1000" dirty="0"/>
              <a:t/>
            </a:r>
            <a:br>
              <a:rPr lang="ru-RU" sz="1000" dirty="0"/>
            </a:br>
            <a:endParaRPr lang="en-US" sz="1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32320" y="3657601"/>
            <a:ext cx="4606127" cy="3200399"/>
          </a:xfrm>
        </p:spPr>
        <p:txBody>
          <a:bodyPr>
            <a:normAutofit fontScale="32500" lnSpcReduction="20000"/>
          </a:bodyPr>
          <a:lstStyle/>
          <a:p>
            <a:pPr algn="r">
              <a:spcBef>
                <a:spcPts val="0"/>
              </a:spcBef>
            </a:pPr>
            <a:r>
              <a:rPr lang="ru-RU" sz="5500" u="sng" dirty="0">
                <a:solidFill>
                  <a:schemeClr val="bg2">
                    <a:lumMod val="40000"/>
                    <a:lumOff val="60000"/>
                  </a:schemeClr>
                </a:solidFill>
                <a:effectLst/>
              </a:rPr>
              <a:t>Авторы</a:t>
            </a:r>
            <a:r>
              <a:rPr lang="ru-RU" sz="5500" dirty="0">
                <a:solidFill>
                  <a:schemeClr val="bg2">
                    <a:lumMod val="40000"/>
                    <a:lumOff val="60000"/>
                  </a:schemeClr>
                </a:solidFill>
                <a:effectLst/>
              </a:rPr>
              <a:t>: </a:t>
            </a:r>
            <a:r>
              <a:rPr lang="ru-RU" sz="5500" dirty="0">
                <a:effectLst/>
              </a:rPr>
              <a:t>Арбеньева Ольга</a:t>
            </a:r>
            <a:r>
              <a:rPr lang="ru-RU" sz="5500" dirty="0" smtClean="0">
                <a:effectLst/>
              </a:rPr>
              <a:t>,                                                                           </a:t>
            </a:r>
            <a:r>
              <a:rPr lang="ru-RU" sz="5500" dirty="0" err="1">
                <a:effectLst/>
              </a:rPr>
              <a:t>Гресс</a:t>
            </a:r>
            <a:r>
              <a:rPr lang="ru-RU" sz="5500" dirty="0">
                <a:effectLst/>
              </a:rPr>
              <a:t> </a:t>
            </a:r>
            <a:r>
              <a:rPr lang="ru-RU" sz="5500" dirty="0" smtClean="0">
                <a:effectLst/>
              </a:rPr>
              <a:t>Яна                                                                           9 класс</a:t>
            </a:r>
          </a:p>
          <a:p>
            <a:pPr algn="r">
              <a:spcBef>
                <a:spcPts val="0"/>
              </a:spcBef>
            </a:pPr>
            <a:r>
              <a:rPr lang="ru-RU" sz="5500" dirty="0" smtClean="0">
                <a:effectLst/>
              </a:rPr>
              <a:t>МКОУ Чулымский лицей</a:t>
            </a:r>
            <a:r>
              <a:rPr lang="ru-RU" sz="5500" dirty="0">
                <a:effectLst/>
              </a:rPr>
              <a:t/>
            </a:r>
            <a:br>
              <a:rPr lang="ru-RU" sz="5500" dirty="0">
                <a:effectLst/>
              </a:rPr>
            </a:br>
            <a:r>
              <a:rPr lang="ru-RU" sz="5500" dirty="0">
                <a:effectLst/>
              </a:rPr>
              <a:t/>
            </a:r>
            <a:br>
              <a:rPr lang="ru-RU" sz="5500" dirty="0">
                <a:effectLst/>
              </a:rPr>
            </a:br>
            <a:r>
              <a:rPr lang="ru-RU" sz="5500" dirty="0">
                <a:solidFill>
                  <a:schemeClr val="bg2">
                    <a:lumMod val="40000"/>
                    <a:lumOff val="60000"/>
                  </a:schemeClr>
                </a:solidFill>
                <a:effectLst/>
              </a:rPr>
              <a:t>  </a:t>
            </a:r>
            <a:r>
              <a:rPr lang="ru-RU" sz="5500" u="sng" dirty="0">
                <a:solidFill>
                  <a:schemeClr val="bg2">
                    <a:lumMod val="40000"/>
                    <a:lumOff val="60000"/>
                  </a:schemeClr>
                </a:solidFill>
                <a:effectLst/>
              </a:rPr>
              <a:t>Научный руководитель</a:t>
            </a:r>
            <a:r>
              <a:rPr lang="ru-RU" sz="5500" dirty="0">
                <a:solidFill>
                  <a:schemeClr val="bg2">
                    <a:lumMod val="40000"/>
                    <a:lumOff val="60000"/>
                  </a:schemeClr>
                </a:solidFill>
                <a:effectLst/>
              </a:rPr>
              <a:t>:</a:t>
            </a:r>
            <a:r>
              <a:rPr lang="ru-RU" sz="5500" dirty="0">
                <a:effectLst/>
              </a:rPr>
              <a:t/>
            </a:r>
            <a:br>
              <a:rPr lang="ru-RU" sz="5500" dirty="0">
                <a:effectLst/>
              </a:rPr>
            </a:br>
            <a:r>
              <a:rPr lang="ru-RU" sz="5500" dirty="0">
                <a:effectLst/>
              </a:rPr>
              <a:t>                   </a:t>
            </a:r>
            <a:r>
              <a:rPr lang="ru-RU" sz="5500" dirty="0" err="1">
                <a:effectLst/>
              </a:rPr>
              <a:t>Рудасёва</a:t>
            </a:r>
            <a:r>
              <a:rPr lang="ru-RU" sz="5500" dirty="0">
                <a:effectLst/>
              </a:rPr>
              <a:t> Ирина Николаевна</a:t>
            </a:r>
            <a:br>
              <a:rPr lang="ru-RU" sz="5500" dirty="0">
                <a:effectLst/>
              </a:rPr>
            </a:br>
            <a:r>
              <a:rPr lang="ru-RU" sz="5500" dirty="0">
                <a:effectLst/>
              </a:rPr>
              <a:t>                   учитель </a:t>
            </a:r>
            <a:r>
              <a:rPr lang="ru-RU" sz="5500" dirty="0" smtClean="0">
                <a:effectLst/>
              </a:rPr>
              <a:t>химии </a:t>
            </a:r>
          </a:p>
          <a:p>
            <a:pPr algn="r">
              <a:spcBef>
                <a:spcPts val="0"/>
              </a:spcBef>
            </a:pPr>
            <a:r>
              <a:rPr lang="ru-RU" sz="5500" dirty="0" smtClean="0">
                <a:effectLst/>
              </a:rPr>
              <a:t>МКОУ Чулымский лицей</a:t>
            </a:r>
            <a:r>
              <a:rPr lang="ru-RU" sz="4900" dirty="0" smtClean="0">
                <a:effectLst/>
              </a:rPr>
              <a:t> </a:t>
            </a:r>
            <a:r>
              <a:rPr lang="ru-RU" sz="4900" dirty="0">
                <a:effectLst/>
              </a:rPr>
              <a:t/>
            </a:r>
            <a:br>
              <a:rPr lang="ru-RU" sz="4900" dirty="0">
                <a:effectLst/>
              </a:rPr>
            </a:br>
            <a:r>
              <a:rPr lang="ru-RU" sz="7200" dirty="0">
                <a:effectLst/>
              </a:rPr>
              <a:t/>
            </a:r>
            <a:br>
              <a:rPr lang="ru-RU" sz="7200" dirty="0">
                <a:effectLst/>
              </a:rPr>
            </a:br>
            <a:endParaRPr lang="en-US" sz="4300" dirty="0">
              <a:effectLst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89FA329E-D7DA-4D48-BB43-8F5C4E4E9F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4382" y="2961485"/>
            <a:ext cx="5372584" cy="336249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72013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7CB3F3E-CDFD-47B1-BA46-1745C10AAB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207301"/>
            <a:ext cx="10515600" cy="5991433"/>
          </a:xfrm>
        </p:spPr>
        <p:txBody>
          <a:bodyPr>
            <a:normAutofit/>
          </a:bodyPr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marL="0" indent="0" algn="just">
              <a:buNone/>
            </a:pPr>
            <a:r>
              <a:rPr lang="ru-RU" b="1" u="sng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Цель </a:t>
            </a:r>
            <a:r>
              <a:rPr lang="ru-RU" b="1" u="sng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проекта</a:t>
            </a:r>
            <a:r>
              <a:rPr lang="ru-RU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:</a:t>
            </a:r>
            <a:r>
              <a:rPr lang="ru-RU" b="1" dirty="0"/>
              <a:t> </a:t>
            </a:r>
            <a:r>
              <a:rPr lang="ru-RU" dirty="0"/>
              <a:t>привлечение внимания школьников к науке химии и ее достижениям </a:t>
            </a:r>
            <a:r>
              <a:rPr lang="ru-RU" dirty="0" smtClean="0"/>
              <a:t>через проведение </a:t>
            </a:r>
            <a:r>
              <a:rPr lang="ru-RU" dirty="0"/>
              <a:t>внеурочного мероприятия. </a:t>
            </a: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endParaRPr lang="ru-RU" sz="1600" dirty="0"/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xmlns="" id="{8309B533-1EA0-43E4-A07F-B078D09F7200}"/>
              </a:ext>
            </a:extLst>
          </p:cNvPr>
          <p:cNvSpPr txBox="1">
            <a:spLocks/>
          </p:cNvSpPr>
          <p:nvPr/>
        </p:nvSpPr>
        <p:spPr>
          <a:xfrm>
            <a:off x="1006205" y="2248937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228600" marR="0" lvl="0" indent="-228600" algn="just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Задачи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: 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1. провести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опрос среди обучающихся МКОУ Чулымский лицей о степени популярности учебного предмета «Химия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»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just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0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</a:rPr>
              <a:t>2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сделать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анализ частоты выбора выпускниками МКОУ Чулымский лицей специальностей химического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профиля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just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0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</a:rPr>
              <a:t>3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изучить рынок рабочих мест в г. Чулыме, связанных со знаниями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химии</a:t>
            </a:r>
          </a:p>
          <a:p>
            <a:pPr marL="228600" lvl="0" indent="-228600" algn="just" defTabSz="914400">
              <a:lnSpc>
                <a:spcPct val="120000"/>
              </a:lnSpc>
              <a:spcBef>
                <a:spcPts val="1000"/>
              </a:spcBef>
              <a:defRPr/>
            </a:pPr>
            <a:r>
              <a:rPr lang="ru-RU" sz="20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</a:rPr>
              <a:t>4. собрать </a:t>
            </a:r>
            <a:r>
              <a:rPr lang="ru-RU" sz="20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</a:rPr>
              <a:t>информацию о жизни Д. И. Менделеева и истории открытия Периодического закона химических </a:t>
            </a:r>
            <a:r>
              <a:rPr lang="ru-RU" sz="20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</a:rPr>
              <a:t>элементов</a:t>
            </a:r>
            <a:endParaRPr lang="ru-RU" sz="2000" dirty="0" smtClean="0"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</a:endParaRPr>
          </a:p>
          <a:p>
            <a:pPr marL="228600" lvl="0" indent="-228600" algn="just" defTabSz="914400">
              <a:lnSpc>
                <a:spcPct val="120000"/>
              </a:lnSpc>
              <a:spcBef>
                <a:spcPts val="1000"/>
              </a:spcBef>
              <a:defRPr/>
            </a:pPr>
            <a:r>
              <a:rPr lang="ru-RU" sz="20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</a:rPr>
              <a:t>5.  подготовить </a:t>
            </a:r>
            <a:r>
              <a:rPr lang="ru-RU" sz="20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</a:rPr>
              <a:t>и провести внеурочное мероприятие «День рождения Таблицы Менделеева</a:t>
            </a:r>
            <a:r>
              <a:rPr lang="ru-RU" sz="2000" dirty="0" smtClean="0"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</a:rPr>
              <a:t>»</a:t>
            </a:r>
            <a:endParaRPr lang="ru-RU" sz="2000" dirty="0" smtClean="0"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</a:endParaRPr>
          </a:p>
          <a:p>
            <a:pPr marL="228600" marR="0" lvl="0" indent="-228600" algn="just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50800" dist="38100" dir="2700000" algn="tl" rotWithShape="0">
                  <a:srgbClr val="000000">
                    <a:alpha val="48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73518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6C621EE-5BED-4937-8FC1-8E26257734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66195" y="346606"/>
            <a:ext cx="10385576" cy="3702881"/>
          </a:xfrm>
        </p:spPr>
        <p:txBody>
          <a:bodyPr/>
          <a:lstStyle/>
          <a:p>
            <a:pPr algn="just">
              <a:buNone/>
            </a:pPr>
            <a:r>
              <a:rPr lang="ru-RU" sz="2400" b="1" u="sng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Гипотеза</a:t>
            </a:r>
            <a:r>
              <a:rPr lang="ru-RU" sz="24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:</a:t>
            </a:r>
            <a:r>
              <a:rPr lang="ru-RU" sz="2400" dirty="0"/>
              <a:t> степень популярности учебного предмета «Химия» среди обучающихся коррелируется с числом вакантных мест </a:t>
            </a:r>
            <a:r>
              <a:rPr lang="ru-RU" sz="2400" dirty="0" smtClean="0"/>
              <a:t>на рынке руда по </a:t>
            </a:r>
            <a:r>
              <a:rPr lang="ru-RU" sz="2400" dirty="0"/>
              <a:t>специальностям химического </a:t>
            </a:r>
            <a:r>
              <a:rPr lang="ru-RU" sz="2400" dirty="0" smtClean="0"/>
              <a:t>профиля.</a:t>
            </a:r>
            <a:endParaRPr lang="ru-RU" sz="2400" dirty="0"/>
          </a:p>
          <a:p>
            <a:endParaRPr lang="ru-RU" dirty="0"/>
          </a:p>
        </p:txBody>
      </p:sp>
      <p:pic>
        <p:nvPicPr>
          <p:cNvPr id="17410" name="Picture 2" descr="http://www.vector-finder.com/site-images/too_big/10%20experimental%20equipment%20vect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199" y="2231573"/>
            <a:ext cx="3812137" cy="36358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7412" name="AutoShape 4" descr="https://st.depositphotos.com/1967477/3286/v/950/depositphotos_32864329-stock-illustration-boy-mixing-chemicals-in-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https://img.freepik.com/free-vector/people-in-science-clothes-with-protections_1308-11050.jpg?size=338&amp;ext=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8" name="AutoShape 10" descr="https://img.freepik.com/free-vector/people-in-science-clothes-with-protections_1308-11050.jpg?size=338&amp;ext=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20" name="AutoShape 12" descr="https://img.freepik.com/free-vector/people-in-science-clothes-with-protections_1308-11050.jpg?size=338&amp;ext=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22" name="AutoShape 14" descr="https://img.freepik.com/free-vector/people-in-science-clothes-with-protections_1308-11050.jpg?size=338&amp;ext=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23" name="Picture 15" descr="C:\Documents and Settings\Ирина Николаевна\Рабочий стол\people-in-science-clothes-with-protections_1308-11050 (1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968581" y="2100943"/>
            <a:ext cx="3998756" cy="37454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4" name="Равно 13"/>
          <p:cNvSpPr/>
          <p:nvPr/>
        </p:nvSpPr>
        <p:spPr>
          <a:xfrm>
            <a:off x="5497286" y="3679371"/>
            <a:ext cx="1447799" cy="1023257"/>
          </a:xfrm>
          <a:prstGeom prst="mathEqual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" name="Управляющая кнопка: справка 14">
            <a:hlinkClick r:id="" action="ppaction://noaction" highlightClick="1"/>
          </p:cNvPr>
          <p:cNvSpPr/>
          <p:nvPr/>
        </p:nvSpPr>
        <p:spPr>
          <a:xfrm>
            <a:off x="6620691" y="1412967"/>
            <a:ext cx="576944" cy="1173480"/>
          </a:xfrm>
          <a:prstGeom prst="actionButtonHelp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1711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F6768118-8227-4F91-8C06-627E0662E2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9433" y="1362800"/>
            <a:ext cx="8312727" cy="485677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699CE93-1090-47D7-BC6D-4F82C998FA7F}"/>
              </a:ext>
            </a:extLst>
          </p:cNvPr>
          <p:cNvSpPr/>
          <p:nvPr/>
        </p:nvSpPr>
        <p:spPr>
          <a:xfrm>
            <a:off x="605641" y="512539"/>
            <a:ext cx="111034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Нравится ли Вам учебный предмет «Химия»?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9531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2699CE93-1090-47D7-BC6D-4F82C998FA7F}"/>
              </a:ext>
            </a:extLst>
          </p:cNvPr>
          <p:cNvSpPr/>
          <p:nvPr/>
        </p:nvSpPr>
        <p:spPr>
          <a:xfrm>
            <a:off x="439386" y="488788"/>
            <a:ext cx="111034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обучающихся МКОУ Чулымский лицей, </a:t>
            </a: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выбравших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естественнонаучный профиль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обучения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B42DDCBB-30F7-4723-BC9B-12C66A55F8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73670011"/>
              </p:ext>
            </p:extLst>
          </p:nvPr>
        </p:nvGraphicFramePr>
        <p:xfrm>
          <a:off x="1242090" y="2330318"/>
          <a:ext cx="9285360" cy="267079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21340">
                  <a:extLst>
                    <a:ext uri="{9D8B030D-6E8A-4147-A177-3AD203B41FA5}">
                      <a16:colId xmlns:a16="http://schemas.microsoft.com/office/drawing/2014/main" xmlns="" val="1018031821"/>
                    </a:ext>
                  </a:extLst>
                </a:gridCol>
                <a:gridCol w="2321340">
                  <a:extLst>
                    <a:ext uri="{9D8B030D-6E8A-4147-A177-3AD203B41FA5}">
                      <a16:colId xmlns:a16="http://schemas.microsoft.com/office/drawing/2014/main" xmlns="" val="250207555"/>
                    </a:ext>
                  </a:extLst>
                </a:gridCol>
                <a:gridCol w="2321340">
                  <a:extLst>
                    <a:ext uri="{9D8B030D-6E8A-4147-A177-3AD203B41FA5}">
                      <a16:colId xmlns:a16="http://schemas.microsoft.com/office/drawing/2014/main" xmlns="" val="21112064"/>
                    </a:ext>
                  </a:extLst>
                </a:gridCol>
                <a:gridCol w="2321340">
                  <a:extLst>
                    <a:ext uri="{9D8B030D-6E8A-4147-A177-3AD203B41FA5}">
                      <a16:colId xmlns:a16="http://schemas.microsoft.com/office/drawing/2014/main" xmlns="" val="707449538"/>
                    </a:ext>
                  </a:extLst>
                </a:gridCol>
              </a:tblGrid>
              <a:tr h="1298712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bg2">
                              <a:lumMod val="40000"/>
                              <a:lumOff val="60000"/>
                            </a:schemeClr>
                          </a:solidFill>
                        </a:rPr>
                        <a:t>Образовательный уровень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bg2">
                              <a:lumMod val="40000"/>
                              <a:lumOff val="60000"/>
                            </a:schemeClr>
                          </a:solidFill>
                        </a:rPr>
                        <a:t>2016-2017 </a:t>
                      </a:r>
                    </a:p>
                    <a:p>
                      <a:pPr algn="ctr"/>
                      <a:r>
                        <a:rPr lang="ru-RU" b="1" dirty="0">
                          <a:solidFill>
                            <a:schemeClr val="bg2">
                              <a:lumMod val="40000"/>
                              <a:lumOff val="60000"/>
                            </a:schemeClr>
                          </a:solidFill>
                        </a:rPr>
                        <a:t>учебный год</a:t>
                      </a:r>
                    </a:p>
                    <a:p>
                      <a:pPr algn="ctr"/>
                      <a:endParaRPr lang="ru-RU" b="1" dirty="0">
                        <a:solidFill>
                          <a:schemeClr val="bg2">
                            <a:lumMod val="40000"/>
                            <a:lumOff val="6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b="1" dirty="0">
                          <a:solidFill>
                            <a:schemeClr val="bg2">
                              <a:lumMod val="40000"/>
                              <a:lumOff val="60000"/>
                            </a:schemeClr>
                          </a:solidFill>
                        </a:rPr>
                        <a:t> чел                  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bg2">
                              <a:lumMod val="40000"/>
                              <a:lumOff val="60000"/>
                            </a:schemeClr>
                          </a:solidFill>
                        </a:rPr>
                        <a:t>2017-2018</a:t>
                      </a:r>
                    </a:p>
                    <a:p>
                      <a:pPr algn="ctr"/>
                      <a:r>
                        <a:rPr lang="ru-RU" b="1" dirty="0">
                          <a:solidFill>
                            <a:schemeClr val="bg2">
                              <a:lumMod val="40000"/>
                              <a:lumOff val="60000"/>
                            </a:schemeClr>
                          </a:solidFill>
                        </a:rPr>
                        <a:t>учебный год</a:t>
                      </a:r>
                    </a:p>
                    <a:p>
                      <a:pPr algn="ctr"/>
                      <a:endParaRPr lang="ru-RU" b="1" dirty="0">
                        <a:solidFill>
                          <a:schemeClr val="bg2">
                            <a:lumMod val="40000"/>
                            <a:lumOff val="6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b="1" dirty="0">
                          <a:solidFill>
                            <a:schemeClr val="bg2">
                              <a:lumMod val="40000"/>
                              <a:lumOff val="60000"/>
                            </a:schemeClr>
                          </a:solidFill>
                        </a:rPr>
                        <a:t> чел                     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bg2">
                              <a:lumMod val="40000"/>
                              <a:lumOff val="60000"/>
                            </a:schemeClr>
                          </a:solidFill>
                        </a:rPr>
                        <a:t>2018-2019 </a:t>
                      </a:r>
                    </a:p>
                    <a:p>
                      <a:pPr algn="ctr"/>
                      <a:r>
                        <a:rPr lang="ru-RU" b="1" dirty="0">
                          <a:solidFill>
                            <a:schemeClr val="bg2">
                              <a:lumMod val="40000"/>
                              <a:lumOff val="60000"/>
                            </a:schemeClr>
                          </a:solidFill>
                        </a:rPr>
                        <a:t>учебный год</a:t>
                      </a:r>
                    </a:p>
                    <a:p>
                      <a:pPr algn="ctr"/>
                      <a:endParaRPr lang="ru-RU" b="1" dirty="0">
                        <a:solidFill>
                          <a:schemeClr val="bg2">
                            <a:lumMod val="40000"/>
                            <a:lumOff val="6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b="1" dirty="0">
                          <a:solidFill>
                            <a:schemeClr val="bg2">
                              <a:lumMod val="40000"/>
                              <a:lumOff val="60000"/>
                            </a:schemeClr>
                          </a:solidFill>
                        </a:rPr>
                        <a:t> чел                     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09332587"/>
                  </a:ext>
                </a:extLst>
              </a:tr>
              <a:tr h="437322">
                <a:tc>
                  <a:txBody>
                    <a:bodyPr/>
                    <a:lstStyle/>
                    <a:p>
                      <a:r>
                        <a:rPr lang="ru-RU" dirty="0"/>
                        <a:t>Основной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 -                       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4                          4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11                         9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46533761"/>
                  </a:ext>
                </a:extLst>
              </a:tr>
              <a:tr h="467379">
                <a:tc>
                  <a:txBody>
                    <a:bodyPr/>
                    <a:lstStyle/>
                    <a:p>
                      <a:r>
                        <a:rPr lang="ru-RU" dirty="0"/>
                        <a:t>Средний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 -                       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7                         13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8                         20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96422578"/>
                  </a:ext>
                </a:extLst>
              </a:tr>
              <a:tr h="467379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Среднее значение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   -                       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 11                         8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  19                       12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705384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31113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699CE93-1090-47D7-BC6D-4F82C998FA7F}"/>
              </a:ext>
            </a:extLst>
          </p:cNvPr>
          <p:cNvSpPr/>
          <p:nvPr/>
        </p:nvSpPr>
        <p:spPr>
          <a:xfrm>
            <a:off x="617516" y="298783"/>
            <a:ext cx="111034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400" b="1" dirty="0" smtClean="0"/>
              <a:t>Выбор выпускниками МКОУ </a:t>
            </a:r>
            <a:r>
              <a:rPr lang="ru-RU" sz="2400" b="1" dirty="0" err="1" smtClean="0"/>
              <a:t>Чулымский</a:t>
            </a:r>
            <a:r>
              <a:rPr lang="ru-RU" sz="2400" b="1" dirty="0" smtClean="0"/>
              <a:t> лицей </a:t>
            </a:r>
          </a:p>
          <a:p>
            <a:pPr algn="ctr" fontAlgn="base"/>
            <a:r>
              <a:rPr lang="ru-RU" sz="2400" b="1" dirty="0" smtClean="0"/>
              <a:t>специальностей естественнонаучного профиля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006930" y="1650670"/>
          <a:ext cx="8965869" cy="4431447"/>
        </p:xfrm>
        <a:graphic>
          <a:graphicData uri="http://schemas.openxmlformats.org/drawingml/2006/table">
            <a:tbl>
              <a:tblPr/>
              <a:tblGrid>
                <a:gridCol w="1782758"/>
                <a:gridCol w="3419718"/>
                <a:gridCol w="3763393"/>
              </a:tblGrid>
              <a:tr h="633064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2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Учебный год</a:t>
                      </a:r>
                      <a:endParaRPr lang="ru-RU" sz="1800" dirty="0">
                        <a:solidFill>
                          <a:schemeClr val="bg2">
                            <a:lumMod val="40000"/>
                            <a:lumOff val="6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2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 выпускника</a:t>
                      </a:r>
                      <a:endParaRPr lang="ru-RU" sz="1800" dirty="0">
                        <a:solidFill>
                          <a:schemeClr val="bg2">
                            <a:lumMod val="40000"/>
                            <a:lumOff val="6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2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Образовательная </a:t>
                      </a:r>
                      <a:r>
                        <a:rPr lang="ru-RU" sz="1800" b="1" dirty="0" smtClean="0">
                          <a:solidFill>
                            <a:schemeClr val="bg2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организация</a:t>
                      </a: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chemeClr val="bg2">
                            <a:lumMod val="40000"/>
                            <a:lumOff val="6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9596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2015-2016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1. Недопекина Анастасия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2.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Шашкова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Татьяна</a:t>
                      </a: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Новосибирский колледж пищевой промышленности и переработки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9596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2016-2017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1.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Дерман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Анастасия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Новосибирский медицинский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колледж</a:t>
                      </a: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9191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2017-2018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indent="-342900" fontAlgn="base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Лукьяненко Никита</a:t>
                      </a:r>
                    </a:p>
                    <a:p>
                      <a:pPr marL="342900" indent="-342900" fontAlgn="base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8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indent="-342900" fontAlgn="base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2.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  <a:cs typeface="Times New Roman"/>
                        </a:rPr>
                        <a:t>Шаленко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 Татьяна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Новосибирский государственный аграрный университет,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ветеринария</a:t>
                      </a: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Новосибирский государственный медицинский университет, лечебное дело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49531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2D4F19E-A0F5-4A63-B43F-CCC608AFA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47944" y="1615389"/>
            <a:ext cx="4773992" cy="4927915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u="sng" dirty="0" smtClean="0">
                <a:solidFill>
                  <a:srgbClr val="FF0000"/>
                </a:solidFill>
              </a:rPr>
              <a:t>ВАКАНСИИ</a:t>
            </a:r>
            <a:r>
              <a:rPr lang="ru-RU" dirty="0" smtClean="0">
                <a:solidFill>
                  <a:srgbClr val="FF0000"/>
                </a:solidFill>
              </a:rPr>
              <a:t>:</a:t>
            </a:r>
          </a:p>
          <a:p>
            <a:r>
              <a:rPr lang="ru-RU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ГБУЗ </a:t>
            </a:r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НСО «</a:t>
            </a:r>
            <a:r>
              <a:rPr lang="ru-RU" dirty="0" err="1">
                <a:solidFill>
                  <a:schemeClr val="bg2">
                    <a:lumMod val="40000"/>
                    <a:lumOff val="60000"/>
                  </a:schemeClr>
                </a:solidFill>
              </a:rPr>
              <a:t>Чулымская</a:t>
            </a:r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</a:rPr>
              <a:t> ЦРБ»: </a:t>
            </a:r>
            <a:r>
              <a:rPr lang="ru-RU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		</a:t>
            </a:r>
            <a:r>
              <a:rPr lang="ru-RU" dirty="0" smtClean="0"/>
              <a:t>медицинская </a:t>
            </a:r>
            <a:r>
              <a:rPr lang="ru-RU" dirty="0"/>
              <a:t>сестра, фельдшер, </a:t>
            </a:r>
            <a:r>
              <a:rPr lang="ru-RU" dirty="0" smtClean="0"/>
              <a:t>	акушерка</a:t>
            </a:r>
            <a:r>
              <a:rPr lang="ru-RU" dirty="0"/>
              <a:t>, рентгенолог, </a:t>
            </a:r>
            <a:r>
              <a:rPr lang="ru-RU" dirty="0" smtClean="0"/>
              <a:t>	анестезиолог</a:t>
            </a:r>
            <a:r>
              <a:rPr lang="ru-RU" dirty="0"/>
              <a:t>;</a:t>
            </a:r>
          </a:p>
          <a:p>
            <a:r>
              <a:rPr lang="ru-RU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ООО </a:t>
            </a:r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</a:rPr>
              <a:t>«Фабрика Фаворит»: </a:t>
            </a:r>
            <a:r>
              <a:rPr lang="ru-RU" dirty="0" smtClean="0"/>
              <a:t>лаборант</a:t>
            </a:r>
            <a:r>
              <a:rPr lang="ru-RU" dirty="0"/>
              <a:t>, </a:t>
            </a:r>
            <a:r>
              <a:rPr lang="ru-RU" dirty="0" smtClean="0"/>
              <a:t>	санитар</a:t>
            </a:r>
            <a:r>
              <a:rPr lang="ru-RU" dirty="0"/>
              <a:t>, ветеринар, врач;</a:t>
            </a:r>
          </a:p>
          <a:p>
            <a:r>
              <a:rPr lang="ru-RU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ГАУ </a:t>
            </a:r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НСО «Чулымский специальный Дом-Интернат»: </a:t>
            </a:r>
            <a:r>
              <a:rPr lang="ru-RU" dirty="0"/>
              <a:t>медицинская сестра по </a:t>
            </a:r>
            <a:r>
              <a:rPr lang="ru-RU" dirty="0" smtClean="0"/>
              <a:t>	лечебному </a:t>
            </a:r>
            <a:r>
              <a:rPr lang="ru-RU" dirty="0"/>
              <a:t>питанию, врач-терапевт;</a:t>
            </a:r>
          </a:p>
          <a:p>
            <a:r>
              <a:rPr lang="ru-RU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МКОУ </a:t>
            </a:r>
            <a:r>
              <a:rPr lang="ru-RU" dirty="0" err="1">
                <a:solidFill>
                  <a:schemeClr val="bg2">
                    <a:lumMod val="40000"/>
                    <a:lumOff val="60000"/>
                  </a:schemeClr>
                </a:solidFill>
              </a:rPr>
              <a:t>Чикманская</a:t>
            </a:r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</a:rPr>
              <a:t> СОШ</a:t>
            </a:r>
            <a:r>
              <a:rPr lang="ru-RU" dirty="0"/>
              <a:t>: учитель химии.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E57C8C94-9386-49D0-843C-074BE1AA4C66}"/>
              </a:ext>
            </a:extLst>
          </p:cNvPr>
          <p:cNvSpPr/>
          <p:nvPr/>
        </p:nvSpPr>
        <p:spPr>
          <a:xfrm>
            <a:off x="456941" y="0"/>
            <a:ext cx="1095524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Сбор информации </a:t>
            </a: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ГКУ НСО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занятости населения Чулымского района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»…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dirty="0"/>
          </a:p>
        </p:txBody>
      </p:sp>
      <p:pic>
        <p:nvPicPr>
          <p:cNvPr id="8" name="Рисунок 7" descr="G:\Проект по химии\IMG_20190318_15252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496" y="1802080"/>
            <a:ext cx="2742541" cy="3657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8C05CC9-7863-4CCA-B5E6-C2984436AE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1317" y="3918858"/>
            <a:ext cx="3090234" cy="23810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7513555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CE83311-F995-441B-9909-39479EB8F0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820" y="391886"/>
            <a:ext cx="2954066" cy="22510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A7780E0-FF68-41D4-A915-AD48B4DE6E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5720" y="3145511"/>
            <a:ext cx="5340559" cy="566977"/>
          </a:xfrm>
          <a:prstGeom prst="rect">
            <a:avLst/>
          </a:prstGeom>
        </p:spPr>
      </p:pic>
      <p:pic>
        <p:nvPicPr>
          <p:cNvPr id="16386" name="Picture 2" descr="Менделеев Дмитрий Иванович. 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19285" y="283029"/>
            <a:ext cx="1947358" cy="26744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4430486" y="3058886"/>
            <a:ext cx="34408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Дмитрий Иванович Менделеев</a:t>
            </a:r>
          </a:p>
          <a:p>
            <a:pPr algn="ctr"/>
            <a:r>
              <a:rPr lang="ru-RU" b="1" dirty="0" smtClean="0"/>
              <a:t>(1834-1907)</a:t>
            </a:r>
            <a:endParaRPr lang="ru-RU" b="1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CE64FBD-D576-43A7-BDDE-ED639995E6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9995" y="3712027"/>
            <a:ext cx="2516096" cy="19878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0859D18-5ADC-4A5E-B80D-FE66A0E188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43523" y="359229"/>
            <a:ext cx="3005207" cy="232386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3ADD455-35E1-45FB-B490-BD2410AC658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65874" y="3929744"/>
            <a:ext cx="2751658" cy="20285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427C001E-AE9F-45D3-A2CB-626CA1DBC4E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65916" y="3886201"/>
            <a:ext cx="2704802" cy="22065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36AA633-3722-4675-AB96-F2CB8300C888}"/>
              </a:ext>
            </a:extLst>
          </p:cNvPr>
          <p:cNvSpPr txBox="1"/>
          <p:nvPr/>
        </p:nvSpPr>
        <p:spPr>
          <a:xfrm>
            <a:off x="806269" y="5874602"/>
            <a:ext cx="410318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На этом привязном аэростате </a:t>
            </a:r>
            <a:r>
              <a:rPr lang="ru-RU" sz="1400" dirty="0" smtClean="0"/>
              <a:t>Д. И. Менделеев </a:t>
            </a:r>
            <a:r>
              <a:rPr lang="ru-RU" sz="1400" dirty="0"/>
              <a:t>совершил полет в </a:t>
            </a:r>
            <a:r>
              <a:rPr lang="ru-RU" sz="1400" dirty="0" smtClean="0"/>
              <a:t>1787 </a:t>
            </a:r>
            <a:r>
              <a:rPr lang="ru-RU" sz="1400" dirty="0"/>
              <a:t>году на Всемирной выставке в </a:t>
            </a:r>
            <a:r>
              <a:rPr lang="ru-RU" sz="1400" dirty="0" smtClean="0"/>
              <a:t>Париже</a:t>
            </a:r>
            <a:endParaRPr lang="ru-RU" sz="1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36AA633-3722-4675-AB96-F2CB8300C888}"/>
              </a:ext>
            </a:extLst>
          </p:cNvPr>
          <p:cNvSpPr txBox="1"/>
          <p:nvPr/>
        </p:nvSpPr>
        <p:spPr>
          <a:xfrm>
            <a:off x="1698898" y="2783058"/>
            <a:ext cx="35589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Первый ледокол «Ермак»</a:t>
            </a:r>
            <a:endParaRPr lang="ru-RU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7BF92E60-2BBD-4088-9FB8-1DE161881D71}"/>
              </a:ext>
            </a:extLst>
          </p:cNvPr>
          <p:cNvSpPr txBox="1"/>
          <p:nvPr/>
        </p:nvSpPr>
        <p:spPr>
          <a:xfrm>
            <a:off x="5192013" y="6197025"/>
            <a:ext cx="278721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Весы</a:t>
            </a:r>
            <a:r>
              <a:rPr lang="ru-RU" sz="1400" dirty="0"/>
              <a:t>, сконструированные </a:t>
            </a:r>
            <a:endParaRPr lang="ru-RU" sz="1400" dirty="0" smtClean="0"/>
          </a:p>
          <a:p>
            <a:r>
              <a:rPr lang="ru-RU" sz="1400" dirty="0" smtClean="0"/>
              <a:t>Д</a:t>
            </a:r>
            <a:r>
              <a:rPr lang="ru-RU" sz="1400" dirty="0"/>
              <a:t>. </a:t>
            </a:r>
            <a:r>
              <a:rPr lang="ru-RU" sz="1400" dirty="0" smtClean="0"/>
              <a:t>И. Менделеевым</a:t>
            </a:r>
            <a:endParaRPr lang="ru-RU" sz="1400" dirty="0"/>
          </a:p>
          <a:p>
            <a:r>
              <a:rPr lang="ru-RU" dirty="0"/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3A0429B4-D00E-405A-8FA7-37E3255DE4FE}"/>
              </a:ext>
            </a:extLst>
          </p:cNvPr>
          <p:cNvSpPr txBox="1"/>
          <p:nvPr/>
        </p:nvSpPr>
        <p:spPr>
          <a:xfrm>
            <a:off x="8124226" y="2875784"/>
            <a:ext cx="4601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Д. И. Менделеев среди преподавателей </a:t>
            </a:r>
            <a:endParaRPr lang="ru-RU" sz="1400" dirty="0" smtClean="0"/>
          </a:p>
          <a:p>
            <a:r>
              <a:rPr lang="ru-RU" sz="1400" dirty="0" smtClean="0"/>
              <a:t>и </a:t>
            </a:r>
            <a:r>
              <a:rPr lang="ru-RU" sz="1400" dirty="0"/>
              <a:t>студентов Санкт-Петербургского </a:t>
            </a:r>
            <a:r>
              <a:rPr lang="ru-RU" sz="1400" dirty="0" smtClean="0"/>
              <a:t>университета</a:t>
            </a:r>
            <a:endParaRPr lang="ru-RU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17D1E244-AACF-41E7-8BCC-CE87D149182B}"/>
              </a:ext>
            </a:extLst>
          </p:cNvPr>
          <p:cNvSpPr txBox="1"/>
          <p:nvPr/>
        </p:nvSpPr>
        <p:spPr>
          <a:xfrm>
            <a:off x="8565164" y="6109725"/>
            <a:ext cx="44527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Один из чемоданов, изготовленный </a:t>
            </a:r>
          </a:p>
          <a:p>
            <a:r>
              <a:rPr lang="ru-RU" sz="1400" dirty="0"/>
              <a:t>Д. И. </a:t>
            </a:r>
            <a:r>
              <a:rPr lang="ru-RU" sz="1400" dirty="0" smtClean="0"/>
              <a:t>Менделеевым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17355261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TM04033921[[fn=Дамаск]]</Template>
  <TotalTime>1003</TotalTime>
  <Words>414</Words>
  <Application>Microsoft Office PowerPoint</Application>
  <PresentationFormat>Произвольный</PresentationFormat>
  <Paragraphs>94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Damask</vt:lpstr>
      <vt:lpstr>Слайд 1</vt:lpstr>
      <vt:lpstr>X ОТКРЫТАЯ РЕГИОНАЛЬНАЯ научно-практическая конференция «ШАГ В НАУКУ»   Секция химии   День рождения  Периодической таблицы химических элементов  Дмитрия Ивановича Менделеева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«День рождения Таблицы Менделеева»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>Ольга</dc:creator>
  <cp:lastModifiedBy>Ирина Николаевна</cp:lastModifiedBy>
  <cp:revision>68</cp:revision>
  <dcterms:created xsi:type="dcterms:W3CDTF">2019-03-27T07:35:46Z</dcterms:created>
  <dcterms:modified xsi:type="dcterms:W3CDTF">2019-12-12T09:33:07Z</dcterms:modified>
</cp:coreProperties>
</file>