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75" r:id="rId2"/>
    <p:sldId id="280" r:id="rId3"/>
    <p:sldId id="259" r:id="rId4"/>
    <p:sldId id="276" r:id="rId5"/>
    <p:sldId id="261" r:id="rId6"/>
    <p:sldId id="277" r:id="rId7"/>
    <p:sldId id="279" r:id="rId8"/>
    <p:sldId id="263" r:id="rId9"/>
    <p:sldId id="267" r:id="rId10"/>
    <p:sldId id="278" r:id="rId1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A82465"/>
    <a:srgbClr val="520B6F"/>
    <a:srgbClr val="680E8C"/>
    <a:srgbClr val="781A49"/>
    <a:srgbClr val="7710A0"/>
    <a:srgbClr val="41095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5411" autoAdjust="0"/>
  </p:normalViewPr>
  <p:slideViewPr>
    <p:cSldViewPr>
      <p:cViewPr varScale="1">
        <p:scale>
          <a:sx n="93" d="100"/>
          <a:sy n="93" d="100"/>
        </p:scale>
        <p:origin x="-72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48448-297E-47B4-9B42-33C5F20D8E5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BF14A4-D60A-4CBF-A09B-4FB2EC709A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7390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E0941-23E2-41BC-9D89-7C74AFE0EE1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5716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0E0941-23E2-41BC-9D89-7C74AFE0EE1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5716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F14A4-D60A-4CBF-A09B-4FB2EC709A7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8960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F14A4-D60A-4CBF-A09B-4FB2EC709A7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8960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F14A4-D60A-4CBF-A09B-4FB2EC709A7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6208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F14A4-D60A-4CBF-A09B-4FB2EC709A7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6208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F14A4-D60A-4CBF-A09B-4FB2EC709A7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9693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F14A4-D60A-4CBF-A09B-4FB2EC709A7F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9693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0" y="857238"/>
            <a:ext cx="43577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Русский язык</a:t>
            </a:r>
          </a:p>
          <a:p>
            <a:pPr algn="ctr"/>
            <a:r>
              <a:rPr lang="ru-RU" sz="4800" dirty="0" smtClean="0"/>
              <a:t>3 класс</a:t>
            </a:r>
          </a:p>
          <a:p>
            <a:pPr algn="ctr"/>
            <a:r>
              <a:rPr lang="ru-RU" sz="4800" dirty="0" smtClean="0"/>
              <a:t>Школа России</a:t>
            </a:r>
            <a:endParaRPr lang="ru-RU" sz="4800" dirty="0"/>
          </a:p>
        </p:txBody>
      </p:sp>
    </p:spTree>
    <p:extLst>
      <p:ext uri="{BB962C8B-B14F-4D97-AF65-F5344CB8AC3E}">
        <p14:creationId xmlns="" xmlns:p14="http://schemas.microsoft.com/office/powerpoint/2010/main" val="460271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1"/>
          <p:cNvGrpSpPr/>
          <p:nvPr/>
        </p:nvGrpSpPr>
        <p:grpSpPr>
          <a:xfrm>
            <a:off x="5940152" y="2241527"/>
            <a:ext cx="1503017" cy="3168000"/>
            <a:chOff x="5940152" y="2241527"/>
            <a:chExt cx="1503017" cy="3168000"/>
          </a:xfrm>
        </p:grpSpPr>
        <p:cxnSp>
          <p:nvCxnSpPr>
            <p:cNvPr id="74" name="Прямая соединительная линия 73"/>
            <p:cNvCxnSpPr/>
            <p:nvPr/>
          </p:nvCxnSpPr>
          <p:spPr>
            <a:xfrm flipH="1">
              <a:off x="5940152" y="2241527"/>
              <a:ext cx="72008" cy="3168000"/>
            </a:xfrm>
            <a:prstGeom prst="line">
              <a:avLst/>
            </a:prstGeom>
            <a:ln w="762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>
              <a:off x="7374835" y="2266122"/>
              <a:ext cx="68334" cy="3143405"/>
            </a:xfrm>
            <a:prstGeom prst="line">
              <a:avLst/>
            </a:prstGeom>
            <a:ln w="762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5940152" y="4275194"/>
              <a:ext cx="1476000" cy="0"/>
            </a:xfrm>
            <a:prstGeom prst="line">
              <a:avLst/>
            </a:prstGeom>
            <a:ln w="762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>
              <a:off x="5940152" y="4779250"/>
              <a:ext cx="1476000" cy="0"/>
            </a:xfrm>
            <a:prstGeom prst="line">
              <a:avLst/>
            </a:prstGeom>
            <a:ln w="762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/>
          </p:nvCxnSpPr>
          <p:spPr>
            <a:xfrm>
              <a:off x="5977961" y="3237265"/>
              <a:ext cx="1440000" cy="0"/>
            </a:xfrm>
            <a:prstGeom prst="line">
              <a:avLst/>
            </a:prstGeom>
            <a:ln w="762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>
              <a:off x="5977961" y="3742993"/>
              <a:ext cx="1440000" cy="0"/>
            </a:xfrm>
            <a:prstGeom prst="line">
              <a:avLst/>
            </a:prstGeom>
            <a:ln w="762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/>
          </p:nvCxnSpPr>
          <p:spPr>
            <a:xfrm>
              <a:off x="6008201" y="2734542"/>
              <a:ext cx="1404000" cy="0"/>
            </a:xfrm>
            <a:prstGeom prst="line">
              <a:avLst/>
            </a:prstGeom>
            <a:ln w="762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2" name="Скругленный прямоугольник 61"/>
          <p:cNvSpPr/>
          <p:nvPr/>
        </p:nvSpPr>
        <p:spPr>
          <a:xfrm>
            <a:off x="1357290" y="1785932"/>
            <a:ext cx="4500594" cy="2057918"/>
          </a:xfrm>
          <a:prstGeom prst="roundRect">
            <a:avLst/>
          </a:prstGeom>
          <a:solidFill>
            <a:srgbClr val="FBFDDB"/>
          </a:solidFill>
          <a:ln w="31750" cmpd="dbl">
            <a:solidFill>
              <a:srgbClr val="13BF1F"/>
            </a:solidFill>
            <a:prstDash val="solid"/>
          </a:ln>
          <a:effectLst>
            <a:innerShdw blurRad="114300" dist="25400" dir="3000000">
              <a:prstClr val="black">
                <a:alpha val="65000"/>
              </a:prstClr>
            </a:inn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63" name="Picture 4" descr="Картинки по запросу алфавит PNG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685" t="29347" r="44839" b="56587"/>
          <a:stretch/>
        </p:blipFill>
        <p:spPr bwMode="auto">
          <a:xfrm>
            <a:off x="1571604" y="2571750"/>
            <a:ext cx="373090" cy="420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Рисунок 64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03" t="13636" r="81537" b="71734"/>
          <a:stretch/>
        </p:blipFill>
        <p:spPr>
          <a:xfrm>
            <a:off x="2000232" y="2357436"/>
            <a:ext cx="361590" cy="446338"/>
          </a:xfrm>
          <a:prstGeom prst="rect">
            <a:avLst/>
          </a:prstGeom>
        </p:spPr>
      </p:pic>
      <p:pic>
        <p:nvPicPr>
          <p:cNvPr id="67" name="Picture 4" descr="Картинки по запросу алфавит PNG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aturation sat="33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7599" t="43185" r="4607" b="43429"/>
          <a:stretch/>
        </p:blipFill>
        <p:spPr bwMode="auto">
          <a:xfrm>
            <a:off x="2714612" y="2285998"/>
            <a:ext cx="514489" cy="6270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4" descr="Картинки по запросу алфавит PNG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21" t="1326" r="79831" b="85742"/>
          <a:stretch/>
        </p:blipFill>
        <p:spPr bwMode="auto">
          <a:xfrm>
            <a:off x="4572000" y="2500312"/>
            <a:ext cx="435332" cy="420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Картинки по запросу алфавит PNG"/>
          <p:cNvPicPr>
            <a:picLocks noChangeAspect="1" noChangeArrowheads="1"/>
          </p:cNvPicPr>
          <p:nvPr/>
        </p:nvPicPr>
        <p:blipFill rotWithShape="1">
          <a:blip r:embed="rId7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954" t="27701" r="4760" b="58465"/>
          <a:stretch/>
        </p:blipFill>
        <p:spPr bwMode="auto">
          <a:xfrm>
            <a:off x="3214678" y="2571750"/>
            <a:ext cx="347675" cy="4136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Рисунок 7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417" t="15259" r="1518" b="71593"/>
          <a:stretch/>
        </p:blipFill>
        <p:spPr>
          <a:xfrm>
            <a:off x="3643306" y="2357436"/>
            <a:ext cx="436435" cy="401988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8050" t="59568" r="21885" b="27284"/>
          <a:stretch/>
        </p:blipFill>
        <p:spPr>
          <a:xfrm>
            <a:off x="4071934" y="2643188"/>
            <a:ext cx="431026" cy="397006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4643438" y="428610"/>
            <a:ext cx="40719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ле</a:t>
            </a:r>
            <a:r>
              <a:rPr lang="ru-RU" sz="6600" b="1" dirty="0" smtClean="0">
                <a:solidFill>
                  <a:srgbClr val="7030A0"/>
                </a:solidFill>
              </a:rPr>
              <a:t>с</a:t>
            </a:r>
            <a:r>
              <a:rPr lang="ru-RU" sz="6600" dirty="0" smtClean="0"/>
              <a:t>енка</a:t>
            </a:r>
            <a:endParaRPr lang="ru-RU" sz="6600" dirty="0"/>
          </a:p>
        </p:txBody>
      </p:sp>
      <p:sp>
        <p:nvSpPr>
          <p:cNvPr id="49" name="TextBox 48"/>
          <p:cNvSpPr txBox="1"/>
          <p:nvPr/>
        </p:nvSpPr>
        <p:spPr>
          <a:xfrm>
            <a:off x="3286116" y="3929072"/>
            <a:ext cx="22860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лез</a:t>
            </a:r>
            <a:r>
              <a:rPr lang="ru-RU" sz="6600" b="1" dirty="0" smtClean="0">
                <a:solidFill>
                  <a:schemeClr val="accent2"/>
                </a:solidFill>
              </a:rPr>
              <a:t>т</a:t>
            </a:r>
            <a:r>
              <a:rPr lang="ru-RU" sz="6600" dirty="0" smtClean="0"/>
              <a:t>ь</a:t>
            </a:r>
            <a:endParaRPr lang="ru-RU" sz="6600" dirty="0"/>
          </a:p>
        </p:txBody>
      </p:sp>
      <p:sp>
        <p:nvSpPr>
          <p:cNvPr id="21" name="TextBox 20"/>
          <p:cNvSpPr txBox="1"/>
          <p:nvPr/>
        </p:nvSpPr>
        <p:spPr>
          <a:xfrm>
            <a:off x="2285984" y="2428875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С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22326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428859" y="642922"/>
          <a:ext cx="3857653" cy="3714780"/>
        </p:xfrm>
        <a:graphic>
          <a:graphicData uri="http://schemas.openxmlformats.org/drawingml/2006/table">
            <a:tbl>
              <a:tblPr/>
              <a:tblGrid>
                <a:gridCol w="1252763"/>
                <a:gridCol w="1223539"/>
                <a:gridCol w="1381351"/>
              </a:tblGrid>
              <a:tr h="742956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 err="1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44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44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44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956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44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 err="1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44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44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956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44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44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 err="1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44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956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44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44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ru-RU" sz="4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2956"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 err="1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44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60271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85852" y="540000"/>
            <a:ext cx="22145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хруст</a:t>
            </a:r>
            <a:endParaRPr lang="ru-RU" sz="6600" dirty="0">
              <a:latin typeface="Times New Roman" pitchFamily="18" charset="0"/>
              <a:ea typeface="Open Sans" pitchFamily="34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29058" y="540000"/>
            <a:ext cx="36433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– </a:t>
            </a:r>
            <a:r>
              <a:rPr lang="ru-RU" sz="6600" dirty="0" smtClean="0"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хрустит</a:t>
            </a:r>
            <a:endParaRPr lang="ru-RU" sz="6600" dirty="0">
              <a:latin typeface="Times New Roman" pitchFamily="18" charset="0"/>
              <a:ea typeface="Open Sans" pitchFamily="34" charset="0"/>
              <a:cs typeface="Times New Roman" pitchFamily="18" charset="0"/>
            </a:endParaRPr>
          </a:p>
        </p:txBody>
      </p:sp>
      <p:sp>
        <p:nvSpPr>
          <p:cNvPr id="32" name="Левая круглая скобка 31"/>
          <p:cNvSpPr/>
          <p:nvPr/>
        </p:nvSpPr>
        <p:spPr>
          <a:xfrm rot="5400000">
            <a:off x="2250264" y="-107175"/>
            <a:ext cx="285754" cy="1928828"/>
          </a:xfrm>
          <a:prstGeom prst="leftBracket">
            <a:avLst>
              <a:gd name="adj" fmla="val 308958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600"/>
          </a:p>
        </p:txBody>
      </p:sp>
      <p:sp>
        <p:nvSpPr>
          <p:cNvPr id="33" name="Левая круглая скобка 32"/>
          <p:cNvSpPr/>
          <p:nvPr/>
        </p:nvSpPr>
        <p:spPr>
          <a:xfrm rot="5400000">
            <a:off x="5179223" y="-178613"/>
            <a:ext cx="285752" cy="1928826"/>
          </a:xfrm>
          <a:prstGeom prst="leftBracket">
            <a:avLst>
              <a:gd name="adj" fmla="val 308958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600"/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571486"/>
            <a:ext cx="76948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600" b="1" dirty="0">
                <a:solidFill>
                  <a:srgbClr val="FF0000"/>
                </a:solidFill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т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857884" y="571486"/>
            <a:ext cx="5715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600" b="1" dirty="0">
                <a:solidFill>
                  <a:srgbClr val="FF0000"/>
                </a:solidFill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0"/>
            <a:ext cx="200026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 smtClean="0">
                <a:solidFill>
                  <a:prstClr val="black"/>
                </a:solidFill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[</a:t>
            </a:r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т</a:t>
            </a:r>
            <a:r>
              <a:rPr lang="en-US" sz="6600" dirty="0" smtClean="0">
                <a:solidFill>
                  <a:prstClr val="black"/>
                </a:solidFill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’]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571736" y="0"/>
            <a:ext cx="128588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 smtClean="0">
                <a:solidFill>
                  <a:prstClr val="black"/>
                </a:solidFill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[</a:t>
            </a:r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т</a:t>
            </a:r>
            <a:r>
              <a:rPr lang="en-US" sz="6600" dirty="0" smtClean="0">
                <a:solidFill>
                  <a:prstClr val="black"/>
                </a:solidFill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]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0" name="Группа 39"/>
          <p:cNvGrpSpPr/>
          <p:nvPr/>
        </p:nvGrpSpPr>
        <p:grpSpPr>
          <a:xfrm flipH="1">
            <a:off x="3357544" y="3143254"/>
            <a:ext cx="6010279" cy="1500198"/>
            <a:chOff x="-396552" y="4036640"/>
            <a:chExt cx="6536934" cy="877062"/>
          </a:xfrm>
        </p:grpSpPr>
        <p:sp>
          <p:nvSpPr>
            <p:cNvPr id="42" name="Пятиугольник 41"/>
            <p:cNvSpPr/>
            <p:nvPr/>
          </p:nvSpPr>
          <p:spPr>
            <a:xfrm>
              <a:off x="-396552" y="4036640"/>
              <a:ext cx="6536934" cy="877062"/>
            </a:xfrm>
            <a:prstGeom prst="homePlate">
              <a:avLst>
                <a:gd name="adj" fmla="val 30198"/>
              </a:avLst>
            </a:prstGeom>
            <a:solidFill>
              <a:schemeClr val="tx1"/>
            </a:solidFill>
            <a:ln>
              <a:noFill/>
            </a:ln>
            <a:effectLst>
              <a:glow rad="63500">
                <a:schemeClr val="bg1">
                  <a:alpha val="39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43" name="Пятиугольник 42"/>
            <p:cNvSpPr/>
            <p:nvPr/>
          </p:nvSpPr>
          <p:spPr>
            <a:xfrm>
              <a:off x="-396552" y="4036640"/>
              <a:ext cx="6536934" cy="877062"/>
            </a:xfrm>
            <a:prstGeom prst="homePlate">
              <a:avLst>
                <a:gd name="adj" fmla="val 30198"/>
              </a:avLst>
            </a:prstGeom>
            <a:solidFill>
              <a:srgbClr val="7710A0">
                <a:alpha val="62353"/>
              </a:srgbClr>
            </a:solidFill>
          </p:spPr>
          <p:txBody>
            <a:bodyPr wrap="square" lIns="360000" tIns="360000" rIns="360000" bIns="360000" rtlCol="0" anchor="ctr" anchorCtr="0"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 lang="ru-RU" sz="1400">
                <a:solidFill>
                  <a:schemeClr val="bg1"/>
                </a:solidFill>
              </a:endParaRPr>
            </a:p>
          </p:txBody>
        </p:sp>
      </p:grpSp>
      <p:sp>
        <p:nvSpPr>
          <p:cNvPr id="41" name="Прямоугольник 40"/>
          <p:cNvSpPr/>
          <p:nvPr/>
        </p:nvSpPr>
        <p:spPr>
          <a:xfrm>
            <a:off x="3857621" y="3071816"/>
            <a:ext cx="5139728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Roboto Slab" pitchFamily="2" charset="0"/>
                <a:cs typeface="Times New Roman" pitchFamily="18" charset="0"/>
              </a:rPr>
              <a:t>Корень   в   однокоренных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Roboto Slab" pitchFamily="2" charset="0"/>
                <a:cs typeface="Times New Roman" pitchFamily="18" charset="0"/>
              </a:rPr>
              <a:t>словах   должен   быть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Roboto Slab" pitchFamily="2" charset="0"/>
                <a:cs typeface="Times New Roman" pitchFamily="18" charset="0"/>
              </a:rPr>
              <a:t>одинаковым.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ea typeface="Roboto Slab" pitchFamily="2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43108" y="1857370"/>
            <a:ext cx="4000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err="1" smtClean="0"/>
              <a:t>хруснул</a:t>
            </a:r>
            <a:endParaRPr lang="ru-RU" sz="6600" dirty="0"/>
          </a:p>
        </p:txBody>
      </p:sp>
    </p:spTree>
    <p:extLst>
      <p:ext uri="{BB962C8B-B14F-4D97-AF65-F5344CB8AC3E}">
        <p14:creationId xmlns="" xmlns:p14="http://schemas.microsoft.com/office/powerpoint/2010/main" val="4072002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285852" y="540000"/>
            <a:ext cx="22145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хруст</a:t>
            </a:r>
            <a:endParaRPr lang="ru-RU" sz="6600" dirty="0">
              <a:latin typeface="Times New Roman" pitchFamily="18" charset="0"/>
              <a:ea typeface="Open Sans" pitchFamily="34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29058" y="540000"/>
            <a:ext cx="36433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– </a:t>
            </a:r>
            <a:r>
              <a:rPr lang="ru-RU" sz="6600" dirty="0" smtClean="0"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хрустит</a:t>
            </a:r>
            <a:endParaRPr lang="ru-RU" sz="6600" dirty="0">
              <a:latin typeface="Times New Roman" pitchFamily="18" charset="0"/>
              <a:ea typeface="Open Sans" pitchFamily="34" charset="0"/>
              <a:cs typeface="Times New Roman" pitchFamily="18" charset="0"/>
            </a:endParaRPr>
          </a:p>
        </p:txBody>
      </p:sp>
      <p:sp>
        <p:nvSpPr>
          <p:cNvPr id="32" name="Левая круглая скобка 31"/>
          <p:cNvSpPr/>
          <p:nvPr/>
        </p:nvSpPr>
        <p:spPr>
          <a:xfrm rot="5400000">
            <a:off x="2250264" y="-107175"/>
            <a:ext cx="285754" cy="1928828"/>
          </a:xfrm>
          <a:prstGeom prst="leftBracket">
            <a:avLst>
              <a:gd name="adj" fmla="val 308958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600"/>
          </a:p>
        </p:txBody>
      </p:sp>
      <p:sp>
        <p:nvSpPr>
          <p:cNvPr id="33" name="Левая круглая скобка 32"/>
          <p:cNvSpPr/>
          <p:nvPr/>
        </p:nvSpPr>
        <p:spPr>
          <a:xfrm rot="5400000">
            <a:off x="5179223" y="-178613"/>
            <a:ext cx="285752" cy="1928826"/>
          </a:xfrm>
          <a:prstGeom prst="leftBracket">
            <a:avLst>
              <a:gd name="adj" fmla="val 308958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600"/>
          </a:p>
        </p:txBody>
      </p:sp>
      <p:sp>
        <p:nvSpPr>
          <p:cNvPr id="34" name="Левая круглая скобка 33"/>
          <p:cNvSpPr/>
          <p:nvPr/>
        </p:nvSpPr>
        <p:spPr>
          <a:xfrm rot="5400000">
            <a:off x="3036081" y="1250148"/>
            <a:ext cx="285754" cy="1785950"/>
          </a:xfrm>
          <a:prstGeom prst="leftBracket">
            <a:avLst>
              <a:gd name="adj" fmla="val 308958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600"/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571486"/>
            <a:ext cx="76948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600" b="1" dirty="0">
                <a:solidFill>
                  <a:srgbClr val="FF0000"/>
                </a:solidFill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т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857884" y="571486"/>
            <a:ext cx="5715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600" b="1" dirty="0">
                <a:solidFill>
                  <a:srgbClr val="FF0000"/>
                </a:solidFill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т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0"/>
            <a:ext cx="200026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 smtClean="0">
                <a:solidFill>
                  <a:prstClr val="black"/>
                </a:solidFill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[</a:t>
            </a:r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т</a:t>
            </a:r>
            <a:r>
              <a:rPr lang="en-US" sz="6600" dirty="0" smtClean="0">
                <a:solidFill>
                  <a:prstClr val="black"/>
                </a:solidFill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’]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571736" y="0"/>
            <a:ext cx="128588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 smtClean="0">
                <a:solidFill>
                  <a:prstClr val="black"/>
                </a:solidFill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[</a:t>
            </a:r>
            <a:r>
              <a:rPr lang="ru-RU" sz="6600" dirty="0" smtClean="0">
                <a:solidFill>
                  <a:prstClr val="black"/>
                </a:solidFill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т</a:t>
            </a:r>
            <a:r>
              <a:rPr lang="en-US" sz="6600" dirty="0" smtClean="0">
                <a:solidFill>
                  <a:prstClr val="black"/>
                </a:solidFill>
                <a:latin typeface="Times New Roman" pitchFamily="18" charset="0"/>
                <a:ea typeface="Open Sans" pitchFamily="34" charset="0"/>
                <a:cs typeface="Times New Roman" pitchFamily="18" charset="0"/>
              </a:rPr>
              <a:t>]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39"/>
          <p:cNvGrpSpPr/>
          <p:nvPr/>
        </p:nvGrpSpPr>
        <p:grpSpPr>
          <a:xfrm flipH="1">
            <a:off x="3357544" y="3143254"/>
            <a:ext cx="6010279" cy="1500198"/>
            <a:chOff x="-396552" y="4036640"/>
            <a:chExt cx="6536934" cy="877062"/>
          </a:xfrm>
        </p:grpSpPr>
        <p:sp>
          <p:nvSpPr>
            <p:cNvPr id="42" name="Пятиугольник 41"/>
            <p:cNvSpPr/>
            <p:nvPr/>
          </p:nvSpPr>
          <p:spPr>
            <a:xfrm>
              <a:off x="-396552" y="4036640"/>
              <a:ext cx="6536934" cy="877062"/>
            </a:xfrm>
            <a:prstGeom prst="homePlate">
              <a:avLst>
                <a:gd name="adj" fmla="val 30198"/>
              </a:avLst>
            </a:prstGeom>
            <a:solidFill>
              <a:schemeClr val="tx1"/>
            </a:solidFill>
            <a:ln>
              <a:noFill/>
            </a:ln>
            <a:effectLst>
              <a:glow rad="63500">
                <a:schemeClr val="bg1">
                  <a:alpha val="39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43" name="Пятиугольник 42"/>
            <p:cNvSpPr/>
            <p:nvPr/>
          </p:nvSpPr>
          <p:spPr>
            <a:xfrm>
              <a:off x="-396552" y="4036640"/>
              <a:ext cx="6536934" cy="877062"/>
            </a:xfrm>
            <a:prstGeom prst="homePlate">
              <a:avLst>
                <a:gd name="adj" fmla="val 30198"/>
              </a:avLst>
            </a:prstGeom>
            <a:solidFill>
              <a:srgbClr val="7710A0">
                <a:alpha val="62353"/>
              </a:srgbClr>
            </a:solidFill>
          </p:spPr>
          <p:txBody>
            <a:bodyPr wrap="square" lIns="360000" tIns="360000" rIns="360000" bIns="360000" rtlCol="0" anchor="ctr" anchorCtr="0"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 lang="ru-RU" sz="1400">
                <a:solidFill>
                  <a:schemeClr val="bg1"/>
                </a:solidFill>
              </a:endParaRPr>
            </a:p>
          </p:txBody>
        </p:sp>
      </p:grpSp>
      <p:sp>
        <p:nvSpPr>
          <p:cNvPr id="41" name="Прямоугольник 40"/>
          <p:cNvSpPr/>
          <p:nvPr/>
        </p:nvSpPr>
        <p:spPr>
          <a:xfrm>
            <a:off x="3857621" y="3071816"/>
            <a:ext cx="5139728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Roboto Slab" pitchFamily="2" charset="0"/>
                <a:cs typeface="Times New Roman" pitchFamily="18" charset="0"/>
              </a:rPr>
              <a:t>Корень   в   однокоренных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Roboto Slab" pitchFamily="2" charset="0"/>
                <a:cs typeface="Times New Roman" pitchFamily="18" charset="0"/>
              </a:rPr>
              <a:t>словах   должен   быть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Roboto Slab" pitchFamily="2" charset="0"/>
                <a:cs typeface="Times New Roman" pitchFamily="18" charset="0"/>
              </a:rPr>
              <a:t>одинаковым.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ea typeface="Roboto Slab" pitchFamily="2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43108" y="1928808"/>
            <a:ext cx="40005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хрус</a:t>
            </a:r>
            <a:r>
              <a:rPr lang="ru-RU" sz="6600" dirty="0" smtClean="0">
                <a:solidFill>
                  <a:srgbClr val="FF0000"/>
                </a:solidFill>
              </a:rPr>
              <a:t>т</a:t>
            </a:r>
            <a:r>
              <a:rPr lang="ru-RU" sz="6600" dirty="0" smtClean="0"/>
              <a:t>нул</a:t>
            </a:r>
            <a:endParaRPr lang="ru-RU" sz="6600" dirty="0"/>
          </a:p>
        </p:txBody>
      </p:sp>
    </p:spTree>
    <p:extLst>
      <p:ext uri="{BB962C8B-B14F-4D97-AF65-F5344CB8AC3E}">
        <p14:creationId xmlns="" xmlns:p14="http://schemas.microsoft.com/office/powerpoint/2010/main" val="4072002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5984" y="928676"/>
            <a:ext cx="30003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600" dirty="0">
                <a:solidFill>
                  <a:prstClr val="black"/>
                </a:solidFill>
                <a:latin typeface="+mj-lt"/>
                <a:ea typeface="Open Sans" pitchFamily="34" charset="0"/>
                <a:cs typeface="Open Sans" pitchFamily="34" charset="0"/>
              </a:rPr>
              <a:t>звезда</a:t>
            </a:r>
          </a:p>
        </p:txBody>
      </p:sp>
      <p:sp>
        <p:nvSpPr>
          <p:cNvPr id="36" name="Левая круглая скобка 35"/>
          <p:cNvSpPr/>
          <p:nvPr/>
        </p:nvSpPr>
        <p:spPr>
          <a:xfrm rot="5400000">
            <a:off x="3178958" y="178579"/>
            <a:ext cx="357191" cy="1857388"/>
          </a:xfrm>
          <a:prstGeom prst="leftBracket">
            <a:avLst>
              <a:gd name="adj" fmla="val 289999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600"/>
          </a:p>
        </p:txBody>
      </p:sp>
      <p:sp>
        <p:nvSpPr>
          <p:cNvPr id="40" name="TextBox 39"/>
          <p:cNvSpPr txBox="1"/>
          <p:nvPr/>
        </p:nvSpPr>
        <p:spPr>
          <a:xfrm>
            <a:off x="2000232" y="2000246"/>
            <a:ext cx="46288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  </a:t>
            </a:r>
            <a:r>
              <a:rPr lang="ru-RU" sz="6600" dirty="0" smtClean="0">
                <a:latin typeface="+mj-lt"/>
                <a:ea typeface="Open Sans" pitchFamily="34" charset="0"/>
                <a:cs typeface="Open Sans" pitchFamily="34" charset="0"/>
              </a:rPr>
              <a:t>звёздочка</a:t>
            </a:r>
            <a:endParaRPr lang="ru-RU" sz="6600" dirty="0">
              <a:latin typeface="+mj-lt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1" name="Левая круглая скобка 40"/>
          <p:cNvSpPr/>
          <p:nvPr/>
        </p:nvSpPr>
        <p:spPr>
          <a:xfrm rot="5400000">
            <a:off x="3214677" y="1214430"/>
            <a:ext cx="357191" cy="1928826"/>
          </a:xfrm>
          <a:prstGeom prst="leftBracket">
            <a:avLst>
              <a:gd name="adj" fmla="val 374996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600"/>
          </a:p>
        </p:txBody>
      </p:sp>
      <p:sp>
        <p:nvSpPr>
          <p:cNvPr id="30" name="TextBox 29"/>
          <p:cNvSpPr txBox="1"/>
          <p:nvPr/>
        </p:nvSpPr>
        <p:spPr>
          <a:xfrm>
            <a:off x="2428860" y="3143254"/>
            <a:ext cx="36433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err="1" smtClean="0">
                <a:latin typeface="+mj-lt"/>
              </a:rPr>
              <a:t>звёзный</a:t>
            </a:r>
            <a:endParaRPr lang="ru-RU" sz="6600" dirty="0"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86182" y="928676"/>
            <a:ext cx="10001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err="1" smtClean="0">
                <a:solidFill>
                  <a:srgbClr val="FF0000"/>
                </a:solidFill>
                <a:latin typeface="+mj-lt"/>
              </a:rPr>
              <a:t>д</a:t>
            </a:r>
            <a:endParaRPr lang="ru-RU" sz="66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857620" y="2000246"/>
            <a:ext cx="642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err="1" smtClean="0">
                <a:solidFill>
                  <a:srgbClr val="FF0000"/>
                </a:solidFill>
                <a:latin typeface="+mj-lt"/>
              </a:rPr>
              <a:t>д</a:t>
            </a:r>
            <a:endParaRPr lang="ru-RU" sz="6600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92082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1" grpId="0" animBg="1"/>
      <p:bldP spid="31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5984" y="928676"/>
            <a:ext cx="30003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600" dirty="0">
                <a:solidFill>
                  <a:prstClr val="black"/>
                </a:solidFill>
                <a:latin typeface="+mj-lt"/>
                <a:ea typeface="Open Sans" pitchFamily="34" charset="0"/>
                <a:cs typeface="Open Sans" pitchFamily="34" charset="0"/>
              </a:rPr>
              <a:t>звезда</a:t>
            </a:r>
          </a:p>
        </p:txBody>
      </p:sp>
      <p:sp>
        <p:nvSpPr>
          <p:cNvPr id="36" name="Левая круглая скобка 35"/>
          <p:cNvSpPr/>
          <p:nvPr/>
        </p:nvSpPr>
        <p:spPr>
          <a:xfrm rot="5400000">
            <a:off x="3178959" y="178578"/>
            <a:ext cx="357189" cy="1857388"/>
          </a:xfrm>
          <a:prstGeom prst="leftBracket">
            <a:avLst>
              <a:gd name="adj" fmla="val 289999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600"/>
          </a:p>
        </p:txBody>
      </p:sp>
      <p:sp>
        <p:nvSpPr>
          <p:cNvPr id="40" name="TextBox 39"/>
          <p:cNvSpPr txBox="1"/>
          <p:nvPr/>
        </p:nvSpPr>
        <p:spPr>
          <a:xfrm>
            <a:off x="2000232" y="2000246"/>
            <a:ext cx="46288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   </a:t>
            </a:r>
            <a:r>
              <a:rPr lang="ru-RU" sz="6600" dirty="0" smtClean="0">
                <a:latin typeface="+mj-lt"/>
                <a:ea typeface="Open Sans" pitchFamily="34" charset="0"/>
                <a:cs typeface="Open Sans" pitchFamily="34" charset="0"/>
              </a:rPr>
              <a:t>звёздочка</a:t>
            </a:r>
            <a:endParaRPr lang="ru-RU" sz="6600" dirty="0">
              <a:latin typeface="+mj-lt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1" name="Левая круглая скобка 40"/>
          <p:cNvSpPr/>
          <p:nvPr/>
        </p:nvSpPr>
        <p:spPr>
          <a:xfrm rot="5400000">
            <a:off x="3178959" y="1250149"/>
            <a:ext cx="357190" cy="1857388"/>
          </a:xfrm>
          <a:prstGeom prst="leftBracket">
            <a:avLst>
              <a:gd name="adj" fmla="val 374996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600"/>
          </a:p>
        </p:txBody>
      </p:sp>
      <p:sp>
        <p:nvSpPr>
          <p:cNvPr id="30" name="TextBox 29"/>
          <p:cNvSpPr txBox="1"/>
          <p:nvPr/>
        </p:nvSpPr>
        <p:spPr>
          <a:xfrm>
            <a:off x="2428860" y="3143254"/>
            <a:ext cx="36433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atin typeface="+mj-lt"/>
              </a:rPr>
              <a:t>звёз</a:t>
            </a:r>
            <a:r>
              <a:rPr lang="ru-RU" sz="6600" dirty="0" smtClean="0">
                <a:solidFill>
                  <a:srgbClr val="FF0000"/>
                </a:solidFill>
                <a:latin typeface="+mj-lt"/>
              </a:rPr>
              <a:t>д</a:t>
            </a:r>
            <a:r>
              <a:rPr lang="ru-RU" sz="6600" dirty="0" smtClean="0">
                <a:latin typeface="+mj-lt"/>
              </a:rPr>
              <a:t>ный</a:t>
            </a:r>
            <a:endParaRPr lang="ru-RU" sz="6600" dirty="0"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86182" y="928676"/>
            <a:ext cx="10001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err="1" smtClean="0">
                <a:solidFill>
                  <a:srgbClr val="FF0000"/>
                </a:solidFill>
                <a:latin typeface="+mj-lt"/>
              </a:rPr>
              <a:t>д</a:t>
            </a:r>
            <a:endParaRPr lang="ru-RU" sz="66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857620" y="2000246"/>
            <a:ext cx="642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err="1" smtClean="0">
                <a:solidFill>
                  <a:srgbClr val="FF0000"/>
                </a:solidFill>
                <a:latin typeface="+mj-lt"/>
              </a:rPr>
              <a:t>д</a:t>
            </a:r>
            <a:endParaRPr lang="ru-RU" sz="66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Дуга 8"/>
          <p:cNvSpPr/>
          <p:nvPr/>
        </p:nvSpPr>
        <p:spPr>
          <a:xfrm>
            <a:off x="2500298" y="3071816"/>
            <a:ext cx="2000264" cy="857256"/>
          </a:xfrm>
          <a:prstGeom prst="arc">
            <a:avLst>
              <a:gd name="adj1" fmla="val 10772764"/>
              <a:gd name="adj2" fmla="val 21267567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92082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928676"/>
            <a:ext cx="61436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Тема урока:</a:t>
            </a:r>
          </a:p>
          <a:p>
            <a:pPr algn="ctr"/>
            <a:r>
              <a:rPr lang="ru-RU" sz="4000" dirty="0" smtClean="0"/>
              <a:t>«Непроизносимые согласные </a:t>
            </a:r>
          </a:p>
          <a:p>
            <a:pPr algn="ctr"/>
            <a:r>
              <a:rPr lang="ru-RU" sz="4000" dirty="0" smtClean="0"/>
              <a:t>в корне слова»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4282" y="1214428"/>
            <a:ext cx="8715436" cy="2349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ru-RU" sz="66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солнце     сердце</a:t>
            </a:r>
          </a:p>
          <a:p>
            <a:pPr>
              <a:lnSpc>
                <a:spcPts val="2200"/>
              </a:lnSpc>
            </a:pPr>
            <a:endParaRPr lang="ru-RU" sz="6600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200"/>
              </a:lnSpc>
            </a:pPr>
            <a:endParaRPr lang="ru-RU" sz="6600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200"/>
              </a:lnSpc>
            </a:pPr>
            <a:r>
              <a:rPr lang="ru-RU" sz="66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здравствуй</a:t>
            </a:r>
          </a:p>
          <a:p>
            <a:pPr>
              <a:lnSpc>
                <a:spcPts val="2200"/>
              </a:lnSpc>
            </a:pPr>
            <a:endParaRPr lang="ru-RU" sz="6600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200"/>
              </a:lnSpc>
            </a:pPr>
            <a:endParaRPr lang="ru-RU" sz="2200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200"/>
              </a:lnSpc>
            </a:pPr>
            <a:endParaRPr lang="ru-RU" sz="2200" dirty="0" smtClean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200"/>
              </a:lnSpc>
            </a:pPr>
            <a:r>
              <a:rPr lang="ru-RU" sz="22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66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чувство      лестница  </a:t>
            </a:r>
            <a:endParaRPr lang="ru-RU" sz="6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29124" y="3500444"/>
            <a:ext cx="47148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A82465"/>
                </a:solidFill>
                <a:latin typeface="Roboto Slab" pitchFamily="2" charset="0"/>
                <a:ea typeface="Roboto Slab" pitchFamily="2" charset="0"/>
              </a:rPr>
              <a:t>непроизносимые</a:t>
            </a:r>
          </a:p>
          <a:p>
            <a:r>
              <a:rPr lang="ru-RU" sz="4400" dirty="0" smtClean="0">
                <a:solidFill>
                  <a:srgbClr val="A82465"/>
                </a:solidFill>
                <a:latin typeface="Roboto Slab" pitchFamily="2" charset="0"/>
                <a:ea typeface="Roboto Slab" pitchFamily="2" charset="0"/>
              </a:rPr>
              <a:t>согласные.</a:t>
            </a:r>
            <a:endParaRPr lang="ru-RU" sz="4400" dirty="0">
              <a:solidFill>
                <a:srgbClr val="A82465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642924"/>
            <a:ext cx="107157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72132" y="642924"/>
            <a:ext cx="94035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3240" y="1500179"/>
            <a:ext cx="114300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14414" y="2571750"/>
            <a:ext cx="128588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43636" y="2571750"/>
            <a:ext cx="78581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3929072"/>
            <a:ext cx="42862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A8246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Л, д, в, т –</a:t>
            </a:r>
            <a:endParaRPr lang="ru-RU" sz="6000" dirty="0">
              <a:solidFill>
                <a:srgbClr val="A82465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5572132" y="1500180"/>
            <a:ext cx="1143008" cy="1588"/>
          </a:xfrm>
          <a:prstGeom prst="line">
            <a:avLst/>
          </a:prstGeom>
          <a:ln w="28575">
            <a:solidFill>
              <a:srgbClr val="A824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285852" y="3500444"/>
            <a:ext cx="1643074" cy="1588"/>
          </a:xfrm>
          <a:prstGeom prst="line">
            <a:avLst/>
          </a:prstGeom>
          <a:ln w="28575">
            <a:solidFill>
              <a:srgbClr val="A824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214414" y="1500180"/>
            <a:ext cx="1000132" cy="1588"/>
          </a:xfrm>
          <a:prstGeom prst="line">
            <a:avLst/>
          </a:prstGeom>
          <a:ln w="28575">
            <a:solidFill>
              <a:srgbClr val="A824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286116" y="2357436"/>
            <a:ext cx="1285884" cy="1588"/>
          </a:xfrm>
          <a:prstGeom prst="line">
            <a:avLst/>
          </a:prstGeom>
          <a:ln w="28575">
            <a:solidFill>
              <a:srgbClr val="A824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072198" y="3500444"/>
            <a:ext cx="1143008" cy="1588"/>
          </a:xfrm>
          <a:prstGeom prst="line">
            <a:avLst/>
          </a:prstGeom>
          <a:ln w="28575">
            <a:solidFill>
              <a:srgbClr val="A824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0691252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Группа 91"/>
          <p:cNvGrpSpPr/>
          <p:nvPr/>
        </p:nvGrpSpPr>
        <p:grpSpPr>
          <a:xfrm>
            <a:off x="5940152" y="2241527"/>
            <a:ext cx="1503017" cy="3168000"/>
            <a:chOff x="5940152" y="2241527"/>
            <a:chExt cx="1503017" cy="3168000"/>
          </a:xfrm>
        </p:grpSpPr>
        <p:cxnSp>
          <p:nvCxnSpPr>
            <p:cNvPr id="74" name="Прямая соединительная линия 73"/>
            <p:cNvCxnSpPr/>
            <p:nvPr/>
          </p:nvCxnSpPr>
          <p:spPr>
            <a:xfrm flipH="1">
              <a:off x="5940152" y="2241527"/>
              <a:ext cx="72008" cy="3168000"/>
            </a:xfrm>
            <a:prstGeom prst="line">
              <a:avLst/>
            </a:prstGeom>
            <a:ln w="762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>
              <a:off x="7374835" y="2266122"/>
              <a:ext cx="68334" cy="3143405"/>
            </a:xfrm>
            <a:prstGeom prst="line">
              <a:avLst/>
            </a:prstGeom>
            <a:ln w="762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5940152" y="4275194"/>
              <a:ext cx="1476000" cy="0"/>
            </a:xfrm>
            <a:prstGeom prst="line">
              <a:avLst/>
            </a:prstGeom>
            <a:ln w="762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>
              <a:off x="5940152" y="4779250"/>
              <a:ext cx="1476000" cy="0"/>
            </a:xfrm>
            <a:prstGeom prst="line">
              <a:avLst/>
            </a:prstGeom>
            <a:ln w="762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/>
          </p:nvCxnSpPr>
          <p:spPr>
            <a:xfrm>
              <a:off x="5977961" y="3237265"/>
              <a:ext cx="1440000" cy="0"/>
            </a:xfrm>
            <a:prstGeom prst="line">
              <a:avLst/>
            </a:prstGeom>
            <a:ln w="762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>
              <a:off x="5977961" y="3742993"/>
              <a:ext cx="1440000" cy="0"/>
            </a:xfrm>
            <a:prstGeom prst="line">
              <a:avLst/>
            </a:prstGeom>
            <a:ln w="762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/>
          </p:nvCxnSpPr>
          <p:spPr>
            <a:xfrm>
              <a:off x="6008201" y="2734542"/>
              <a:ext cx="1404000" cy="0"/>
            </a:xfrm>
            <a:prstGeom prst="line">
              <a:avLst/>
            </a:prstGeom>
            <a:ln w="762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2" name="Скругленный прямоугольник 61"/>
          <p:cNvSpPr/>
          <p:nvPr/>
        </p:nvSpPr>
        <p:spPr>
          <a:xfrm>
            <a:off x="1357290" y="1785932"/>
            <a:ext cx="4500594" cy="2057918"/>
          </a:xfrm>
          <a:prstGeom prst="roundRect">
            <a:avLst/>
          </a:prstGeom>
          <a:solidFill>
            <a:srgbClr val="FBFDDB"/>
          </a:solidFill>
          <a:ln w="31750" cmpd="dbl">
            <a:solidFill>
              <a:srgbClr val="13BF1F"/>
            </a:solidFill>
            <a:prstDash val="solid"/>
          </a:ln>
          <a:effectLst>
            <a:innerShdw blurRad="114300" dist="25400" dir="3000000">
              <a:prstClr val="black">
                <a:alpha val="65000"/>
              </a:prstClr>
            </a:inn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63" name="Picture 4" descr="Картинки по запросу алфавит PNG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685" t="29347" r="44839" b="56587"/>
          <a:stretch/>
        </p:blipFill>
        <p:spPr bwMode="auto">
          <a:xfrm>
            <a:off x="1571604" y="2571750"/>
            <a:ext cx="373090" cy="420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Картинки по запросу алфавит PNG"/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7304" t="44357" r="24902" b="42257"/>
          <a:stretch/>
        </p:blipFill>
        <p:spPr bwMode="auto">
          <a:xfrm>
            <a:off x="2357422" y="2714626"/>
            <a:ext cx="379877" cy="4002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Рисунок 64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03" t="13636" r="81537" b="71734"/>
          <a:stretch/>
        </p:blipFill>
        <p:spPr>
          <a:xfrm>
            <a:off x="2000232" y="2357436"/>
            <a:ext cx="361590" cy="446338"/>
          </a:xfrm>
          <a:prstGeom prst="rect">
            <a:avLst/>
          </a:prstGeom>
        </p:spPr>
      </p:pic>
      <p:pic>
        <p:nvPicPr>
          <p:cNvPr id="67" name="Picture 4" descr="Картинки по запросу алфавит PNG"/>
          <p:cNvPicPr>
            <a:picLocks noChangeAspect="1" noChangeArrowheads="1"/>
          </p:cNvPicPr>
          <p:nvPr/>
        </p:nvPicPr>
        <p:blipFill rotWithShape="1"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aturation sat="33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7599" t="43185" r="4607" b="43429"/>
          <a:stretch/>
        </p:blipFill>
        <p:spPr bwMode="auto">
          <a:xfrm>
            <a:off x="2714612" y="2285998"/>
            <a:ext cx="514489" cy="6270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4" descr="Картинки по запросу алфавит PNG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21" t="1326" r="79831" b="85742"/>
          <a:stretch/>
        </p:blipFill>
        <p:spPr bwMode="auto">
          <a:xfrm>
            <a:off x="4572000" y="2500312"/>
            <a:ext cx="435332" cy="420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Картинки по запросу алфавит PNG"/>
          <p:cNvPicPr>
            <a:picLocks noChangeAspect="1" noChangeArrowheads="1"/>
          </p:cNvPicPr>
          <p:nvPr/>
        </p:nvPicPr>
        <p:blipFill rotWithShape="1">
          <a:blip r:embed="rId9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954" t="27701" r="4760" b="58465"/>
          <a:stretch/>
        </p:blipFill>
        <p:spPr bwMode="auto">
          <a:xfrm>
            <a:off x="3214678" y="2571750"/>
            <a:ext cx="347675" cy="4136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Рисунок 7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417" t="15259" r="1518" b="71593"/>
          <a:stretch/>
        </p:blipFill>
        <p:spPr>
          <a:xfrm>
            <a:off x="3643306" y="2357436"/>
            <a:ext cx="436435" cy="401988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8050" t="59568" r="21885" b="27284"/>
          <a:stretch/>
        </p:blipFill>
        <p:spPr>
          <a:xfrm>
            <a:off x="4071934" y="2643188"/>
            <a:ext cx="431026" cy="397006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4643438" y="428610"/>
            <a:ext cx="40719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лесенка</a:t>
            </a:r>
            <a:endParaRPr lang="ru-RU" sz="6600" dirty="0"/>
          </a:p>
        </p:txBody>
      </p:sp>
      <p:sp>
        <p:nvSpPr>
          <p:cNvPr id="49" name="TextBox 48"/>
          <p:cNvSpPr txBox="1"/>
          <p:nvPr/>
        </p:nvSpPr>
        <p:spPr>
          <a:xfrm>
            <a:off x="3286116" y="3929072"/>
            <a:ext cx="22860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лез</a:t>
            </a:r>
            <a:r>
              <a:rPr lang="ru-RU" sz="6600" b="1" dirty="0" smtClean="0">
                <a:solidFill>
                  <a:schemeClr val="accent2"/>
                </a:solidFill>
              </a:rPr>
              <a:t>т</a:t>
            </a:r>
            <a:r>
              <a:rPr lang="ru-RU" sz="6600" dirty="0" smtClean="0"/>
              <a:t>ь</a:t>
            </a:r>
            <a:endParaRPr lang="ru-RU" sz="6600" dirty="0"/>
          </a:p>
        </p:txBody>
      </p:sp>
    </p:spTree>
    <p:extLst>
      <p:ext uri="{BB962C8B-B14F-4D97-AF65-F5344CB8AC3E}">
        <p14:creationId xmlns="" xmlns:p14="http://schemas.microsoft.com/office/powerpoint/2010/main" val="15722326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</TotalTime>
  <Words>115</Words>
  <Application>Microsoft Office PowerPoint</Application>
  <PresentationFormat>Экран (16:9)</PresentationFormat>
  <Paragraphs>76</Paragraphs>
  <Slides>10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</dc:creator>
  <cp:lastModifiedBy>Windows 10</cp:lastModifiedBy>
  <cp:revision>196</cp:revision>
  <dcterms:created xsi:type="dcterms:W3CDTF">2017-04-12T08:25:50Z</dcterms:created>
  <dcterms:modified xsi:type="dcterms:W3CDTF">2024-12-10T05:39:24Z</dcterms:modified>
</cp:coreProperties>
</file>