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3"/>
  </p:handoutMasterIdLst>
  <p:sldIdLst>
    <p:sldId id="269" r:id="rId2"/>
    <p:sldId id="257" r:id="rId3"/>
    <p:sldId id="256" r:id="rId4"/>
    <p:sldId id="260" r:id="rId5"/>
    <p:sldId id="275" r:id="rId6"/>
    <p:sldId id="261" r:id="rId7"/>
    <p:sldId id="263" r:id="rId8"/>
    <p:sldId id="270" r:id="rId9"/>
    <p:sldId id="276" r:id="rId10"/>
    <p:sldId id="264" r:id="rId11"/>
    <p:sldId id="277" r:id="rId12"/>
    <p:sldId id="265" r:id="rId13"/>
    <p:sldId id="278" r:id="rId14"/>
    <p:sldId id="266" r:id="rId15"/>
    <p:sldId id="279" r:id="rId16"/>
    <p:sldId id="267" r:id="rId17"/>
    <p:sldId id="271" r:id="rId18"/>
    <p:sldId id="272" r:id="rId19"/>
    <p:sldId id="273" r:id="rId20"/>
    <p:sldId id="280" r:id="rId21"/>
    <p:sldId id="27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8246"/>
    <a:srgbClr val="576436"/>
    <a:srgbClr val="2D341C"/>
    <a:srgbClr val="534123"/>
    <a:srgbClr val="372315"/>
    <a:srgbClr val="635A23"/>
    <a:srgbClr val="271F1B"/>
    <a:srgbClr val="372D25"/>
    <a:srgbClr val="493C31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744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3876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05EAD-D802-4921-AA88-B5F2BFD699D2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1CCCF-075C-4FED-A203-9159C337E1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1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16428" y="-62"/>
            <a:ext cx="4575572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61925"/>
            <a:ext cx="12192000" cy="64867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020830" y="19299"/>
            <a:ext cx="4494324" cy="67362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033049" y="1030048"/>
            <a:ext cx="3888337" cy="58279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7432" y="1420838"/>
            <a:ext cx="3757913" cy="375791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2511243" y="5913448"/>
            <a:ext cx="819268" cy="8192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64752" b="8349"/>
          <a:stretch/>
        </p:blipFill>
        <p:spPr>
          <a:xfrm>
            <a:off x="1027450" y="0"/>
            <a:ext cx="1758329" cy="6858000"/>
          </a:xfrm>
          <a:prstGeom prst="rect">
            <a:avLst/>
          </a:prstGeom>
        </p:spPr>
      </p:pic>
      <p:pic>
        <p:nvPicPr>
          <p:cNvPr id="24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6861" y="4647274"/>
            <a:ext cx="1566245" cy="208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524000" y="16522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524000" y="41318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2504982" y="1621073"/>
            <a:ext cx="7182035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4982" y="4091966"/>
            <a:ext cx="7182035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11735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1183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08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2032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752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0334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7317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1773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22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869" r="52864" b="73707"/>
          <a:stretch/>
        </p:blipFill>
        <p:spPr>
          <a:xfrm>
            <a:off x="0" y="5768411"/>
            <a:ext cx="1402986" cy="108958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08952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64752" b="8349"/>
          <a:stretch/>
        </p:blipFill>
        <p:spPr>
          <a:xfrm>
            <a:off x="851466" y="494185"/>
            <a:ext cx="1611517" cy="62853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869" r="52864" b="73707"/>
          <a:stretch/>
        </p:blipFill>
        <p:spPr>
          <a:xfrm>
            <a:off x="0" y="5768411"/>
            <a:ext cx="1402986" cy="108958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73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10373368" y="6091496"/>
            <a:ext cx="576631" cy="576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72791" b="8260"/>
          <a:stretch/>
        </p:blipFill>
        <p:spPr>
          <a:xfrm>
            <a:off x="11568133" y="3520867"/>
            <a:ext cx="626716" cy="31696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869" r="52864" b="73707"/>
          <a:stretch/>
        </p:blipFill>
        <p:spPr>
          <a:xfrm>
            <a:off x="0" y="5640224"/>
            <a:ext cx="1568045" cy="1217776"/>
          </a:xfrm>
          <a:prstGeom prst="rect">
            <a:avLst/>
          </a:prstGeom>
        </p:spPr>
      </p:pic>
      <p:pic>
        <p:nvPicPr>
          <p:cNvPr id="13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908496" y="5648770"/>
            <a:ext cx="925113" cy="1027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70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72759" y="5995576"/>
            <a:ext cx="683857" cy="6838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64752" b="8349"/>
          <a:stretch/>
        </p:blipFill>
        <p:spPr>
          <a:xfrm>
            <a:off x="661242" y="541663"/>
            <a:ext cx="1611517" cy="6285390"/>
          </a:xfrm>
          <a:prstGeom prst="rect">
            <a:avLst/>
          </a:prstGeom>
        </p:spPr>
      </p:pic>
      <p:pic>
        <p:nvPicPr>
          <p:cNvPr id="10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1908" y="5571858"/>
            <a:ext cx="862212" cy="114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10320"/>
          <a:stretch/>
        </p:blipFill>
        <p:spPr>
          <a:xfrm>
            <a:off x="10562602" y="4502214"/>
            <a:ext cx="1620522" cy="2178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8727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65" y="5670658"/>
            <a:ext cx="945735" cy="1050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0470074" y="1797092"/>
            <a:ext cx="1721925" cy="492438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0406906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495425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64752" b="8349"/>
          <a:stretch/>
        </p:blipFill>
        <p:spPr>
          <a:xfrm>
            <a:off x="598283" y="494184"/>
            <a:ext cx="1611517" cy="6285390"/>
          </a:xfrm>
          <a:prstGeom prst="rect">
            <a:avLst/>
          </a:prstGeom>
        </p:spPr>
      </p:pic>
      <p:pic>
        <p:nvPicPr>
          <p:cNvPr id="10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1908" y="5682953"/>
            <a:ext cx="778891" cy="103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246265" y="5620875"/>
            <a:ext cx="945735" cy="1050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838200" y="189919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018038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9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230" y="1709738"/>
            <a:ext cx="8016537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5230" y="4589463"/>
            <a:ext cx="801653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2740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6436">
            <a:alpha val="92941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19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145920" y="517659"/>
            <a:ext cx="2046080" cy="20460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0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7766"/>
          <a:stretch/>
        </p:blipFill>
        <p:spPr>
          <a:xfrm>
            <a:off x="0" y="541206"/>
            <a:ext cx="12192000" cy="63253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1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2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6200000">
            <a:off x="2736798" y="-2523152"/>
            <a:ext cx="6712722" cy="11912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3" cstate="email">
            <a:lum bright="70000" contrast="-7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1340635" y="6592918"/>
            <a:ext cx="824684" cy="1967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306" y="400636"/>
            <a:ext cx="10515600" cy="1396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6304" y="1861136"/>
            <a:ext cx="10515602" cy="4397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772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4" r:id="rId6"/>
    <p:sldLayoutId id="2147483665" r:id="rId7"/>
    <p:sldLayoutId id="2147483661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cby2vio521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1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lerm-cbs.ru/images/B2/07/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0" y="6113417"/>
            <a:ext cx="2612571" cy="7445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Лексическое значение слова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34788" y="5638800"/>
            <a:ext cx="2612571" cy="9710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Однозначные и многозначные слова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12228" y="4450079"/>
            <a:ext cx="3648891" cy="9579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Прямое и переносное значение многозначных слов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87885" y="3339738"/>
            <a:ext cx="2612571" cy="7445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такое синонимы?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8045" y="0"/>
            <a:ext cx="4663441" cy="5747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Слова, слова, слова…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40904" y="821635"/>
            <a:ext cx="37238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Пассивный –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Высокий –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Мягкий –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Подниматься –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Направо –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Неинтересный –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Большой –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59101" y="861580"/>
            <a:ext cx="2570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ктивный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24225" y="1431045"/>
            <a:ext cx="1579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изкий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164" y="2013952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вёрдый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97911" y="2556724"/>
            <a:ext cx="2968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пускаться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24225" y="3113503"/>
            <a:ext cx="2478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алево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28391" y="3565402"/>
            <a:ext cx="2941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нтересный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180115" y="4101737"/>
            <a:ext cx="2403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аленький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86445" y="4624251"/>
            <a:ext cx="3683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Молодц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79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18857" y="548641"/>
            <a:ext cx="3840481" cy="6662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Антонимы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553097" y="1214846"/>
            <a:ext cx="731520" cy="4572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380514" y="1214845"/>
            <a:ext cx="744583" cy="44413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969726" y="1214845"/>
            <a:ext cx="13063" cy="43107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867989" y="1711234"/>
            <a:ext cx="2534194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689566" y="1719942"/>
            <a:ext cx="2647406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872548" y="1702527"/>
            <a:ext cx="2647406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239588" y="2730138"/>
            <a:ext cx="1110343" cy="56170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8294915" y="2651760"/>
            <a:ext cx="966653" cy="56170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5" idx="2"/>
          </p:cNvCxnSpPr>
          <p:nvPr/>
        </p:nvCxnSpPr>
        <p:spPr>
          <a:xfrm flipH="1">
            <a:off x="5995852" y="2712719"/>
            <a:ext cx="17417" cy="5399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3840480" y="3331029"/>
            <a:ext cx="4741817" cy="9666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6161314" y="4302034"/>
            <a:ext cx="17417" cy="5399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783875" y="4855028"/>
            <a:ext cx="4824549" cy="9666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10045337" y="5708469"/>
            <a:ext cx="679269" cy="522514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88274" y="809897"/>
            <a:ext cx="21945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группа: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Шум –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Дружба –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Здоровье –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Сила –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Правда –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59126" y="742689"/>
            <a:ext cx="261257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группа: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Длинный –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Редкий –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Холодный –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Чёрствый –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Красивый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17104" y="741933"/>
            <a:ext cx="265176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группа: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Строить –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Вносить –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Поджигать –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Входить –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Повесить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9686" y="855563"/>
            <a:ext cx="3260035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группа: </a:t>
            </a: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Шум – тишина </a:t>
            </a: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Дружба – вражда </a:t>
            </a: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Здоровье –  болезнь</a:t>
            </a: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Сила –  слабость </a:t>
            </a: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Правда -ложь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69285" y="794603"/>
            <a:ext cx="40794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группа: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Длинный – короткий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Редкий –  частый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Холодный – тёплый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Черствый –свежий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Красивый – некрасивый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41920" y="676921"/>
            <a:ext cx="4267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группа: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Строить – ломать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Вносить – выносить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Поджигать – тушить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Входить – выходить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Повесить – снять</a:t>
            </a:r>
          </a:p>
        </p:txBody>
      </p:sp>
    </p:spTree>
    <p:extLst>
      <p:ext uri="{BB962C8B-B14F-4D97-AF65-F5344CB8AC3E}">
        <p14:creationId xmlns:p14="http://schemas.microsoft.com/office/powerpoint/2010/main" xmlns="" val="91597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18857" y="548641"/>
            <a:ext cx="3840481" cy="6662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Антонимы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553097" y="1214846"/>
            <a:ext cx="731520" cy="4572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380514" y="1214845"/>
            <a:ext cx="744583" cy="44413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969726" y="1214845"/>
            <a:ext cx="13063" cy="43107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867989" y="1711234"/>
            <a:ext cx="2534194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89566" y="1719942"/>
            <a:ext cx="2647406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Признак предмета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72548" y="1702527"/>
            <a:ext cx="2647406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Действие предмета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239588" y="2730138"/>
            <a:ext cx="1110343" cy="56170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8294915" y="2651760"/>
            <a:ext cx="966653" cy="56170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5" idx="2"/>
          </p:cNvCxnSpPr>
          <p:nvPr/>
        </p:nvCxnSpPr>
        <p:spPr>
          <a:xfrm flipH="1">
            <a:off x="5995852" y="2712719"/>
            <a:ext cx="17417" cy="5399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3840480" y="3331029"/>
            <a:ext cx="4741817" cy="9666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6161314" y="4302034"/>
            <a:ext cx="17417" cy="5399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783875" y="4855028"/>
            <a:ext cx="4824549" cy="9666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10045337" y="5708469"/>
            <a:ext cx="679269" cy="522514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39564" y="1316073"/>
            <a:ext cx="883432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Слон большой, а мышка …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2.Зимой погода холодная, а летом …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3.Работать трудно, а отдыхать …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8627" y="622852"/>
            <a:ext cx="8971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Задание: продолжи предложения.</a:t>
            </a:r>
            <a:endParaRPr lang="ru-RU" sz="3600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808382" y="1259750"/>
            <a:ext cx="85078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1.Слон большой, а мышка 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маленькая.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2.Зимой погода холодная, а летом 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тёплая.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3.Работать трудно, а отдыхать 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легко.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18857" y="548641"/>
            <a:ext cx="3840481" cy="6662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Антонимы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553097" y="1214846"/>
            <a:ext cx="731520" cy="4572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380514" y="1214845"/>
            <a:ext cx="744583" cy="44413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969726" y="1214845"/>
            <a:ext cx="13063" cy="43107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867989" y="1711234"/>
            <a:ext cx="2534194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89566" y="1719942"/>
            <a:ext cx="2647406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Признак предмета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72548" y="1702527"/>
            <a:ext cx="2647406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Действие предмета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239588" y="2730138"/>
            <a:ext cx="1031966" cy="50945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8294915" y="2651760"/>
            <a:ext cx="966653" cy="56170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5" idx="2"/>
          </p:cNvCxnSpPr>
          <p:nvPr/>
        </p:nvCxnSpPr>
        <p:spPr>
          <a:xfrm flipH="1">
            <a:off x="5995852" y="2712719"/>
            <a:ext cx="17417" cy="5399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2651760" y="3331029"/>
            <a:ext cx="6936377" cy="9666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Антонимы делают нашу речь более яркой и выразительной.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6161314" y="4302034"/>
            <a:ext cx="17417" cy="5399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783875" y="4855028"/>
            <a:ext cx="4824549" cy="9666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10045337" y="5708469"/>
            <a:ext cx="679269" cy="522514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8444" y="1210085"/>
            <a:ext cx="10515600" cy="4351338"/>
          </a:xfrm>
        </p:spPr>
        <p:txBody>
          <a:bodyPr/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 гр.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Найдите антонимы, которые встречаются  на уроках математики.</a:t>
            </a:r>
          </a:p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 гр.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Найдите антонимы, которые встречаются  на уроках окружающего мира.</a:t>
            </a:r>
          </a:p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 гр.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Найдите антонимы, которые встречаются  на уроках физической культуры.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622852"/>
            <a:ext cx="10515600" cy="5627685"/>
          </a:xfrm>
        </p:spPr>
        <p:txBody>
          <a:bodyPr/>
          <a:lstStyle/>
          <a:p>
            <a:pPr algn="just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1 гр. Найдите антонимы, которые встречаются  на уроках математики.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Плюс-минус, умножить-разделить, больше – меньше, сложение, вычитание.</a:t>
            </a:r>
          </a:p>
          <a:p>
            <a:pPr algn="just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2 гр. Найдите антонимы, которые встречаются  на уроках окружающего мира.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Живая- неживая, дикие- домашние, расцветают- отцветают.</a:t>
            </a:r>
          </a:p>
          <a:p>
            <a:pPr algn="just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3 гр. Найдите антонимы, которые встречаются  на уроках физической культуры.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Старт-финиш, вверх-вниз, быстро- медленно.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99180" y="2263475"/>
            <a:ext cx="684240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Знай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 говори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меньше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Ученье –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свет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неученье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тьма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38541" y="614621"/>
            <a:ext cx="535387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Тары-бары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Тары-бары</a:t>
            </a:r>
            <a:b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Растабары.</a:t>
            </a:r>
            <a:b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Сказки старые </a:t>
            </a:r>
            <a:b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стары.</a:t>
            </a:r>
            <a:b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Новые не старятся,</a:t>
            </a:r>
            <a:b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Старые – останутся.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М. Дудин.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73148" y="880766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Лебедь, Щука и Рак.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виноват из них, кто прав,- судить не нам;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 только воз и ныне там.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И.Крылов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pp.userapi.com/c845218/v845218389/93ed4/jHwbPxAS7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8880" y="1031648"/>
            <a:ext cx="7161620" cy="481730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489500">
            <a:off x="3526970" y="2233748"/>
            <a:ext cx="2272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ЗАДАНИЕ</a:t>
            </a:r>
            <a:endParaRPr lang="ru-RU" sz="28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32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18857" y="548641"/>
            <a:ext cx="3840481" cy="6662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Антонимы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553097" y="1214846"/>
            <a:ext cx="731520" cy="4572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380514" y="1214845"/>
            <a:ext cx="744583" cy="44413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969726" y="1214845"/>
            <a:ext cx="13063" cy="43107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867989" y="1711234"/>
            <a:ext cx="2534194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89566" y="1719942"/>
            <a:ext cx="2647406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Признак предмета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72548" y="1702527"/>
            <a:ext cx="2647406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Действие предмета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239588" y="2730138"/>
            <a:ext cx="1031966" cy="50945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8294915" y="2651760"/>
            <a:ext cx="966653" cy="56170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5" idx="2"/>
          </p:cNvCxnSpPr>
          <p:nvPr/>
        </p:nvCxnSpPr>
        <p:spPr>
          <a:xfrm flipH="1">
            <a:off x="5995852" y="2712719"/>
            <a:ext cx="17417" cy="5399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2651760" y="3331029"/>
            <a:ext cx="6936377" cy="9666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Антонимы делают нашу речь более яркой и выразительной.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6161314" y="4302034"/>
            <a:ext cx="17417" cy="5399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2612571" y="4855028"/>
            <a:ext cx="7014755" cy="9666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Антонимы могут встречаться на других учебных предметах, в стихах, баснях и пословицах.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10045337" y="5708469"/>
            <a:ext cx="679269" cy="522514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2712" y="764771"/>
            <a:ext cx="99087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прочитайте. Подберите из слов для справок антонимы к словам мелкий, лёгкая, сладкое.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4029" y="2169622"/>
            <a:ext cx="984226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1.Мелкий пруд –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пруд. Мелкий дождь –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2. Лёгкая сумка –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сумка. Лёгкая задача –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задача. 3. Сладкое яблоко – кислое яблоко. Сладкое лекарство –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лекарство. 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0831484" y="5702531"/>
            <a:ext cx="523701" cy="432262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853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87783" y="1319349"/>
            <a:ext cx="6100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такое антонимы?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1338" y="3004457"/>
            <a:ext cx="23382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75722" y="3034748"/>
            <a:ext cx="8176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знакомство с антонимами.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540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bibliograf.ru/img/materials/b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399" y="671236"/>
            <a:ext cx="3622261" cy="4863743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943062" y="716275"/>
            <a:ext cx="591514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это человек, занимающийся научными исследованиями,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изучающий ответы на различные важные вопросы.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50086" y="3750365"/>
            <a:ext cx="2955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С.А. Кузнецов</a:t>
            </a: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7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0904" y="768626"/>
            <a:ext cx="2994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ПЛАН:</a:t>
            </a:r>
            <a:endParaRPr lang="ru-RU" sz="40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1391" y="1484243"/>
            <a:ext cx="1038970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1.Самостоятельная работа. </a:t>
            </a:r>
          </a:p>
          <a:p>
            <a:pPr algn="just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2.Как на называются слова с противоположными значениями?</a:t>
            </a:r>
          </a:p>
          <a:p>
            <a:pPr algn="just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3.Для чего в речи нужны антонимы? </a:t>
            </a:r>
          </a:p>
          <a:p>
            <a:pPr algn="just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4.На какие вопросы отвечают и что обозначают?</a:t>
            </a:r>
          </a:p>
          <a:p>
            <a:pPr algn="just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5.Где встречаются антонимы?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1635" y="636104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799612" y="1155706"/>
            <a:ext cx="1046473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 action="ppaction://hlinksldjump"/>
              </a:rPr>
              <a:t>1.Как называются слова с противоположными значениями?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action="ppaction://hlinksldjump"/>
              </a:rPr>
              <a:t>2. На какие вопросы отвечают и что обозначают?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 action="ppaction://hlinksldjump"/>
              </a:rPr>
              <a:t>3.Для чего в речи нужны антонимы?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 action="ppaction://hlinksldjump"/>
              </a:rPr>
              <a:t>4. Где встречаются антонимы?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 action="ppaction://hlinksldjump"/>
              </a:rPr>
              <a:t>5.Самостоятельная работа.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420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6304" y="715617"/>
            <a:ext cx="10515602" cy="554314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работы в группе: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Умей выслушать собеседника, не перебивай.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Не согласен – объясни, почему.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Доказывай своё мнение спокойно, вежливо.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Будь внимательным.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Ответить хочешь, не шуми, а только руку подними.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Говори только по делу.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Работайте дружно, помогайте друг другу.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59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46304" y="768627"/>
            <a:ext cx="10515602" cy="549013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Роли в группе: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Секретарь – человек, записывающий всю информацию от лица группы.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Докладчик – докладывает, что решила группа.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Хранитель времени – следит за временем при выполнении задания.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Сотрудник – участник группы, участвующий в обсуждении.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Ответственный – руководитель группы.</a:t>
            </a:r>
          </a:p>
          <a:p>
            <a:pPr>
              <a:buNone/>
            </a:pPr>
            <a:endParaRPr lang="ru-RU" sz="3600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18857" y="548641"/>
            <a:ext cx="3840481" cy="6662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553097" y="1214846"/>
            <a:ext cx="731520" cy="4572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7380514" y="1214845"/>
            <a:ext cx="744583" cy="44413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969726" y="1214845"/>
            <a:ext cx="13063" cy="43107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867989" y="1711234"/>
            <a:ext cx="2534194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689566" y="1719942"/>
            <a:ext cx="2647406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872548" y="1702527"/>
            <a:ext cx="2647406" cy="992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239588" y="2730138"/>
            <a:ext cx="1110343" cy="56170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8294915" y="2651760"/>
            <a:ext cx="966653" cy="561703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5" idx="2"/>
          </p:cNvCxnSpPr>
          <p:nvPr/>
        </p:nvCxnSpPr>
        <p:spPr>
          <a:xfrm flipH="1">
            <a:off x="5995852" y="2712719"/>
            <a:ext cx="17417" cy="5399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3840480" y="3331029"/>
            <a:ext cx="4741817" cy="9666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6161314" y="4302034"/>
            <a:ext cx="17417" cy="53993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783875" y="4855028"/>
            <a:ext cx="4824549" cy="9666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10107168" y="5779008"/>
            <a:ext cx="658368" cy="512064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9722</TotalTime>
  <Words>634</Words>
  <Application>Microsoft Office PowerPoint</Application>
  <PresentationFormat>Произвольный</PresentationFormat>
  <Paragraphs>130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Русский язык</dc:title>
  <dc:subject>русский язык</dc:subject>
  <dc:creator>Viktoriya Polshkova</dc:creator>
  <cp:keywords>русский язык;книги;школа</cp:keywords>
  <cp:lastModifiedBy>Капустина Марина</cp:lastModifiedBy>
  <cp:revision>244</cp:revision>
  <dcterms:created xsi:type="dcterms:W3CDTF">2019-04-16T15:48:18Z</dcterms:created>
  <dcterms:modified xsi:type="dcterms:W3CDTF">2021-02-24T06:48:39Z</dcterms:modified>
</cp:coreProperties>
</file>