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sldIdLst>
    <p:sldId id="294" r:id="rId2"/>
    <p:sldId id="280" r:id="rId3"/>
    <p:sldId id="279" r:id="rId4"/>
    <p:sldId id="281" r:id="rId5"/>
    <p:sldId id="293" r:id="rId6"/>
    <p:sldId id="295" r:id="rId7"/>
    <p:sldId id="296" r:id="rId8"/>
    <p:sldId id="291" r:id="rId9"/>
    <p:sldId id="266" r:id="rId10"/>
  </p:sldIdLst>
  <p:sldSz cx="12961938" cy="7200900"/>
  <p:notesSz cx="6858000" cy="9144000"/>
  <p:defaultTextStyle>
    <a:defPPr>
      <a:defRPr lang="ru-RU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65" d="100"/>
          <a:sy n="65" d="100"/>
        </p:scale>
        <p:origin x="-210" y="-96"/>
      </p:cViewPr>
      <p:guideLst>
        <p:guide orient="horz" pos="2268"/>
        <p:guide pos="40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2BF772-AD29-4ED7-8CBF-9827AA9773F4}" type="doc">
      <dgm:prSet loTypeId="urn:microsoft.com/office/officeart/2005/8/layout/pyramid2" loCatId="list" qsTypeId="urn:microsoft.com/office/officeart/2005/8/quickstyle/simple1" qsCatId="simple" csTypeId="urn:microsoft.com/office/officeart/2005/8/colors/accent3_2" csCatId="accent3" phldr="1"/>
      <dgm:spPr/>
    </dgm:pt>
    <dgm:pt modelId="{7DEAD6D1-7138-400F-9159-C549E882DB27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Государственная программа Российской Федерации «Развитие</a:t>
          </a:r>
          <a:br>
            <a:rPr lang="ru-RU" b="1" dirty="0" smtClean="0">
              <a:latin typeface="Times New Roman" pitchFamily="18" charset="0"/>
              <a:cs typeface="Times New Roman" pitchFamily="18" charset="0"/>
            </a:rPr>
          </a:br>
          <a:r>
            <a:rPr lang="ru-RU" b="1" dirty="0" smtClean="0">
              <a:latin typeface="Times New Roman" pitchFamily="18" charset="0"/>
              <a:cs typeface="Times New Roman" pitchFamily="18" charset="0"/>
            </a:rPr>
            <a:t>образования» на 2018 -2025 годы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5C623EA-EDAC-4D67-837C-75F5E0B8DB47}" type="parTrans" cxnId="{13776D64-11B7-4C3F-888F-84E51A95EE1A}">
      <dgm:prSet/>
      <dgm:spPr/>
      <dgm:t>
        <a:bodyPr/>
        <a:lstStyle/>
        <a:p>
          <a:endParaRPr lang="ru-RU"/>
        </a:p>
      </dgm:t>
    </dgm:pt>
    <dgm:pt modelId="{F5AB99A7-73F6-466B-B256-F743F3D552B0}" type="sibTrans" cxnId="{13776D64-11B7-4C3F-888F-84E51A95EE1A}">
      <dgm:prSet/>
      <dgm:spPr/>
      <dgm:t>
        <a:bodyPr/>
        <a:lstStyle/>
        <a:p>
          <a:endParaRPr lang="ru-RU"/>
        </a:p>
      </dgm:t>
    </dgm:pt>
    <dgm:pt modelId="{8D756F8B-D810-4086-B15A-DDB9CA0B6673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Федеральный закон «Об образовании в РФ»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5FFD8069-BAAE-473E-94F2-CE1115280444}" type="parTrans" cxnId="{3D96A2B9-D998-49D3-B0DB-A7100A270506}">
      <dgm:prSet/>
      <dgm:spPr/>
      <dgm:t>
        <a:bodyPr/>
        <a:lstStyle/>
        <a:p>
          <a:endParaRPr lang="ru-RU"/>
        </a:p>
      </dgm:t>
    </dgm:pt>
    <dgm:pt modelId="{CF5268F1-74CA-4650-B756-1F5593C9E678}" type="sibTrans" cxnId="{3D96A2B9-D998-49D3-B0DB-A7100A270506}">
      <dgm:prSet/>
      <dgm:spPr/>
      <dgm:t>
        <a:bodyPr/>
        <a:lstStyle/>
        <a:p>
          <a:endParaRPr lang="ru-RU"/>
        </a:p>
      </dgm:t>
    </dgm:pt>
    <dgm:pt modelId="{8E1DBAE4-FA31-478C-816D-1B6F6FD0B20A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Федеральный государственный образовательный стандарт дошкольного образования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46DC3DD5-AA46-4140-AA7E-7C93B0E62FD9}" type="parTrans" cxnId="{0440BD8F-FAFF-45EF-BF57-CEB0094FCBD7}">
      <dgm:prSet/>
      <dgm:spPr/>
      <dgm:t>
        <a:bodyPr/>
        <a:lstStyle/>
        <a:p>
          <a:endParaRPr lang="ru-RU"/>
        </a:p>
      </dgm:t>
    </dgm:pt>
    <dgm:pt modelId="{7754CFF2-A10A-4942-B421-EE69ADE711E4}" type="sibTrans" cxnId="{0440BD8F-FAFF-45EF-BF57-CEB0094FCBD7}">
      <dgm:prSet/>
      <dgm:spPr/>
      <dgm:t>
        <a:bodyPr/>
        <a:lstStyle/>
        <a:p>
          <a:endParaRPr lang="ru-RU"/>
        </a:p>
      </dgm:t>
    </dgm:pt>
    <dgm:pt modelId="{58F2E4E2-BD79-4655-A8E7-824E6D1E335B}" type="pres">
      <dgm:prSet presAssocID="{B62BF772-AD29-4ED7-8CBF-9827AA9773F4}" presName="compositeShape" presStyleCnt="0">
        <dgm:presLayoutVars>
          <dgm:dir/>
          <dgm:resizeHandles/>
        </dgm:presLayoutVars>
      </dgm:prSet>
      <dgm:spPr/>
    </dgm:pt>
    <dgm:pt modelId="{2093426E-E696-483C-A510-D6A3DB33032B}" type="pres">
      <dgm:prSet presAssocID="{B62BF772-AD29-4ED7-8CBF-9827AA9773F4}" presName="pyramid" presStyleLbl="node1" presStyleIdx="0" presStyleCnt="1"/>
      <dgm:spPr/>
    </dgm:pt>
    <dgm:pt modelId="{4C6B5D7F-045B-4901-9279-74E94940039E}" type="pres">
      <dgm:prSet presAssocID="{B62BF772-AD29-4ED7-8CBF-9827AA9773F4}" presName="theList" presStyleCnt="0"/>
      <dgm:spPr/>
    </dgm:pt>
    <dgm:pt modelId="{257586C2-7736-4D58-9A26-1C9315EF100C}" type="pres">
      <dgm:prSet presAssocID="{7DEAD6D1-7138-400F-9159-C549E882DB27}" presName="aNode" presStyleLbl="fgAcc1" presStyleIdx="0" presStyleCnt="3" custScaleX="217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2A3D8-0EEC-4F0D-8B09-9727BE3CE954}" type="pres">
      <dgm:prSet presAssocID="{7DEAD6D1-7138-400F-9159-C549E882DB27}" presName="aSpace" presStyleCnt="0"/>
      <dgm:spPr/>
    </dgm:pt>
    <dgm:pt modelId="{F2F48A66-A9AC-4EBE-9923-7F62FC656913}" type="pres">
      <dgm:prSet presAssocID="{8D756F8B-D810-4086-B15A-DDB9CA0B6673}" presName="aNode" presStyleLbl="fgAcc1" presStyleIdx="1" presStyleCnt="3" custScaleX="210557" custLinFactNeighborX="-14" custLinFactNeighborY="27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96422D-8FEF-412E-8C82-F810AFD38185}" type="pres">
      <dgm:prSet presAssocID="{8D756F8B-D810-4086-B15A-DDB9CA0B6673}" presName="aSpace" presStyleCnt="0"/>
      <dgm:spPr/>
    </dgm:pt>
    <dgm:pt modelId="{EA94E4BF-2867-45CD-88C6-7DCD7CBAB3FF}" type="pres">
      <dgm:prSet presAssocID="{8E1DBAE4-FA31-478C-816D-1B6F6FD0B20A}" presName="aNode" presStyleLbl="fgAcc1" presStyleIdx="2" presStyleCnt="3" custScaleX="2105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7F1336-DBEF-44B5-A3E8-CEA119D733BD}" type="pres">
      <dgm:prSet presAssocID="{8E1DBAE4-FA31-478C-816D-1B6F6FD0B20A}" presName="aSpace" presStyleCnt="0"/>
      <dgm:spPr/>
    </dgm:pt>
  </dgm:ptLst>
  <dgm:cxnLst>
    <dgm:cxn modelId="{0CC0FFC8-A517-4F44-B1A9-13343BCDC5BA}" type="presOf" srcId="{8D756F8B-D810-4086-B15A-DDB9CA0B6673}" destId="{F2F48A66-A9AC-4EBE-9923-7F62FC656913}" srcOrd="0" destOrd="0" presId="urn:microsoft.com/office/officeart/2005/8/layout/pyramid2"/>
    <dgm:cxn modelId="{29F18595-C4A3-489F-B8DC-A97217AC8847}" type="presOf" srcId="{7DEAD6D1-7138-400F-9159-C549E882DB27}" destId="{257586C2-7736-4D58-9A26-1C9315EF100C}" srcOrd="0" destOrd="0" presId="urn:microsoft.com/office/officeart/2005/8/layout/pyramid2"/>
    <dgm:cxn modelId="{13776D64-11B7-4C3F-888F-84E51A95EE1A}" srcId="{B62BF772-AD29-4ED7-8CBF-9827AA9773F4}" destId="{7DEAD6D1-7138-400F-9159-C549E882DB27}" srcOrd="0" destOrd="0" parTransId="{B5C623EA-EDAC-4D67-837C-75F5E0B8DB47}" sibTransId="{F5AB99A7-73F6-466B-B256-F743F3D552B0}"/>
    <dgm:cxn modelId="{3D96A2B9-D998-49D3-B0DB-A7100A270506}" srcId="{B62BF772-AD29-4ED7-8CBF-9827AA9773F4}" destId="{8D756F8B-D810-4086-B15A-DDB9CA0B6673}" srcOrd="1" destOrd="0" parTransId="{5FFD8069-BAAE-473E-94F2-CE1115280444}" sibTransId="{CF5268F1-74CA-4650-B756-1F5593C9E678}"/>
    <dgm:cxn modelId="{0440BD8F-FAFF-45EF-BF57-CEB0094FCBD7}" srcId="{B62BF772-AD29-4ED7-8CBF-9827AA9773F4}" destId="{8E1DBAE4-FA31-478C-816D-1B6F6FD0B20A}" srcOrd="2" destOrd="0" parTransId="{46DC3DD5-AA46-4140-AA7E-7C93B0E62FD9}" sibTransId="{7754CFF2-A10A-4942-B421-EE69ADE711E4}"/>
    <dgm:cxn modelId="{B7EF5B50-2AA5-45CB-A4B9-D0B804733A21}" type="presOf" srcId="{8E1DBAE4-FA31-478C-816D-1B6F6FD0B20A}" destId="{EA94E4BF-2867-45CD-88C6-7DCD7CBAB3FF}" srcOrd="0" destOrd="0" presId="urn:microsoft.com/office/officeart/2005/8/layout/pyramid2"/>
    <dgm:cxn modelId="{DF192818-EA6F-4309-AB1B-0551FBCB96B4}" type="presOf" srcId="{B62BF772-AD29-4ED7-8CBF-9827AA9773F4}" destId="{58F2E4E2-BD79-4655-A8E7-824E6D1E335B}" srcOrd="0" destOrd="0" presId="urn:microsoft.com/office/officeart/2005/8/layout/pyramid2"/>
    <dgm:cxn modelId="{4D51CB13-0033-40FF-8F4E-114FACDEA4FB}" type="presParOf" srcId="{58F2E4E2-BD79-4655-A8E7-824E6D1E335B}" destId="{2093426E-E696-483C-A510-D6A3DB33032B}" srcOrd="0" destOrd="0" presId="urn:microsoft.com/office/officeart/2005/8/layout/pyramid2"/>
    <dgm:cxn modelId="{FA1B145B-91BE-4F96-9BA5-115470D81E7B}" type="presParOf" srcId="{58F2E4E2-BD79-4655-A8E7-824E6D1E335B}" destId="{4C6B5D7F-045B-4901-9279-74E94940039E}" srcOrd="1" destOrd="0" presId="urn:microsoft.com/office/officeart/2005/8/layout/pyramid2"/>
    <dgm:cxn modelId="{BD33485D-8A4F-4A6E-9AC6-124F109A07E0}" type="presParOf" srcId="{4C6B5D7F-045B-4901-9279-74E94940039E}" destId="{257586C2-7736-4D58-9A26-1C9315EF100C}" srcOrd="0" destOrd="0" presId="urn:microsoft.com/office/officeart/2005/8/layout/pyramid2"/>
    <dgm:cxn modelId="{2BDA1222-7756-4553-AB21-4AA7958EB14F}" type="presParOf" srcId="{4C6B5D7F-045B-4901-9279-74E94940039E}" destId="{04C2A3D8-0EEC-4F0D-8B09-9727BE3CE954}" srcOrd="1" destOrd="0" presId="urn:microsoft.com/office/officeart/2005/8/layout/pyramid2"/>
    <dgm:cxn modelId="{49E27163-FE60-41A1-8049-684DD20FECA5}" type="presParOf" srcId="{4C6B5D7F-045B-4901-9279-74E94940039E}" destId="{F2F48A66-A9AC-4EBE-9923-7F62FC656913}" srcOrd="2" destOrd="0" presId="urn:microsoft.com/office/officeart/2005/8/layout/pyramid2"/>
    <dgm:cxn modelId="{104132E8-33F0-4963-8298-2323C1DF8976}" type="presParOf" srcId="{4C6B5D7F-045B-4901-9279-74E94940039E}" destId="{DD96422D-8FEF-412E-8C82-F810AFD38185}" srcOrd="3" destOrd="0" presId="urn:microsoft.com/office/officeart/2005/8/layout/pyramid2"/>
    <dgm:cxn modelId="{064C9A9D-BB10-44DE-BA6D-1995EA226073}" type="presParOf" srcId="{4C6B5D7F-045B-4901-9279-74E94940039E}" destId="{EA94E4BF-2867-45CD-88C6-7DCD7CBAB3FF}" srcOrd="4" destOrd="0" presId="urn:microsoft.com/office/officeart/2005/8/layout/pyramid2"/>
    <dgm:cxn modelId="{D30ACEB4-A281-43F3-9CF8-1E9CCE603E7D}" type="presParOf" srcId="{4C6B5D7F-045B-4901-9279-74E94940039E}" destId="{797F1336-DBEF-44B5-A3E8-CEA119D733B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3426E-E696-483C-A510-D6A3DB33032B}">
      <dsp:nvSpPr>
        <dsp:cNvPr id="0" name=""/>
        <dsp:cNvSpPr/>
      </dsp:nvSpPr>
      <dsp:spPr>
        <a:xfrm>
          <a:off x="-89875" y="0"/>
          <a:ext cx="5760861" cy="5760861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7586C2-7736-4D58-9A26-1C9315EF100C}">
      <dsp:nvSpPr>
        <dsp:cNvPr id="0" name=""/>
        <dsp:cNvSpPr/>
      </dsp:nvSpPr>
      <dsp:spPr>
        <a:xfrm>
          <a:off x="594501" y="579180"/>
          <a:ext cx="8136666" cy="136370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latin typeface="Times New Roman" pitchFamily="18" charset="0"/>
              <a:cs typeface="Times New Roman" pitchFamily="18" charset="0"/>
            </a:rPr>
            <a:t>Государственная программа Российской Федерации «Развитие</a:t>
          </a:r>
          <a:br>
            <a:rPr lang="ru-RU" sz="2500" b="1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2500" b="1" kern="1200" dirty="0" smtClean="0">
              <a:latin typeface="Times New Roman" pitchFamily="18" charset="0"/>
              <a:cs typeface="Times New Roman" pitchFamily="18" charset="0"/>
            </a:rPr>
            <a:t>образования» на 2018 -2025 годы</a:t>
          </a:r>
          <a:endParaRPr lang="ru-RU" sz="25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4501" y="579180"/>
        <a:ext cx="8136666" cy="1363703"/>
      </dsp:txXfrm>
    </dsp:sp>
    <dsp:sp modelId="{F2F48A66-A9AC-4EBE-9923-7F62FC656913}">
      <dsp:nvSpPr>
        <dsp:cNvPr id="0" name=""/>
        <dsp:cNvSpPr/>
      </dsp:nvSpPr>
      <dsp:spPr>
        <a:xfrm>
          <a:off x="720094" y="2160239"/>
          <a:ext cx="7884432" cy="136370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latin typeface="Times New Roman" pitchFamily="18" charset="0"/>
              <a:cs typeface="Times New Roman" pitchFamily="18" charset="0"/>
            </a:rPr>
            <a:t>Федеральный закон «Об образовании в РФ»</a:t>
          </a:r>
          <a:endParaRPr lang="ru-RU" sz="25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20094" y="2160239"/>
        <a:ext cx="7884432" cy="1363703"/>
      </dsp:txXfrm>
    </dsp:sp>
    <dsp:sp modelId="{EA94E4BF-2867-45CD-88C6-7DCD7CBAB3FF}">
      <dsp:nvSpPr>
        <dsp:cNvPr id="0" name=""/>
        <dsp:cNvSpPr/>
      </dsp:nvSpPr>
      <dsp:spPr>
        <a:xfrm>
          <a:off x="720618" y="3647513"/>
          <a:ext cx="7884432" cy="136370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Федеральный государственный образовательный стандарт дошкольного образования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20618" y="3647513"/>
        <a:ext cx="7884432" cy="1363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75771-4336-4EBD-907A-497F567ACA07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1114A-C816-4098-846D-9000F101CC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6974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2147" y="2236948"/>
            <a:ext cx="11017647" cy="15435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4292" y="4080510"/>
            <a:ext cx="9073357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3321993" y="303373"/>
            <a:ext cx="4133869" cy="645080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8137" y="303373"/>
            <a:ext cx="12187822" cy="645080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904" y="4627246"/>
            <a:ext cx="11017647" cy="1430179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3904" y="3052049"/>
            <a:ext cx="11017647" cy="157519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8139" y="1763554"/>
            <a:ext cx="8159720" cy="499062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293892" y="1763554"/>
            <a:ext cx="8161971" cy="499062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97" y="288370"/>
            <a:ext cx="11665744" cy="12001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8097" y="1611869"/>
            <a:ext cx="5727107" cy="671750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8097" y="2283619"/>
            <a:ext cx="5727107" cy="4148852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84486" y="1611869"/>
            <a:ext cx="5729357" cy="671750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84486" y="2283619"/>
            <a:ext cx="5729357" cy="4148852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99" y="286702"/>
            <a:ext cx="4264388" cy="1220153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67758" y="286704"/>
            <a:ext cx="7246083" cy="614576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8099" y="1506857"/>
            <a:ext cx="4264388" cy="4925616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0630" y="5040631"/>
            <a:ext cx="7777163" cy="59507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40630" y="643414"/>
            <a:ext cx="7777163" cy="4320540"/>
          </a:xfrm>
        </p:spPr>
        <p:txBody>
          <a:bodyPr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0630" y="5635706"/>
            <a:ext cx="7777163" cy="845105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97" y="288370"/>
            <a:ext cx="11665744" cy="1200150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8097" y="1680212"/>
            <a:ext cx="11665744" cy="4752261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8097" y="6674169"/>
            <a:ext cx="3024452" cy="38338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428662" y="6674169"/>
            <a:ext cx="4104614" cy="38338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89389" y="6674169"/>
            <a:ext cx="3024452" cy="38338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catherineasquithgallery.com/uploads/posts/2021-03/1614693632_211-p-fon-s-ramkami-dlya-bukleta-236.png"/>
          <p:cNvPicPr>
            <a:picLocks noChangeAspect="1" noChangeArrowheads="1"/>
          </p:cNvPicPr>
          <p:nvPr/>
        </p:nvPicPr>
        <p:blipFill>
          <a:blip r:embed="rId2" cstate="print"/>
          <a:srcRect l="12556" t="5905" r="13130"/>
          <a:stretch>
            <a:fillRect/>
          </a:stretch>
        </p:blipFill>
        <p:spPr bwMode="auto">
          <a:xfrm>
            <a:off x="0" y="0"/>
            <a:ext cx="12961938" cy="72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Краевая Ярмарка-выставка дошкольного образования 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«Перекресток педагогических инноваций – 2022»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8097" y="1680212"/>
            <a:ext cx="11665744" cy="14161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класс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8321" y="2630954"/>
            <a:ext cx="115932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«Использование современных образовательных технологий в процессе образовательной деятельности»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92937" y="4608562"/>
            <a:ext cx="6480175" cy="22344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74650" indent="-374650" algn="r">
              <a:spcBef>
                <a:spcPct val="20000"/>
              </a:spcBef>
            </a:pPr>
            <a:r>
              <a:rPr lang="ru-RU" alt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Воспитатели</a:t>
            </a:r>
          </a:p>
          <a:p>
            <a:pPr marL="374650" indent="-374650" algn="r">
              <a:spcBef>
                <a:spcPct val="20000"/>
              </a:spcBef>
            </a:pPr>
            <a:r>
              <a:rPr lang="ru-RU" alt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МБОУ «ВОК» СП Детский сад № 2</a:t>
            </a:r>
          </a:p>
          <a:p>
            <a:pPr marL="374650" indent="-374650" algn="r">
              <a:spcBef>
                <a:spcPct val="20000"/>
              </a:spcBef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Шестакова Елена Рудольфовна</a:t>
            </a:r>
          </a:p>
          <a:p>
            <a:pPr marL="374650" indent="-374650" algn="r">
              <a:spcBef>
                <a:spcPct val="20000"/>
              </a:spcBef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Ситникова Екатерина Павловна</a:t>
            </a:r>
          </a:p>
          <a:p>
            <a:pPr marL="374650" indent="-374650" algn="r">
              <a:spcBef>
                <a:spcPct val="20000"/>
              </a:spcBef>
            </a:pPr>
            <a:r>
              <a:rPr lang="ru-RU" alt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Безгодова</a:t>
            </a: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Татьяна Владимировна </a:t>
            </a:r>
            <a:endParaRPr lang="ru-RU" alt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rea.ru/ru/org/cathedries/torgpolkaf/SiteAssets/Pages/%D0%A6%D0%B8%D1%84%D1%80%D0%BE%D0%B2%D1%8B%D0%B5-%D1%82%D0%B5%D1%85%D0%BD%D0%BE%D0%BB%D0%BE%D0%B3%D0%B8%D0%B8-%D0%B2-%D1%82%D0%BE%D1%80%D0%B3%D0%BE%D0%B2%D0%BB%D0%B5-%D0%B8-%D0%BB%D0%BE%D0%B3%D0%B8%D1%81%D1%82%D0%B8%D0%BA%D0%B5/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48517" y="0"/>
            <a:ext cx="13569507" cy="72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552803" y="1814500"/>
            <a:ext cx="18473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981167" y="0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3/1614693632_211-p-fon-s-ramkami-dlya-bukleta-236.png"/>
          <p:cNvPicPr>
            <a:picLocks noChangeAspect="1" noChangeArrowheads="1"/>
          </p:cNvPicPr>
          <p:nvPr/>
        </p:nvPicPr>
        <p:blipFill>
          <a:blip r:embed="rId2" cstate="print"/>
          <a:srcRect l="12556" t="5905" r="13130"/>
          <a:stretch>
            <a:fillRect/>
          </a:stretch>
        </p:blipFill>
        <p:spPr bwMode="auto">
          <a:xfrm>
            <a:off x="0" y="0"/>
            <a:ext cx="12961938" cy="72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556375" y="1171575"/>
            <a:ext cx="6405563" cy="4679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«Игра- путь детей к познанию мира, в котором они живут и который призваны изменить»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br>
              <a:rPr lang="ru-RU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М.Горький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fsd.multiurok.ru/html/2018/10/15/s_5bc49350ee9c0/970235_1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489" y="504106"/>
            <a:ext cx="3645618" cy="5036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693632_211-p-fon-s-ramkami-dlya-bukleta-236.png"/>
          <p:cNvPicPr>
            <a:picLocks noChangeAspect="1" noChangeArrowheads="1"/>
          </p:cNvPicPr>
          <p:nvPr/>
        </p:nvPicPr>
        <p:blipFill>
          <a:blip r:embed="rId2" cstate="print"/>
          <a:srcRect l="12556" t="5905" r="13130"/>
          <a:stretch>
            <a:fillRect/>
          </a:stretch>
        </p:blipFill>
        <p:spPr bwMode="auto">
          <a:xfrm>
            <a:off x="0" y="0"/>
            <a:ext cx="12961938" cy="72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944465" y="1224186"/>
          <a:ext cx="8641292" cy="57608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1-03/1614693632_211-p-fon-s-ramkami-dlya-bukleta-236.png"/>
          <p:cNvPicPr>
            <a:picLocks noChangeAspect="1" noChangeArrowheads="1"/>
          </p:cNvPicPr>
          <p:nvPr/>
        </p:nvPicPr>
        <p:blipFill>
          <a:blip r:embed="rId2" cstate="print"/>
          <a:srcRect l="12556" t="5905" r="13130"/>
          <a:stretch>
            <a:fillRect/>
          </a:stretch>
        </p:blipFill>
        <p:spPr bwMode="auto">
          <a:xfrm>
            <a:off x="0" y="0"/>
            <a:ext cx="12961938" cy="72009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08162" y="288082"/>
            <a:ext cx="11953776" cy="1200150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Цифровые образовательные технологии – это…..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72657" y="1440210"/>
            <a:ext cx="648017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нновационный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 организации учебного процесса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44665" y="3024386"/>
            <a:ext cx="648017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инструмент, но и новая среда существования ребенка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16673" y="4824586"/>
            <a:ext cx="6480175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виды технологий связанные с использованием компьютеров и портативных электронных устройств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1-03/1614693632_211-p-fon-s-ramkami-dlya-bukleta-236.png"/>
          <p:cNvPicPr>
            <a:picLocks noChangeAspect="1" noChangeArrowheads="1"/>
          </p:cNvPicPr>
          <p:nvPr/>
        </p:nvPicPr>
        <p:blipFill>
          <a:blip r:embed="rId2" cstate="print"/>
          <a:srcRect l="12556" t="5905" r="13130"/>
          <a:stretch>
            <a:fillRect/>
          </a:stretch>
        </p:blipFill>
        <p:spPr bwMode="auto">
          <a:xfrm>
            <a:off x="0" y="0"/>
            <a:ext cx="12961938" cy="7200900"/>
          </a:xfrm>
          <a:prstGeom prst="rect">
            <a:avLst/>
          </a:prstGeom>
          <a:noFill/>
        </p:spPr>
      </p:pic>
      <p:pic>
        <p:nvPicPr>
          <p:cNvPr id="26629" name="Picture 5" descr="C:\Users\IT-Expert\Desktop\IMG_20200130_161349_resized_20220203_0250598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8440" y="3456434"/>
            <a:ext cx="4704523" cy="3528392"/>
          </a:xfrm>
          <a:prstGeom prst="rect">
            <a:avLst/>
          </a:prstGeom>
          <a:noFill/>
        </p:spPr>
      </p:pic>
      <p:pic>
        <p:nvPicPr>
          <p:cNvPr id="1026" name="Picture 2" descr="C:\Users\НАТАЛИЯ\Desktop\IMG_20220126_0946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1706" y="288082"/>
            <a:ext cx="4679263" cy="2930934"/>
          </a:xfrm>
          <a:prstGeom prst="rect">
            <a:avLst/>
          </a:prstGeom>
          <a:noFill/>
        </p:spPr>
      </p:pic>
      <p:pic>
        <p:nvPicPr>
          <p:cNvPr id="1027" name="Picture 3" descr="C:\Users\НАТАЛИЯ\Desktop\для опыта1\IMG_20220128_1613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61089" y="288082"/>
            <a:ext cx="4128458" cy="3096344"/>
          </a:xfrm>
          <a:prstGeom prst="rect">
            <a:avLst/>
          </a:prstGeom>
          <a:noFill/>
        </p:spPr>
      </p:pic>
      <p:pic>
        <p:nvPicPr>
          <p:cNvPr id="13" name="Рисунок 12" descr="C:\Users\НАТАЛИЯ\Downloads\IMG_20220126_09445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33097" y="3528442"/>
            <a:ext cx="4140225" cy="34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1-03/1614693632_211-p-fon-s-ramkami-dlya-bukleta-236.png"/>
          <p:cNvPicPr>
            <a:picLocks noChangeAspect="1" noChangeArrowheads="1"/>
          </p:cNvPicPr>
          <p:nvPr/>
        </p:nvPicPr>
        <p:blipFill>
          <a:blip r:embed="rId2" cstate="print"/>
          <a:srcRect l="12556" t="5905" r="13130"/>
          <a:stretch>
            <a:fillRect/>
          </a:stretch>
        </p:blipFill>
        <p:spPr bwMode="auto">
          <a:xfrm>
            <a:off x="0" y="0"/>
            <a:ext cx="12961938" cy="7200900"/>
          </a:xfrm>
          <a:prstGeom prst="rect">
            <a:avLst/>
          </a:prstGeom>
          <a:noFill/>
        </p:spPr>
      </p:pic>
      <p:pic>
        <p:nvPicPr>
          <p:cNvPr id="3074" name="Picture 2" descr="https://i.pinimg.com/originals/d0/fd/e7/d0fde722de90970a29794ee6fc83d890.png"/>
          <p:cNvPicPr>
            <a:picLocks noChangeAspect="1" noChangeArrowheads="1"/>
          </p:cNvPicPr>
          <p:nvPr/>
        </p:nvPicPr>
        <p:blipFill>
          <a:blip r:embed="rId3" cstate="print"/>
          <a:srcRect l="4301" t="3067" r="3226" b="5954"/>
          <a:stretch>
            <a:fillRect/>
          </a:stretch>
        </p:blipFill>
        <p:spPr bwMode="auto">
          <a:xfrm>
            <a:off x="3240609" y="0"/>
            <a:ext cx="6912768" cy="7153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693632_211-p-fon-s-ramkami-dlya-bukleta-236.png"/>
          <p:cNvPicPr>
            <a:picLocks noChangeAspect="1" noChangeArrowheads="1"/>
          </p:cNvPicPr>
          <p:nvPr/>
        </p:nvPicPr>
        <p:blipFill>
          <a:blip r:embed="rId2" cstate="print"/>
          <a:srcRect l="12556" t="5905" r="13130"/>
          <a:stretch>
            <a:fillRect/>
          </a:stretch>
        </p:blipFill>
        <p:spPr bwMode="auto">
          <a:xfrm>
            <a:off x="0" y="0"/>
            <a:ext cx="12961938" cy="72009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872457" y="792138"/>
            <a:ext cx="5400253" cy="4752975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5400" i="1" dirty="0" smtClean="0"/>
              <a:t>      </a:t>
            </a:r>
            <a:r>
              <a:rPr lang="ru-RU" sz="5400" i="1" dirty="0" smtClean="0"/>
              <a:t>«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Если сегодня будем учить так,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как учили вчера,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мы украдём у наших детей завтра»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</a:p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Джон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Дьюи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Джон Дьюи 1859 - 1952 г.г. Американский философ и педагог, представитель фи..."/>
          <p:cNvPicPr>
            <a:picLocks noChangeAspect="1" noChangeArrowheads="1"/>
          </p:cNvPicPr>
          <p:nvPr/>
        </p:nvPicPr>
        <p:blipFill>
          <a:blip r:embed="rId3" cstate="print"/>
          <a:srcRect l="53114" t="9450" r="4395" b="12589"/>
          <a:stretch>
            <a:fillRect/>
          </a:stretch>
        </p:blipFill>
        <p:spPr bwMode="auto">
          <a:xfrm>
            <a:off x="8137153" y="720130"/>
            <a:ext cx="3672408" cy="5049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693632_211-p-fon-s-ramkami-dlya-bukleta-236.png"/>
          <p:cNvPicPr>
            <a:picLocks noChangeAspect="1" noChangeArrowheads="1"/>
          </p:cNvPicPr>
          <p:nvPr/>
        </p:nvPicPr>
        <p:blipFill>
          <a:blip r:embed="rId2" cstate="print"/>
          <a:srcRect l="12556" t="5905" r="13130"/>
          <a:stretch>
            <a:fillRect/>
          </a:stretch>
        </p:blipFill>
        <p:spPr bwMode="auto">
          <a:xfrm>
            <a:off x="0" y="0"/>
            <a:ext cx="12961938" cy="72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345" y="288082"/>
            <a:ext cx="11773760" cy="158422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«Использование современных образовательных технологий в процессе образовательной деятельности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68401" y="2880370"/>
            <a:ext cx="11773760" cy="1584226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 fontScale="82500" lnSpcReduction="20000"/>
          </a:bodyPr>
          <a:lstStyle/>
          <a:p>
            <a:pPr marL="0" marR="0" lvl="0" indent="0" algn="ctr" defTabSz="11520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МБОУ «ВОК» СП Детский сад №2</a:t>
            </a:r>
          </a:p>
          <a:p>
            <a:pPr marL="0" marR="0" lvl="0" indent="0" algn="ctr" defTabSz="11520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.Верещагино</a:t>
            </a:r>
            <a: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55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1136</TotalTime>
  <Words>145</Words>
  <Application>Microsoft Office PowerPoint</Application>
  <PresentationFormat>Произвольный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Краевая Ярмарка-выставка дошкольного образования  «Перекресток педагогических инноваций – 2022»</vt:lpstr>
      <vt:lpstr>Слайд 2</vt:lpstr>
      <vt:lpstr>«Игра- путь детей к познанию мира, в котором они живут и который призваны изменить»     М.Горький</vt:lpstr>
      <vt:lpstr>Актуальность</vt:lpstr>
      <vt:lpstr>Цифровые образовательные технологии – это…..</vt:lpstr>
      <vt:lpstr>Слайд 6</vt:lpstr>
      <vt:lpstr>Слайд 7</vt:lpstr>
      <vt:lpstr>Слайд 8</vt:lpstr>
      <vt:lpstr>«Использование современных образовательных технологий в процессе образовательной деятельности»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Квест – игра по  музейной педагогике «Тайны музейных предметов»  </dc:title>
  <dc:creator>НАТАЛИЯ</dc:creator>
  <cp:lastModifiedBy>1</cp:lastModifiedBy>
  <cp:revision>111</cp:revision>
  <dcterms:created xsi:type="dcterms:W3CDTF">2019-05-15T09:18:38Z</dcterms:created>
  <dcterms:modified xsi:type="dcterms:W3CDTF">2022-03-31T14:39:54Z</dcterms:modified>
</cp:coreProperties>
</file>