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72" r:id="rId5"/>
    <p:sldId id="267" r:id="rId6"/>
    <p:sldId id="268" r:id="rId7"/>
    <p:sldId id="269" r:id="rId8"/>
    <p:sldId id="271" r:id="rId9"/>
    <p:sldId id="259" r:id="rId10"/>
    <p:sldId id="270" r:id="rId11"/>
    <p:sldId id="273" r:id="rId12"/>
    <p:sldId id="274" r:id="rId13"/>
    <p:sldId id="275" r:id="rId14"/>
    <p:sldId id="276" r:id="rId15"/>
    <p:sldId id="260" r:id="rId16"/>
    <p:sldId id="277" r:id="rId17"/>
    <p:sldId id="278" r:id="rId18"/>
    <p:sldId id="279" r:id="rId19"/>
    <p:sldId id="280" r:id="rId20"/>
    <p:sldId id="281" r:id="rId21"/>
    <p:sldId id="261" r:id="rId22"/>
    <p:sldId id="291" r:id="rId23"/>
    <p:sldId id="29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62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264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265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266" r:id="rId84"/>
    <p:sldId id="300" r:id="rId85"/>
    <p:sldId id="343" r:id="rId86"/>
    <p:sldId id="344" r:id="rId87"/>
    <p:sldId id="345" r:id="rId88"/>
    <p:sldId id="347" r:id="rId89"/>
    <p:sldId id="346" r:id="rId90"/>
    <p:sldId id="299" r:id="rId91"/>
    <p:sldId id="348" r:id="rId92"/>
    <p:sldId id="349" r:id="rId93"/>
    <p:sldId id="350" r:id="rId94"/>
    <p:sldId id="351" r:id="rId95"/>
    <p:sldId id="352" r:id="rId9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66FF"/>
    <a:srgbClr val="FF33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9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0B137-3F8A-48CA-B483-D448A846624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71EC1-21F5-4BA2-AD54-EE9FDEEB1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https://www.youtube.com/watch?v=Cy-41nBC-W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7" Type="http://schemas.openxmlformats.org/officeDocument/2006/relationships/image" Target="../media/image46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kolnymir.info/content/view/98/43/" TargetMode="Externa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.ru/site.xp/049049050057124.html" TargetMode="Externa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hyperlink" Target="http://100-faktov.ru/90-interesnyx-faktov-o-pticax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ТИЦЫ КОЛЛА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428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91680" y="1010146"/>
            <a:ext cx="6408712" cy="3635454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onotype Corsiva" panose="03010101010201010101" pitchFamily="66" charset="0"/>
              </a:rPr>
              <a:t>1 апреля – Международный </a:t>
            </a:r>
            <a:endParaRPr lang="ru-RU" sz="5400" dirty="0" smtClean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54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onotype Corsiva" panose="03010101010201010101" pitchFamily="66" charset="0"/>
              </a:rPr>
              <a:t>День </a:t>
            </a:r>
            <a:r>
              <a:rPr lang="ru-RU" sz="5400" dirty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onotype Corsiva" panose="03010101010201010101" pitchFamily="66" charset="0"/>
              </a:rPr>
              <a:t>птиц</a:t>
            </a:r>
            <a:endParaRPr lang="ru-RU" sz="54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8760"/>
            <a:ext cx="4320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Comic Sans MS" pitchFamily="66" charset="0"/>
              </a:rPr>
              <a:t>Мудрый, как…</a:t>
            </a:r>
            <a:endParaRPr lang="ru-RU" sz="6600" dirty="0">
              <a:latin typeface="Comic Sans MS" pitchFamily="66" charset="0"/>
            </a:endParaRPr>
          </a:p>
        </p:txBody>
      </p:sp>
      <p:pic>
        <p:nvPicPr>
          <p:cNvPr id="1028" name="Picture 4" descr="Картинки по запросу вор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60648"/>
            <a:ext cx="4432672" cy="59046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4077072"/>
            <a:ext cx="2952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Comic Sans MS" pitchFamily="66" charset="0"/>
              </a:rPr>
              <a:t>ворон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84784"/>
            <a:ext cx="50040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Comic Sans MS" pitchFamily="66" charset="0"/>
              </a:rPr>
              <a:t>Важный, как…</a:t>
            </a:r>
          </a:p>
        </p:txBody>
      </p:sp>
      <p:pic>
        <p:nvPicPr>
          <p:cNvPr id="30722" name="Picture 2" descr="Картинки по запросу гу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2656"/>
            <a:ext cx="4361627" cy="57606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4653136"/>
            <a:ext cx="28083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Comic Sans MS" pitchFamily="66" charset="0"/>
              </a:rPr>
              <a:t>гусь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84784"/>
            <a:ext cx="4644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Длинноногий, как…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1746" name="Picture 2" descr="Картинки по запросу журавль сер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2656"/>
            <a:ext cx="4072015" cy="61926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508518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журавль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00808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Болтать, как..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32772" name="Picture 4" descr="Картинки по запросу сорока"/>
          <p:cNvPicPr>
            <a:picLocks noChangeAspect="1" noChangeArrowheads="1"/>
          </p:cNvPicPr>
          <p:nvPr/>
        </p:nvPicPr>
        <p:blipFill>
          <a:blip r:embed="rId2" cstate="print"/>
          <a:srcRect t="1492" r="6418"/>
          <a:stretch>
            <a:fillRect/>
          </a:stretch>
        </p:blipFill>
        <p:spPr bwMode="auto">
          <a:xfrm>
            <a:off x="3995935" y="476672"/>
            <a:ext cx="4752529" cy="47525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4797152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сорока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72816"/>
            <a:ext cx="2987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Ворковать, как…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337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052736"/>
            <a:ext cx="5760640" cy="43204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4653136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голубь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96752"/>
            <a:ext cx="6912768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ПОСЛОВИЦЫ И ПОГОВОРКИ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864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Слово – не воробей,…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4818" name="Picture 2" descr="Картинки по запросу вороб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6768752" cy="443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5805264"/>
            <a:ext cx="81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вылетит – не поймаешь.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0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Всякий кулик …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35842" name="AutoShape 2" descr="Картинки по запросу кулик на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5" name="Picture 5" descr="http://www.kartinki24.ru/uploads/gallery/main/72/kartinki24_bird_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6720747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07704" y="6027003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своё болото хвалит.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8640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Гусь свинье …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686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3971786" cy="4852094"/>
          </a:xfrm>
          <a:prstGeom prst="rect">
            <a:avLst/>
          </a:prstGeom>
          <a:noFill/>
        </p:spPr>
      </p:pic>
      <p:pic>
        <p:nvPicPr>
          <p:cNvPr id="36870" name="Picture 6" descr="Картинки по запросу свин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980728"/>
            <a:ext cx="4617612" cy="49685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1720" y="6021288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не товарищ.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0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Лучше синица в руках,…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7890" name="Picture 2" descr="Картинки по запросу синица в ру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6096000" cy="40481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58772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чем, журавль в небе.</a:t>
            </a:r>
          </a:p>
        </p:txBody>
      </p:sp>
      <p:pic>
        <p:nvPicPr>
          <p:cNvPr id="37892" name="Picture 4" descr="Картинки по запросу синица в руках или журавль в неб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36712"/>
            <a:ext cx="5976664" cy="5031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propowerpoint.ru/wp-content/uploads/2013/04/Ptitsy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39752" y="2348880"/>
            <a:ext cx="4392488" cy="2123658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ВСЁ О ПТИЦАХ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0"/>
            <a:ext cx="72250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Индюк думал, думал,… 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6027003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да в суп попал.</a:t>
            </a:r>
          </a:p>
        </p:txBody>
      </p:sp>
      <p:pic>
        <p:nvPicPr>
          <p:cNvPr id="3891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0294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340768"/>
            <a:ext cx="6336704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ПТИЦЫ И ЛИТЕРАТУРА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лебе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80010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60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лебедь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49156" name="Picture 4" descr="Картинки по запросу дикие лебеди кни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48680"/>
            <a:ext cx="4366852" cy="5563370"/>
          </a:xfrm>
          <a:prstGeom prst="rect">
            <a:avLst/>
          </a:prstGeom>
          <a:noFill/>
        </p:spPr>
      </p:pic>
      <p:pic>
        <p:nvPicPr>
          <p:cNvPr id="49158" name="Picture 6" descr="Картинки по запросу гуси- лебеди кни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5" y="620688"/>
            <a:ext cx="4452195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утё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620000" cy="51054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33265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утёнок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813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7" y="0"/>
            <a:ext cx="53369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галчо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062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3848" y="260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галчонок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39942" name="Picture 6" descr="Картинки по запросу дядя фед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51153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попугай ост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6840760" cy="54726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попугай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0964" name="Picture 4" descr="Картинки по запросу зарядка для хвос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8448938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315052" cy="547260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63888" y="0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гусь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1990" name="Picture 6" descr="Картинки по запросу путешествие нильса с дикими гусями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79" y="0"/>
            <a:ext cx="54090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пету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764704"/>
            <a:ext cx="5184576" cy="53339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0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петух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3012" name="Picture 4" descr="Картинки по запросу сказка о золотом петуш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3885552" cy="5112568"/>
          </a:xfrm>
          <a:prstGeom prst="rect">
            <a:avLst/>
          </a:prstGeom>
          <a:noFill/>
        </p:spPr>
      </p:pic>
      <p:pic>
        <p:nvPicPr>
          <p:cNvPr id="43014" name="Picture 6" descr="Картинки по запросу кот петух и ли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92696"/>
            <a:ext cx="4335032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с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7200800" cy="56106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5856" y="18864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сова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4036" name="Picture 4" descr="https://i.livelib.ru/boocover/1000162614/o/013e/A._A._Miln_Boris_Zahoder__VinniPuh_i_vsevsevs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5184576" cy="6765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ласт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20"/>
            <a:ext cx="6897854" cy="53285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188640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ласточка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5060" name="Picture 4" descr="Картинки по запросу дюймовочка и ласто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824536" cy="6802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1340768"/>
            <a:ext cx="5328592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4-ЫЙ ЛИШНИЙ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и по запросу жар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4095" cy="66693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92080" y="0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latin typeface="Comic Sans MS" pitchFamily="66" charset="0"/>
              </a:rPr>
              <a:t>жар-птица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6084" name="Picture 4" descr="Картинки по запросу конёк горбунок кни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4167341" cy="5593746"/>
          </a:xfrm>
          <a:prstGeom prst="rect">
            <a:avLst/>
          </a:prstGeom>
          <a:noFill/>
        </p:spPr>
      </p:pic>
      <p:pic>
        <p:nvPicPr>
          <p:cNvPr id="46086" name="Picture 6" descr="Картинки по запросу иван царевич и серый волк книга"/>
          <p:cNvPicPr>
            <a:picLocks noChangeAspect="1" noChangeArrowheads="1"/>
          </p:cNvPicPr>
          <p:nvPr/>
        </p:nvPicPr>
        <p:blipFill>
          <a:blip r:embed="rId4" cstate="print"/>
          <a:srcRect t="8400" r="2303"/>
          <a:stretch>
            <a:fillRect/>
          </a:stretch>
        </p:blipFill>
        <p:spPr bwMode="auto">
          <a:xfrm>
            <a:off x="4355975" y="404664"/>
            <a:ext cx="4381919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ртинки по запросу вороб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929600" cy="5286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31840" y="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воробей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47110" name="Picture 6" descr="Картинки по запросу тараканищ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5400600" cy="6923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340768"/>
            <a:ext cx="6336704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ДВОЙНАЯ ЖИЗНЬ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Длинный рычаг у колодца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50178" name="Picture 2" descr="Картинки по запросу журавль колоде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488791" cy="52608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616530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журавль</a:t>
            </a:r>
          </a:p>
        </p:txBody>
      </p:sp>
      <p:pic>
        <p:nvPicPr>
          <p:cNvPr id="50180" name="Picture 4" descr="Картинки по запросу журав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0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Любитель рано вставать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1202" name="Picture 2" descr="Картинки по запросу жаворонок челов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7416824" cy="47850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43808" y="594928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жаворонок</a:t>
            </a:r>
          </a:p>
        </p:txBody>
      </p:sp>
      <p:pic>
        <p:nvPicPr>
          <p:cNvPr id="51204" name="Picture 4" descr="Картинки по запросу жаворо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3"/>
            <a:ext cx="8136904" cy="4979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Любитель поздно ложиться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22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6840760" cy="45564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6021288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сова</a:t>
            </a:r>
          </a:p>
        </p:txBody>
      </p:sp>
      <p:pic>
        <p:nvPicPr>
          <p:cNvPr id="52228" name="Picture 4" descr="Картинки по запросу сова ночь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764704"/>
            <a:ext cx="6840760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Сторона монеты, обратная решке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3252" name="Picture 4" descr="http://upload.wikimedia.org/wikipedia/commons/thumb/9/92/1_%D1%80%D1%83%D0%B1%D0%BB%D1%8C_%D0%A0%D0%A4_2009_%D0%B3.jpg/512px-1_%D1%80%D1%83%D0%B1%D0%BB%D1%8C_%D0%A0%D0%A4_2009_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666206" cy="4248472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860032" y="1268760"/>
            <a:ext cx="4283968" cy="42484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59832" y="5805264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орёл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Пометка на полях тетради или книги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42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16832"/>
            <a:ext cx="4464496" cy="3501568"/>
          </a:xfrm>
          <a:prstGeom prst="rect">
            <a:avLst/>
          </a:prstGeom>
          <a:noFill/>
        </p:spPr>
      </p:pic>
      <p:pic>
        <p:nvPicPr>
          <p:cNvPr id="54276" name="Picture 4" descr="Картинки по запросу га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56792"/>
            <a:ext cx="5715000" cy="42862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6237312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галочка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Плёнка на остывающем молоке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5298" name="Picture 2" descr="Картинки по запросу пенка на моло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1340768"/>
            <a:ext cx="7098569" cy="45365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91880" y="6021288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пеночка</a:t>
            </a:r>
          </a:p>
        </p:txBody>
      </p:sp>
      <p:pic>
        <p:nvPicPr>
          <p:cNvPr id="55300" name="Picture 4" descr="Картинки по запросу пено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7272808" cy="5161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Картинки по запросу овсяная ка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5895975" cy="42386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32656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Каша, которую едят по утрам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615011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овсянка</a:t>
            </a:r>
          </a:p>
        </p:txBody>
      </p:sp>
      <p:pic>
        <p:nvPicPr>
          <p:cNvPr id="56326" name="Picture 6" descr="Картинки по запросу овсянка птица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44823"/>
            <a:ext cx="5328592" cy="3552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вороб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390948" cy="29249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воробей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9700" name="Picture 4" descr="Картинки по запросу синица"/>
          <p:cNvPicPr>
            <a:picLocks noChangeAspect="1" noChangeArrowheads="1"/>
          </p:cNvPicPr>
          <p:nvPr/>
        </p:nvPicPr>
        <p:blipFill>
          <a:blip r:embed="rId3" cstate="print"/>
          <a:srcRect t="8223" r="3846" b="9998"/>
          <a:stretch>
            <a:fillRect/>
          </a:stretch>
        </p:blipFill>
        <p:spPr bwMode="auto">
          <a:xfrm>
            <a:off x="4716016" y="-50427"/>
            <a:ext cx="4032448" cy="29033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2040" y="242088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синица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9702" name="Picture 6" descr="Картинки по запросу галка"/>
          <p:cNvPicPr>
            <a:picLocks noChangeAspect="1" noChangeArrowheads="1"/>
          </p:cNvPicPr>
          <p:nvPr/>
        </p:nvPicPr>
        <p:blipFill>
          <a:blip r:embed="rId4" cstate="print"/>
          <a:srcRect l="20781" t="19045" r="8660"/>
          <a:stretch>
            <a:fillRect/>
          </a:stretch>
        </p:blipFill>
        <p:spPr bwMode="auto">
          <a:xfrm>
            <a:off x="0" y="3284984"/>
            <a:ext cx="4032448" cy="30689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342900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галка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9704" name="Picture 8" descr="Картинки по запросу ласточка"/>
          <p:cNvPicPr>
            <a:picLocks noChangeAspect="1" noChangeArrowheads="1"/>
          </p:cNvPicPr>
          <p:nvPr/>
        </p:nvPicPr>
        <p:blipFill>
          <a:blip r:embed="rId5" cstate="print"/>
          <a:srcRect l="4710" t="20518" r="11173"/>
          <a:stretch>
            <a:fillRect/>
          </a:stretch>
        </p:blipFill>
        <p:spPr bwMode="auto">
          <a:xfrm>
            <a:off x="4230153" y="3284984"/>
            <a:ext cx="4744227" cy="30243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44008" y="580526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ласточка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0"/>
            <a:ext cx="3853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Деталь гитары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6150114"/>
            <a:ext cx="14414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гриф</a:t>
            </a:r>
          </a:p>
        </p:txBody>
      </p:sp>
      <p:pic>
        <p:nvPicPr>
          <p:cNvPr id="593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632848" cy="3042236"/>
          </a:xfrm>
          <a:prstGeom prst="rect">
            <a:avLst/>
          </a:prstGeom>
          <a:noFill/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3" cstate="print"/>
          <a:srcRect t="2581" r="2268" b="4506"/>
          <a:stretch>
            <a:fillRect/>
          </a:stretch>
        </p:blipFill>
        <p:spPr bwMode="auto">
          <a:xfrm>
            <a:off x="1547664" y="764704"/>
            <a:ext cx="612068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Музыкант- исполнитель на духовом инструменте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5949280"/>
            <a:ext cx="18277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 </a:t>
            </a:r>
            <a:r>
              <a:rPr lang="ru-RU" sz="4000" dirty="0" smtClean="0">
                <a:latin typeface="Comic Sans MS" pitchFamily="66" charset="0"/>
              </a:rPr>
              <a:t>трубач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83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753100" cy="4067176"/>
          </a:xfrm>
          <a:prstGeom prst="rect">
            <a:avLst/>
          </a:prstGeom>
          <a:noFill/>
        </p:spPr>
      </p:pic>
      <p:pic>
        <p:nvPicPr>
          <p:cNvPr id="58376" name="Picture 8" descr="трубач обыкнвое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6762750" cy="469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587727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чечётка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260648"/>
            <a:ext cx="35461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Танец «степ»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980728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BZ" dirty="0" smtClean="0">
                <a:hlinkClick r:id="rId2"/>
              </a:rPr>
              <a:t>https://www.youtube.com/watch?v=Cy-41nBC-W4</a:t>
            </a:r>
            <a:endParaRPr lang="ru-RU" dirty="0"/>
          </a:p>
        </p:txBody>
      </p:sp>
      <p:pic>
        <p:nvPicPr>
          <p:cNvPr id="57349" name="Picture 5" descr="Картинки по запросу чечетка танец обуч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620000" cy="4238626"/>
          </a:xfrm>
          <a:prstGeom prst="rect">
            <a:avLst/>
          </a:prstGeom>
          <a:noFill/>
        </p:spPr>
      </p:pic>
      <p:pic>
        <p:nvPicPr>
          <p:cNvPr id="57351" name="Picture 7" descr="Картинки по запросу чечетка пт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5" y="1484784"/>
            <a:ext cx="5571767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752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 </a:t>
            </a:r>
            <a:r>
              <a:rPr lang="ru-RU" sz="3600" dirty="0" smtClean="0">
                <a:latin typeface="Comic Sans MS" pitchFamily="66" charset="0"/>
              </a:rPr>
              <a:t>топорик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Маленький туристский собрат большого плотницкого инструмента</a:t>
            </a:r>
          </a:p>
        </p:txBody>
      </p:sp>
      <p:pic>
        <p:nvPicPr>
          <p:cNvPr id="62469" name="Picture 5" descr="Картинки по запросу топорик туристиче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788024" cy="2890942"/>
          </a:xfrm>
          <a:prstGeom prst="rect">
            <a:avLst/>
          </a:prstGeom>
          <a:noFill/>
        </p:spPr>
      </p:pic>
      <p:pic>
        <p:nvPicPr>
          <p:cNvPr id="62471" name="Picture 7" descr="Tufted Puffin - North Pacific Oce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96752"/>
            <a:ext cx="3627408" cy="4855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784" y="594928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 </a:t>
            </a:r>
            <a:r>
              <a:rPr lang="ru-RU" sz="4000" dirty="0" smtClean="0">
                <a:latin typeface="Comic Sans MS" pitchFamily="66" charset="0"/>
              </a:rPr>
              <a:t>секретарь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6064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Тот, кто охраняет вход к директору</a:t>
            </a:r>
            <a:endParaRPr lang="ru-RU" dirty="0" smtClean="0"/>
          </a:p>
        </p:txBody>
      </p:sp>
      <p:pic>
        <p:nvPicPr>
          <p:cNvPr id="63493" name="Picture 5" descr="Картинки по запросу секретарь руководите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0728"/>
            <a:ext cx="7134179" cy="4752528"/>
          </a:xfrm>
          <a:prstGeom prst="rect">
            <a:avLst/>
          </a:prstGeom>
          <a:noFill/>
        </p:spPr>
      </p:pic>
      <p:pic>
        <p:nvPicPr>
          <p:cNvPr id="63497" name="Picture 9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052736"/>
            <a:ext cx="5865521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Дорога без сквозного проезда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6150114"/>
            <a:ext cx="18293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 </a:t>
            </a:r>
            <a:r>
              <a:rPr lang="ru-RU" sz="4000" dirty="0" smtClean="0">
                <a:latin typeface="Comic Sans MS" pitchFamily="66" charset="0"/>
              </a:rPr>
              <a:t>тупик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6758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19"/>
            <a:ext cx="6768752" cy="5110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588" name="AutoShape 4" descr="Тупик (птица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08719"/>
            <a:ext cx="7344816" cy="530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733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чечевица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090" y="332656"/>
            <a:ext cx="86693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Бобовое растение с мелкими зернами</a:t>
            </a:r>
          </a:p>
        </p:txBody>
      </p:sp>
      <p:pic>
        <p:nvPicPr>
          <p:cNvPr id="66562" name="Picture 2" descr="Картинки по запросу чечевица раст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5429250" cy="4029075"/>
          </a:xfrm>
          <a:prstGeom prst="rect">
            <a:avLst/>
          </a:prstGeom>
          <a:noFill/>
        </p:spPr>
      </p:pic>
      <p:pic>
        <p:nvPicPr>
          <p:cNvPr id="66564" name="Picture 4" descr="Картинки по запросу чечевица раст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275856" cy="2243812"/>
          </a:xfrm>
          <a:prstGeom prst="rect">
            <a:avLst/>
          </a:prstGeom>
          <a:noFill/>
        </p:spPr>
      </p:pic>
      <p:pic>
        <p:nvPicPr>
          <p:cNvPr id="66566" name="Picture 6" descr="Картинки по запросу чечевица пт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1" y="908720"/>
            <a:ext cx="6461771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Парусный военный корабль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6150114"/>
            <a:ext cx="18998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фрегат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65538" name="Picture 2" descr="Картинки по запросу фрегат парусный кораб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344816" cy="5361716"/>
          </a:xfrm>
          <a:prstGeom prst="rect">
            <a:avLst/>
          </a:prstGeom>
          <a:noFill/>
        </p:spPr>
      </p:pic>
      <p:pic>
        <p:nvPicPr>
          <p:cNvPr id="65540" name="Picture 4" descr="Картинки по запросу фрегат пт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881027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Заросший мужчина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6150114"/>
            <a:ext cx="21755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бородач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64514" name="Picture 2" descr="Картинки по запросу бородатый мужчина"/>
          <p:cNvPicPr>
            <a:picLocks noChangeAspect="1" noChangeArrowheads="1"/>
          </p:cNvPicPr>
          <p:nvPr/>
        </p:nvPicPr>
        <p:blipFill>
          <a:blip r:embed="rId2" cstate="print"/>
          <a:srcRect l="3683" t="1639"/>
          <a:stretch>
            <a:fillRect/>
          </a:stretch>
        </p:blipFill>
        <p:spPr bwMode="auto">
          <a:xfrm>
            <a:off x="323528" y="1196752"/>
            <a:ext cx="8461448" cy="4320480"/>
          </a:xfrm>
          <a:prstGeom prst="rect">
            <a:avLst/>
          </a:prstGeom>
          <a:noFill/>
        </p:spPr>
      </p:pic>
      <p:pic>
        <p:nvPicPr>
          <p:cNvPr id="64516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836712"/>
            <a:ext cx="532859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340768"/>
            <a:ext cx="7848872" cy="2389406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ПРОПОЛКА</a:t>
            </a:r>
            <a:endParaRPr lang="ru-RU" sz="9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иви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4136639" cy="2996952"/>
          </a:xfrm>
          <a:prstGeom prst="rect">
            <a:avLst/>
          </a:prstGeom>
          <a:noFill/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3816424" cy="2900484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цап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4048411" cy="3238729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пингв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068960"/>
            <a:ext cx="4104456" cy="344774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831" y="188640"/>
            <a:ext cx="1583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киви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0"/>
            <a:ext cx="247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страус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3284984"/>
            <a:ext cx="2276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цапля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4288" y="3212976"/>
            <a:ext cx="1979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пингвин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024" y="332656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ЕДИБКЕБРИШГАШЛКЛЧД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68610" name="AutoShape 2" descr="Картинки по запросу ДЕРГА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613" name="Picture 5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5244676" cy="53285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28184" y="2636912"/>
            <a:ext cx="2915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дергач</a:t>
            </a:r>
            <a:endParaRPr lang="ru-RU" sz="6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96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ОЗУДЯНБАОЛДАИНКУ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69634" name="Picture 2" descr="Картинки по запросу ЗЯБЛ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620000" cy="47910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6165304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ЗЯБЛИК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76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БИВЕХРАВСХАКСУТИ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70658" name="Picture 2" descr="Картинки по запросу БЕРКУ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762750" cy="44100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580526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БЕРКУТ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6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>СИМОРЛУМСРЯПУКИА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71682" name="Picture 2" descr="Картинки по запросу оляпка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6749323" cy="50619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6165304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ОЛЯПКА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6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>ПОВТИОКЩЬТКЬУВХА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72706" name="Picture 2" descr="Картинки по запросу пищуха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0728"/>
            <a:ext cx="6762750" cy="45148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87824" y="594928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ПИЩУХА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32452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900" dirty="0" smtClean="0">
                <a:latin typeface="Comic Sans MS" pitchFamily="66" charset="0"/>
              </a:rPr>
              <a:t>КЩБЕФАГШБОФАШЛЬКЬ</a:t>
            </a:r>
            <a:endParaRPr lang="ru-RU" sz="5900" dirty="0">
              <a:latin typeface="Comic Sans MS" pitchFamily="66" charset="0"/>
            </a:endParaRPr>
          </a:p>
        </p:txBody>
      </p:sp>
      <p:pic>
        <p:nvPicPr>
          <p:cNvPr id="7373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5670" t="18473" r="11171"/>
          <a:stretch>
            <a:fillRect/>
          </a:stretch>
        </p:blipFill>
        <p:spPr bwMode="auto">
          <a:xfrm>
            <a:off x="1187624" y="1124744"/>
            <a:ext cx="7344816" cy="478843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87824" y="623731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ЩЕГОЛ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>КЛЭВАГОАРЭШВГУЛН</a:t>
            </a:r>
            <a:endParaRPr lang="ru-RU" sz="6000" dirty="0">
              <a:latin typeface="Comic Sans MS" pitchFamily="66" charset="0"/>
            </a:endParaRPr>
          </a:p>
        </p:txBody>
      </p:sp>
      <p:pic>
        <p:nvPicPr>
          <p:cNvPr id="74754" name="Picture 2" descr="Картинки по запросу КОРШУ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200800" cy="50749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87824" y="6150114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КОРШУН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340768"/>
            <a:ext cx="6336704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ПТИЦЫ НА БУКВУ «С»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2206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САБЛЕКРЫЛ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908720"/>
            <a:ext cx="130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САВКА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268760"/>
            <a:ext cx="1410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САДЖА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700808"/>
            <a:ext cx="2023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САДОВНИК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132856"/>
            <a:ext cx="1611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САПСАН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492896"/>
            <a:ext cx="1640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СВЕРЧОК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924944"/>
            <a:ext cx="22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СВИРИСТЕЛЬ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3356992"/>
            <a:ext cx="1451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СВИЯЗЬ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789040"/>
            <a:ext cx="2353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СЕЛЕНИДЕРА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221088"/>
            <a:ext cx="2723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СЕРПОКЛЮВКА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653136"/>
            <a:ext cx="2173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СЕРПОФАГА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501317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СИАЛИЯ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404664"/>
            <a:ext cx="2622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СИЗОВОРОНКА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836712"/>
            <a:ext cx="2367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СИЛЬВИЕТТА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1196752"/>
            <a:ext cx="1303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СИЛЬФ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1556792"/>
            <a:ext cx="1622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СИНИЦА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91880" y="1916832"/>
            <a:ext cx="1527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СИНЬГА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276872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СИП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19872" y="2636912"/>
            <a:ext cx="1523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СИПУХА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068960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СИТТЕЛА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91880" y="3501008"/>
            <a:ext cx="1688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СКВОРЕЦ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19872" y="3933056"/>
            <a:ext cx="2097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СКЛАТЕРИЯ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63888" y="4437112"/>
            <a:ext cx="1314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СКОПА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63888" y="4869160"/>
            <a:ext cx="1527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СЛАВКА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588224" y="188640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СНЕГИРЬ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04248" y="692696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СОВА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88224" y="1124744"/>
            <a:ext cx="1321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СОВКА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660232" y="1628800"/>
            <a:ext cx="1358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СОЙКА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2132856"/>
            <a:ext cx="1375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СОКОЛ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444208" y="2492896"/>
            <a:ext cx="1797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СОЛОВЕЙ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588224" y="2924944"/>
            <a:ext cx="15327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СОРОКА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16216" y="3501008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СОРОКОПУТ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88224" y="4005064"/>
            <a:ext cx="2015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СПЛЮШКА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88224" y="4437112"/>
            <a:ext cx="1927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СТАХИРИС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44208" y="4941168"/>
            <a:ext cx="2284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СТЕРВЯТНИК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43608" y="5517232"/>
            <a:ext cx="1247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СТЕРХ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491880" y="5301208"/>
            <a:ext cx="1438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СТРАУС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660232" y="5373216"/>
            <a:ext cx="1705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СТРЕПЕТ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91880" y="5805264"/>
            <a:ext cx="1327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СТРИЖ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5805264"/>
            <a:ext cx="1975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СУЛТАНКА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63888" y="6237312"/>
            <a:ext cx="1497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СУТОРА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115616" y="5877272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СЫЧ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444208" y="6165304"/>
            <a:ext cx="1954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СТРАННИК 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6309320"/>
            <a:ext cx="1483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СТАРИК 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6858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404664"/>
            <a:ext cx="3504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САБЛЕКРЫЛ</a:t>
            </a:r>
            <a:r>
              <a:rPr lang="ru-RU" sz="2400" dirty="0" smtClean="0">
                <a:latin typeface="Comic Sans MS" pitchFamily="66" charset="0"/>
              </a:rPr>
              <a:t> 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зимород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3600400" cy="3168353"/>
          </a:xfrm>
          <a:prstGeom prst="rect">
            <a:avLst/>
          </a:prstGeom>
          <a:noFill/>
        </p:spPr>
      </p:pic>
      <p:pic>
        <p:nvPicPr>
          <p:cNvPr id="25604" name="Picture 4" descr="Картинки по запросу журав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40"/>
            <a:ext cx="3168352" cy="3456384"/>
          </a:xfrm>
          <a:prstGeom prst="rect">
            <a:avLst/>
          </a:prstGeom>
          <a:noFill/>
        </p:spPr>
      </p:pic>
      <p:sp>
        <p:nvSpPr>
          <p:cNvPr id="25606" name="AutoShape 6" descr="Картинки по запросу дяте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17032"/>
            <a:ext cx="3904951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 descr="Картинки по запросу ч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17032"/>
            <a:ext cx="4296186" cy="28529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67744" y="299695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зимородок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2996952"/>
            <a:ext cx="1690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журавль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789040"/>
            <a:ext cx="1889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дятел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96336" y="3717032"/>
            <a:ext cx="2187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чайка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8026578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79912" y="0"/>
            <a:ext cx="19014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САВКА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AutoShape 2" descr="Картинки по запросу САДЖ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81336"/>
            <a:ext cx="8407967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0"/>
            <a:ext cx="20794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САДЖА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Картинки по запросу садовник Бурый (Amblyornis inornatus)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23528" y="908720"/>
            <a:ext cx="8532948" cy="5688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0"/>
            <a:ext cx="3098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САДОВНИК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Картинки по запросу сапсан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644114" cy="48623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51920" y="260648"/>
            <a:ext cx="24144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САПСАН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97360"/>
            <a:ext cx="7927484" cy="57606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332656"/>
            <a:ext cx="2457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СВЕРЧОК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Картинки по запросу свиристель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911750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51920" y="0"/>
            <a:ext cx="35189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СВИРИСТЕЛЬ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Картинки по запросу свиязь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598" y="1052736"/>
            <a:ext cx="8764402" cy="56166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332656"/>
            <a:ext cx="21403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СВИЯЗЬ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Картинки по запросу СЕЛЕНИДЕРА 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369220" cy="55585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63888" y="404664"/>
            <a:ext cx="36487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СЕЛЕНИДЕРА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Картинки по запросу серпоклювка 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3"/>
            <a:ext cx="7632848" cy="553381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19872" y="260648"/>
            <a:ext cx="42659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СЕРПОКЛЮВКА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Картинки по запросу СЕРПОФАГА 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25352"/>
            <a:ext cx="7616079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23928" y="260648"/>
            <a:ext cx="33505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СЕРПОФАГА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куку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816424" cy="3053139"/>
          </a:xfrm>
          <a:prstGeom prst="rect">
            <a:avLst/>
          </a:prstGeom>
          <a:noFill/>
        </p:spPr>
      </p:pic>
      <p:sp>
        <p:nvSpPr>
          <p:cNvPr id="26630" name="AutoShape 6" descr="Картинки по запросу сой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3" name="Picture 9" descr="Картинки по запросу пено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73016"/>
            <a:ext cx="4091608" cy="3068706"/>
          </a:xfrm>
          <a:prstGeom prst="rect">
            <a:avLst/>
          </a:prstGeom>
          <a:noFill/>
        </p:spPr>
      </p:pic>
      <p:pic>
        <p:nvPicPr>
          <p:cNvPr id="26635" name="Picture 11" descr="Картинки по запросу со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499992" cy="300461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6" y="256490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кукушка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78904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сойка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616530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пеночка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242" name="Picture 2" descr="Картинки по запросу скворец"/>
          <p:cNvPicPr>
            <a:picLocks noChangeAspect="1" noChangeArrowheads="1"/>
          </p:cNvPicPr>
          <p:nvPr/>
        </p:nvPicPr>
        <p:blipFill>
          <a:blip r:embed="rId5" cstate="print"/>
          <a:srcRect t="7774" r="17528"/>
          <a:stretch>
            <a:fillRect/>
          </a:stretch>
        </p:blipFill>
        <p:spPr bwMode="auto">
          <a:xfrm>
            <a:off x="4499992" y="260648"/>
            <a:ext cx="4320480" cy="309215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716016" y="548680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скворец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Восточная сиалия (Sialia siali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280920" cy="57276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188640"/>
            <a:ext cx="23358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СИАЛИЯ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08720"/>
            <a:ext cx="5295900" cy="5715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51920" y="188640"/>
            <a:ext cx="18036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СТЕРХ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5334000" cy="6667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308304" y="2924944"/>
            <a:ext cx="1362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СЫЧ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СТАРИК ХОХЛА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518121" cy="55446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51920" y="188640"/>
            <a:ext cx="21948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СТАРИК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4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135829" cy="57606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347864" y="260648"/>
            <a:ext cx="40975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СИЗОВОРОНКА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476672"/>
            <a:ext cx="3666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СИЛЬВИЕТТА</a:t>
            </a:r>
            <a:endParaRPr lang="ru-RU" sz="4000" dirty="0"/>
          </a:p>
        </p:txBody>
      </p:sp>
      <p:pic>
        <p:nvPicPr>
          <p:cNvPr id="93186" name="Picture 2" descr="Буробрюхая сильвиетта (Sylvietta brachyura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40768"/>
            <a:ext cx="6556824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Картинки по запросу СИЛЬФ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489913" cy="52956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404664"/>
            <a:ext cx="18918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СИЛЬФ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847725"/>
            <a:ext cx="8829675" cy="60102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51920" y="188640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СИНИЦА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375900" cy="5688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635896" y="0"/>
            <a:ext cx="22717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СИНЬГА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Картинки по запросу СИП 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908720"/>
            <a:ext cx="7782849" cy="56166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067944" y="260648"/>
            <a:ext cx="1343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СИП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сокол"/>
          <p:cNvPicPr>
            <a:picLocks noChangeAspect="1" noChangeArrowheads="1"/>
          </p:cNvPicPr>
          <p:nvPr/>
        </p:nvPicPr>
        <p:blipFill>
          <a:blip r:embed="rId2" cstate="print"/>
          <a:srcRect l="6418" t="5988" r="6439"/>
          <a:stretch>
            <a:fillRect/>
          </a:stretch>
        </p:blipFill>
        <p:spPr bwMode="auto">
          <a:xfrm>
            <a:off x="0" y="0"/>
            <a:ext cx="4392488" cy="29617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348880"/>
            <a:ext cx="2123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сокол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28676" name="Picture 4" descr="Картинки по запросу ястреб"/>
          <p:cNvPicPr>
            <a:picLocks noChangeAspect="1" noChangeArrowheads="1"/>
          </p:cNvPicPr>
          <p:nvPr/>
        </p:nvPicPr>
        <p:blipFill>
          <a:blip r:embed="rId3" cstate="print"/>
          <a:srcRect l="4694" r="3802"/>
          <a:stretch>
            <a:fillRect/>
          </a:stretch>
        </p:blipFill>
        <p:spPr bwMode="auto">
          <a:xfrm>
            <a:off x="4644008" y="0"/>
            <a:ext cx="4320480" cy="300634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452320" y="2492896"/>
            <a:ext cx="169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ястреб</a:t>
            </a:r>
          </a:p>
        </p:txBody>
      </p:sp>
      <p:pic>
        <p:nvPicPr>
          <p:cNvPr id="28680" name="Picture 8" descr="http://dic.academic.ru/pictures/wiki/files/78/Not_a_Common_Visitor_to_Somerset.jpg"/>
          <p:cNvPicPr>
            <a:picLocks noChangeAspect="1" noChangeArrowheads="1"/>
          </p:cNvPicPr>
          <p:nvPr/>
        </p:nvPicPr>
        <p:blipFill>
          <a:blip r:embed="rId4" cstate="print"/>
          <a:srcRect l="15120" t="4251" r="12116" b="6640"/>
          <a:stretch>
            <a:fillRect/>
          </a:stretch>
        </p:blipFill>
        <p:spPr bwMode="auto">
          <a:xfrm>
            <a:off x="0" y="3212976"/>
            <a:ext cx="4176464" cy="336286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602128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гриф</a:t>
            </a:r>
          </a:p>
        </p:txBody>
      </p:sp>
      <p:pic>
        <p:nvPicPr>
          <p:cNvPr id="28682" name="Picture 10" descr="Картинки по запросу коршу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3041" y="3284984"/>
            <a:ext cx="4680959" cy="31245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092280" y="5877272"/>
            <a:ext cx="205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коршун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148064" cy="68640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84168" y="2924944"/>
            <a:ext cx="2416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СИПУХА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r="776" b="7993"/>
          <a:stretch>
            <a:fillRect/>
          </a:stretch>
        </p:blipFill>
        <p:spPr bwMode="auto">
          <a:xfrm>
            <a:off x="251520" y="1340768"/>
            <a:ext cx="8694966" cy="49685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03848" y="404664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СИТТЕЛА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Картинки по запросу СКВОРЕЦ  пт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560840" cy="50405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1840" y="476672"/>
            <a:ext cx="2537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СКВОРЕЦ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44824"/>
            <a:ext cx="8136904" cy="1686639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ЗАГАДАЛКИ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Прочитайте названия птиц в этих анаграммах. 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 Какое слово здесь лишнее?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861048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066FF"/>
                </a:solidFill>
                <a:latin typeface="Comic Sans MS" pitchFamily="66" charset="0"/>
              </a:rPr>
              <a:t>БЕЙРОВО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066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085184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Ответ</a:t>
            </a:r>
            <a:r>
              <a:rPr lang="ru-RU" sz="2800" dirty="0" smtClean="0">
                <a:latin typeface="Comic Sans MS" pitchFamily="66" charset="0"/>
              </a:rPr>
              <a:t>: Иволга, синица, попугай, сорока, соловей, скворец, страус, филин, воробей. Лишнее слово здесь - "сазан", потому что это не птица, а рыба.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26876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ВОЛИГА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1844824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</a:rPr>
              <a:t>НИЦАСИ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1052736"/>
            <a:ext cx="29258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Comic Sans MS" pitchFamily="66" charset="0"/>
              </a:rPr>
              <a:t>ГАЙПОПУ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1124744"/>
            <a:ext cx="2279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РОКАСО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2492896"/>
            <a:ext cx="27174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ВЕЙЛОСО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2996952"/>
            <a:ext cx="2537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33CC"/>
                </a:solidFill>
                <a:latin typeface="Comic Sans MS" pitchFamily="66" charset="0"/>
              </a:rPr>
              <a:t>РЕЦСКВО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33C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2132856"/>
            <a:ext cx="1946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ЗАНАС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3068960"/>
            <a:ext cx="21210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УССТРА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3933056"/>
            <a:ext cx="280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0FF00"/>
                </a:solidFill>
                <a:latin typeface="Comic Sans MS" pitchFamily="66" charset="0"/>
              </a:rPr>
              <a:t>ЛИНФИ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0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9766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иволга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85434" y="1622703"/>
            <a:ext cx="1450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попугай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020272" y="1807369"/>
            <a:ext cx="212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сорока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67544" y="316750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соловей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03848" y="24928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синица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129650" y="2862228"/>
            <a:ext cx="890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сазан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115616" y="456893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воробей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199068" y="4640942"/>
            <a:ext cx="196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филин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707904" y="370483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скворец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164288" y="3889504"/>
            <a:ext cx="176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страус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kladraz.ru/images/26-7.jpg"/>
          <p:cNvPicPr/>
          <p:nvPr/>
        </p:nvPicPr>
        <p:blipFill>
          <a:blip r:embed="rId2" cstate="print"/>
          <a:srcRect r="34444"/>
          <a:stretch>
            <a:fillRect/>
          </a:stretch>
        </p:blipFill>
        <p:spPr bwMode="auto">
          <a:xfrm>
            <a:off x="1619672" y="0"/>
            <a:ext cx="5112568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56176" y="1196752"/>
            <a:ext cx="5760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59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чиж"/>
          <p:cNvPicPr>
            <a:picLocks noChangeAspect="1" noChangeArrowheads="1"/>
          </p:cNvPicPr>
          <p:nvPr/>
        </p:nvPicPr>
        <p:blipFill>
          <a:blip r:embed="rId2" cstate="print"/>
          <a:srcRect l="3780" t="3867" r="26921" b="9127"/>
          <a:stretch>
            <a:fillRect/>
          </a:stretch>
        </p:blipFill>
        <p:spPr bwMode="auto">
          <a:xfrm>
            <a:off x="0" y="260648"/>
            <a:ext cx="3134882" cy="25649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чиж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28" name="Picture 4" descr="Картинки по запросу сы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8640"/>
            <a:ext cx="2845668" cy="28456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2040" y="188640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сыч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30" name="Picture 6" descr="Картинки по запросу выпь"/>
          <p:cNvPicPr>
            <a:picLocks noChangeAspect="1" noChangeArrowheads="1"/>
          </p:cNvPicPr>
          <p:nvPr/>
        </p:nvPicPr>
        <p:blipFill>
          <a:blip r:embed="rId4" cstate="print"/>
          <a:srcRect r="17921"/>
          <a:stretch>
            <a:fillRect/>
          </a:stretch>
        </p:blipFill>
        <p:spPr bwMode="auto">
          <a:xfrm>
            <a:off x="6156176" y="260648"/>
            <a:ext cx="2918380" cy="2448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72200" y="33265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выпь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32" name="Picture 8" descr="Картинки по запросу аис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140968"/>
            <a:ext cx="2190031" cy="31568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5733256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аист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 l="23811" r="14678"/>
          <a:stretch>
            <a:fillRect/>
          </a:stretch>
        </p:blipFill>
        <p:spPr bwMode="auto">
          <a:xfrm>
            <a:off x="2555776" y="3140968"/>
            <a:ext cx="2418830" cy="309634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23928" y="328498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гусь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36" name="Picture 12" descr="Картинки по запросу ут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3356992"/>
            <a:ext cx="3810000" cy="27051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812360" y="551723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утка</a:t>
            </a:r>
            <a:endParaRPr lang="ru-RU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7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орёл берку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606080" cy="3257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орёл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6388" name="Picture 4" descr="Картинки по запросу удод"/>
          <p:cNvPicPr>
            <a:picLocks noChangeAspect="1" noChangeArrowheads="1"/>
          </p:cNvPicPr>
          <p:nvPr/>
        </p:nvPicPr>
        <p:blipFill>
          <a:blip r:embed="rId3" cstate="print"/>
          <a:srcRect l="15356" t="2541" r="12589" b="7248"/>
          <a:stretch>
            <a:fillRect/>
          </a:stretch>
        </p:blipFill>
        <p:spPr bwMode="auto">
          <a:xfrm>
            <a:off x="3203848" y="188640"/>
            <a:ext cx="2880320" cy="33525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5856" y="2924944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удод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6390" name="Picture 6" descr="Картинки по запросу цап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88640"/>
            <a:ext cx="2683070" cy="32129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516216" y="2852936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цапля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6392" name="Picture 8" descr="Картинки по запросу сокол"/>
          <p:cNvPicPr>
            <a:picLocks noChangeAspect="1" noChangeArrowheads="1"/>
          </p:cNvPicPr>
          <p:nvPr/>
        </p:nvPicPr>
        <p:blipFill>
          <a:blip r:embed="rId5" cstate="print"/>
          <a:srcRect l="7155"/>
          <a:stretch>
            <a:fillRect/>
          </a:stretch>
        </p:blipFill>
        <p:spPr bwMode="auto">
          <a:xfrm>
            <a:off x="251520" y="3789040"/>
            <a:ext cx="3264024" cy="2460881"/>
          </a:xfrm>
          <a:prstGeom prst="rect">
            <a:avLst/>
          </a:prstGeom>
          <a:noFill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933056"/>
            <a:ext cx="2880320" cy="234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27584" y="623731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сокол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3968" y="638132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фазан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6395" name="Picture 11" descr="Картинки по запросу пету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4140" y="3717032"/>
            <a:ext cx="2559860" cy="263360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948264" y="645333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петух</a:t>
            </a:r>
            <a:endParaRPr lang="ru-RU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5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44824"/>
            <a:ext cx="8136904" cy="1686639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НАЙДИ 11 СОВ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13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etlore.ru/upload/files/19/7_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7668344" cy="685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89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340768"/>
            <a:ext cx="6048672" cy="3232725"/>
          </a:xfrm>
          <a:prstGeom prst="cloudCallou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28575">
                  <a:solidFill>
                    <a:srgbClr val="FF33CC"/>
                  </a:solidFill>
                </a:ln>
                <a:solidFill>
                  <a:srgbClr val="00FFFF"/>
                </a:solidFill>
                <a:latin typeface="Mistral" pitchFamily="66" charset="0"/>
              </a:rPr>
              <a:t>ЖИВЫЕ СИНОНИМЫ</a:t>
            </a:r>
            <a:endParaRPr lang="ru-RU" sz="6600" dirty="0">
              <a:ln w="28575">
                <a:solidFill>
                  <a:srgbClr val="FF33CC"/>
                </a:solidFill>
              </a:ln>
              <a:solidFill>
                <a:srgbClr val="00FFFF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etlore.ru/upload/files/19/8_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4229"/>
            <a:ext cx="6192688" cy="655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etlore.ru/upload/files/19/19_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0"/>
            <a:ext cx="6509291" cy="679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96336" y="6165304"/>
            <a:ext cx="1060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10 орлов</a:t>
            </a:r>
          </a:p>
        </p:txBody>
      </p:sp>
    </p:spTree>
    <p:extLst>
      <p:ext uri="{BB962C8B-B14F-4D97-AF65-F5344CB8AC3E}">
        <p14:creationId xmlns:p14="http://schemas.microsoft.com/office/powerpoint/2010/main" val="192440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etlore.ru/upload/files/19/20_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9241"/>
            <a:ext cx="5328592" cy="680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1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http://www.shkolnymir.info/content/view/98/43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ru-RU" dirty="0" smtClean="0"/>
              <a:t>Викторина про птиц с ответами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9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www.apus.ru/site.xp/049049050057124.html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9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http://100-faktov.ru/90-interesnyx-faktov-o-pticax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ru-RU" dirty="0" smtClean="0"/>
              <a:t>100 фактов </a:t>
            </a:r>
            <a:r>
              <a:rPr lang="ru-RU" smtClean="0"/>
              <a:t>о птицах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97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367</Words>
  <Application>Microsoft Office PowerPoint</Application>
  <PresentationFormat>Экран (4:3)</PresentationFormat>
  <Paragraphs>218</Paragraphs>
  <Slides>95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9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Смуркова</cp:lastModifiedBy>
  <cp:revision>54</cp:revision>
  <dcterms:created xsi:type="dcterms:W3CDTF">2017-06-21T10:16:35Z</dcterms:created>
  <dcterms:modified xsi:type="dcterms:W3CDTF">2018-03-26T17:46:21Z</dcterms:modified>
</cp:coreProperties>
</file>