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-60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Абрамцево-кудринская резьба по дереву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9729" y="3471620"/>
            <a:ext cx="7222209" cy="1735811"/>
          </a:xfrm>
        </p:spPr>
        <p:txBody>
          <a:bodyPr>
            <a:noAutofit/>
          </a:bodyPr>
          <a:lstStyle/>
          <a:p>
            <a:r>
              <a:rPr lang="ru-RU" sz="3600" dirty="0" smtClean="0"/>
              <a:t> </a:t>
            </a:r>
            <a:r>
              <a:rPr lang="ru-RU" sz="2400" dirty="0" smtClean="0"/>
              <a:t>Вводное занятие по самостоятельному изучению композиции в кудринской резьбе по дереву для учащихся 10-12 лет</a:t>
            </a:r>
          </a:p>
          <a:p>
            <a:pPr algn="r"/>
            <a:r>
              <a:rPr lang="ru-RU" sz="2000" i="1" dirty="0" smtClean="0"/>
              <a:t>Автор – составитель: ПДО Ильясова Е.М., МБОУ ДО «ДТ «</a:t>
            </a:r>
            <a:r>
              <a:rPr lang="ru-RU" sz="2000" i="1" dirty="0" err="1" smtClean="0"/>
              <a:t>Юлдаш</a:t>
            </a:r>
            <a:r>
              <a:rPr lang="ru-RU" sz="2000" i="1" dirty="0" smtClean="0"/>
              <a:t>» г.Уфа  </a:t>
            </a:r>
            <a:endParaRPr lang="ru-RU" sz="2000" i="1" dirty="0"/>
          </a:p>
        </p:txBody>
      </p:sp>
    </p:spTree>
    <p:extLst>
      <p:ext uri="{BB962C8B-B14F-4D97-AF65-F5344CB8AC3E}">
        <p14:creationId xmlns="" xmlns:p14="http://schemas.microsoft.com/office/powerpoint/2010/main" val="259220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546" y="646387"/>
            <a:ext cx="10702157" cy="53602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Элементы кудринской резьбы</a:t>
            </a:r>
            <a:r>
              <a:rPr lang="ru-RU" b="1" dirty="0" smtClean="0"/>
              <a:t> </a:t>
            </a:r>
            <a:r>
              <a:rPr lang="ru-RU" sz="3100" dirty="0" smtClean="0"/>
              <a:t>(</a:t>
            </a:r>
            <a:r>
              <a:rPr lang="ru-RU" sz="2700" dirty="0" smtClean="0"/>
              <a:t>каплевидные листья, цветы, шишки)</a:t>
            </a:r>
            <a:endParaRPr lang="ru-RU" sz="27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182415"/>
            <a:ext cx="3828392" cy="495134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573" y="1274380"/>
            <a:ext cx="3783723" cy="4767412"/>
          </a:xfrm>
        </p:spPr>
      </p:pic>
    </p:spTree>
    <p:extLst>
      <p:ext uri="{BB962C8B-B14F-4D97-AF65-F5344CB8AC3E}">
        <p14:creationId xmlns="" xmlns:p14="http://schemas.microsoft.com/office/powerpoint/2010/main" val="138488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23" y="740978"/>
            <a:ext cx="3767186" cy="53287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776" y="987436"/>
            <a:ext cx="3294308" cy="4625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746" y="740978"/>
            <a:ext cx="3009293" cy="42566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425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56746"/>
            <a:ext cx="9601196" cy="1261240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Вопросы и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601310"/>
            <a:ext cx="9601196" cy="3274558"/>
          </a:xfrm>
        </p:spPr>
        <p:txBody>
          <a:bodyPr/>
          <a:lstStyle/>
          <a:p>
            <a:r>
              <a:rPr lang="ru-RU" dirty="0" smtClean="0"/>
              <a:t>1. Где и когда зародился промысел Абрамцево-кудринской резьбы?</a:t>
            </a:r>
          </a:p>
          <a:p>
            <a:r>
              <a:rPr lang="ru-RU" dirty="0" smtClean="0"/>
              <a:t>Кто  возглавил ремесленную школу в поселке Абрамцево?</a:t>
            </a:r>
          </a:p>
          <a:p>
            <a:r>
              <a:rPr lang="ru-RU" dirty="0" smtClean="0"/>
              <a:t>Назовите автора Кудринской резьбы по дереву.</a:t>
            </a:r>
          </a:p>
          <a:p>
            <a:r>
              <a:rPr lang="ru-RU" dirty="0" smtClean="0"/>
              <a:t>Назовите основные элементы кудринской резьбы.</a:t>
            </a:r>
          </a:p>
          <a:p>
            <a:r>
              <a:rPr lang="ru-RU" dirty="0" smtClean="0"/>
              <a:t>Нарисуй самостоятельно элементы кудринской резьбы: «Кустик», «Цветы», «Шишки» по образцу.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990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881" y="743920"/>
            <a:ext cx="10073899" cy="154208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Муниципальное бюджетное образовательное учреждение дополнительного образования «Дом творчества «</a:t>
            </a:r>
            <a:r>
              <a:rPr lang="ru-RU" sz="2800" dirty="0" err="1" smtClean="0"/>
              <a:t>Ю</a:t>
            </a:r>
            <a:r>
              <a:rPr lang="ru-RU" sz="2800" dirty="0" err="1" smtClean="0"/>
              <a:t>лдаш</a:t>
            </a:r>
            <a:r>
              <a:rPr lang="ru-RU" sz="2800" dirty="0" smtClean="0"/>
              <a:t>» городского округа город Уфа Республики Башкортостан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2712203"/>
            <a:ext cx="9601196" cy="316366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Объединение  резьбы по дереву </a:t>
            </a:r>
            <a:r>
              <a:rPr lang="ru-RU" b="1" i="1" dirty="0" smtClean="0"/>
              <a:t>«Город мастеров»</a:t>
            </a:r>
          </a:p>
          <a:p>
            <a:pPr algn="ctr">
              <a:buNone/>
            </a:pPr>
            <a:r>
              <a:rPr lang="ru-RU" dirty="0" smtClean="0"/>
              <a:t>Руководитель: Ильясова Елизавета Михайловна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2022 г.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8634" y="740979"/>
            <a:ext cx="6369269" cy="441435"/>
          </a:xfrm>
        </p:spPr>
        <p:txBody>
          <a:bodyPr>
            <a:noAutofit/>
          </a:bodyPr>
          <a:lstStyle/>
          <a:p>
            <a:r>
              <a:rPr lang="ru-RU" b="1" dirty="0" smtClean="0"/>
              <a:t>История зарождения резьбы</a:t>
            </a:r>
            <a:endParaRPr lang="ru-RU" b="1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71" r="16871"/>
          <a:stretch>
            <a:fillRect/>
          </a:stretch>
        </p:blipFill>
        <p:spPr>
          <a:xfrm>
            <a:off x="7677807" y="740979"/>
            <a:ext cx="3480371" cy="5075621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56745" y="1418897"/>
            <a:ext cx="6511158" cy="466659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/>
              <a:t>Абрамцево-кудринская резьба по дереву - это художественный промысел, который зародился в окрестностях усадьбы Абрамцево в Подмосковье в конце 19 века. </a:t>
            </a:r>
            <a:endParaRPr lang="ru-RU" sz="2400" dirty="0" smtClean="0"/>
          </a:p>
          <a:p>
            <a:pPr algn="just"/>
            <a:r>
              <a:rPr lang="ru-RU" sz="2400" dirty="0" smtClean="0"/>
              <a:t>Ритмичный </a:t>
            </a:r>
            <a:r>
              <a:rPr lang="ru-RU" sz="2400" dirty="0"/>
              <a:t>растительный орнамент можно увидеть на предметах быта того времени. Это ковши и солонки, декоративные шкатулки и вазы, большие тарелки. Помимо красивой резьбы, предметы, сделанные руками мастеров, отличаются тонировками, которые призваны подчеркнуть природную красоту древесины. Узоры покрывают всю поверхность поделки полностью, соединяя крупные детали между собой завитушками, веточками и другими растительными элементами. 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47002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613979"/>
          </a:xfrm>
        </p:spPr>
        <p:txBody>
          <a:bodyPr>
            <a:noAutofit/>
          </a:bodyPr>
          <a:lstStyle/>
          <a:p>
            <a:r>
              <a:rPr lang="ru-RU" sz="36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Учебная мастерская</a:t>
            </a:r>
            <a:endParaRPr lang="ru-RU" sz="3600" b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25" r="722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1655379"/>
            <a:ext cx="6241816" cy="3428853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Жена знаменитого мецената  </a:t>
            </a:r>
            <a:r>
              <a:rPr lang="ru-RU" sz="2400" dirty="0"/>
              <a:t>Саввы Мамонтова организовала в усадьбе школу грамотности для деревенских ребят из окрестных сел и деревень. Помимо уроков школьной программы, было принято решение обучить детей мастерству резчиков по дереву, чтобы они после окончания учебы могли зарабатывать на хлеб своим трудом. Так появилась мастерская, где преподавали столярное и </a:t>
            </a:r>
            <a:r>
              <a:rPr lang="ru-RU" sz="2400" dirty="0" smtClean="0"/>
              <a:t>резчицкое </a:t>
            </a:r>
            <a:r>
              <a:rPr lang="ru-RU" sz="2400" dirty="0"/>
              <a:t>дело. Многие ребята с радостью пошли туда учиться. Обучение было полностью бесплатным в течение трех лет. 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2106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345" y="712921"/>
            <a:ext cx="9065198" cy="5470902"/>
          </a:xfrm>
        </p:spPr>
      </p:pic>
    </p:spTree>
    <p:extLst>
      <p:ext uri="{BB962C8B-B14F-4D97-AF65-F5344CB8AC3E}">
        <p14:creationId xmlns="" xmlns:p14="http://schemas.microsoft.com/office/powerpoint/2010/main" val="28633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683" y="709448"/>
            <a:ext cx="6526924" cy="331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История промысла </a:t>
            </a:r>
            <a:endParaRPr lang="ru-RU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81" r="18881"/>
          <a:stretch>
            <a:fillRect/>
          </a:stretch>
        </p:blipFill>
        <p:spPr>
          <a:xfrm>
            <a:off x="7756634" y="709447"/>
            <a:ext cx="3736428" cy="528144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683" y="1041400"/>
            <a:ext cx="6843532" cy="4042832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Ученикам преподавали основы рисунка и живописи, всячески содействовали творческому подходу ребят к работе. Занятия проводились на территории музея усадьбы, в котором были собраны предметы народных промыслов. Ученики имели возможность знакомиться с экспонатами огромной коллекции. После окончания учебы им преподносили в дар верстак и инструменты для резьбы по дереву, чтобы они могли </a:t>
            </a:r>
            <a:r>
              <a:rPr lang="ru-RU" sz="2800" dirty="0" smtClean="0"/>
              <a:t>самостоятельно начать </a:t>
            </a:r>
            <a:r>
              <a:rPr lang="ru-RU" sz="2800" dirty="0"/>
              <a:t>работу у себя дома. 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79259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93684"/>
            <a:ext cx="9601196" cy="159231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Е.Д. </a:t>
            </a:r>
            <a:r>
              <a:rPr lang="ru-RU" sz="2800" b="1" dirty="0"/>
              <a:t>Поленова </a:t>
            </a:r>
            <a:r>
              <a:rPr lang="ru-RU" sz="2800" dirty="0" smtClean="0"/>
              <a:t>( 1850 </a:t>
            </a:r>
            <a:r>
              <a:rPr lang="ru-RU" sz="2800" dirty="0"/>
              <a:t>— </a:t>
            </a:r>
            <a:r>
              <a:rPr lang="ru-RU" sz="2800" dirty="0" smtClean="0"/>
              <a:t> 1898)  художник, иллюстратор,   возглавила в Абрамцево  ремесленную школу для крестьян,  </a:t>
            </a:r>
            <a:r>
              <a:rPr lang="ru-RU" sz="2800" dirty="0"/>
              <a:t>создавала орнаменты </a:t>
            </a:r>
            <a:r>
              <a:rPr lang="ru-RU" sz="2800" dirty="0" smtClean="0"/>
              <a:t>  </a:t>
            </a:r>
            <a:r>
              <a:rPr lang="ru-RU" sz="2800" dirty="0"/>
              <a:t>для мебели и утвари по мотивам русских народных орнаментов.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53" y="2418749"/>
            <a:ext cx="2727434" cy="365097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46786" y="2522483"/>
            <a:ext cx="7052862" cy="3347965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ремесленная </a:t>
            </a:r>
            <a:r>
              <a:rPr lang="ru-RU" sz="2800" dirty="0"/>
              <a:t>школа и столярная </a:t>
            </a:r>
            <a:r>
              <a:rPr lang="ru-RU" sz="2800" dirty="0" smtClean="0"/>
              <a:t>мастерская в Абрамцево </a:t>
            </a:r>
            <a:r>
              <a:rPr lang="ru-RU" sz="2800" dirty="0"/>
              <a:t>с бесплатным трехгодичным циклом </a:t>
            </a:r>
            <a:r>
              <a:rPr lang="ru-RU" sz="2800" dirty="0" smtClean="0"/>
              <a:t>обучения. </a:t>
            </a:r>
            <a:r>
              <a:rPr lang="ru-RU" sz="2800" dirty="0"/>
              <a:t>Окончив мастерскую, начинающий мастер получал верстак и набор инструментов. Год он должен был отработать в мастерской за сдельную плату, а потом уже мог творить самостоятельно, выполняя собственные </a:t>
            </a:r>
            <a:r>
              <a:rPr lang="ru-RU" sz="2800" dirty="0" smtClean="0"/>
              <a:t> заказы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398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Мебель в русском стиле из Абрамцево по эскизам Поленовой Е.Д.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777" y="2560638"/>
            <a:ext cx="4529646" cy="33099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781" y="2560638"/>
            <a:ext cx="3771709" cy="3461790"/>
          </a:xfrm>
        </p:spPr>
      </p:pic>
    </p:spTree>
    <p:extLst>
      <p:ext uri="{BB962C8B-B14F-4D97-AF65-F5344CB8AC3E}">
        <p14:creationId xmlns="" xmlns:p14="http://schemas.microsoft.com/office/powerpoint/2010/main" val="394394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95402" y="551792"/>
            <a:ext cx="9601196" cy="181628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138E90"/>
                </a:solidFill>
                <a:latin typeface="Trebuchet MS" panose="020B0603020202020204" pitchFamily="34" charset="0"/>
              </a:rPr>
              <a:t>Зарождение </a:t>
            </a:r>
            <a:r>
              <a:rPr lang="ru-RU" sz="2400" b="1" dirty="0" smtClean="0">
                <a:solidFill>
                  <a:srgbClr val="138E90"/>
                </a:solidFill>
                <a:latin typeface="Trebuchet MS" panose="020B0603020202020204" pitchFamily="34" charset="0"/>
              </a:rPr>
              <a:t>стиля кудринской резьбы по дереву</a:t>
            </a:r>
            <a:r>
              <a:rPr lang="ru-RU" sz="2400" b="1" dirty="0">
                <a:solidFill>
                  <a:srgbClr val="138E90"/>
                </a:solidFill>
                <a:latin typeface="Trebuchet MS" panose="020B0603020202020204" pitchFamily="34" charset="0"/>
              </a:rPr>
              <a:t/>
            </a:r>
            <a:br>
              <a:rPr lang="ru-RU" sz="2400" b="1" dirty="0">
                <a:solidFill>
                  <a:srgbClr val="138E90"/>
                </a:solidFill>
                <a:latin typeface="Trebuchet MS" panose="020B0603020202020204" pitchFamily="34" charset="0"/>
              </a:rPr>
            </a:b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 В 1890 году </a:t>
            </a:r>
            <a:r>
              <a:rPr lang="ru-RU" sz="2400" dirty="0" err="1">
                <a:solidFill>
                  <a:srgbClr val="1A3C3D"/>
                </a:solidFill>
                <a:latin typeface="Georgia" panose="02040502050405020303" pitchFamily="18" charset="0"/>
              </a:rPr>
              <a:t>Ворносков</a:t>
            </a: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solidFill>
                  <a:srgbClr val="1A3C3D"/>
                </a:solidFill>
                <a:latin typeface="Georgia" panose="02040502050405020303" pitchFamily="18" charset="0"/>
              </a:rPr>
              <a:t>Василий  Петрович  в </a:t>
            </a: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деревне </a:t>
            </a:r>
            <a:r>
              <a:rPr lang="ru-RU" sz="2400" dirty="0" err="1">
                <a:solidFill>
                  <a:srgbClr val="1A3C3D"/>
                </a:solidFill>
                <a:latin typeface="Georgia" panose="02040502050405020303" pitchFamily="18" charset="0"/>
              </a:rPr>
              <a:t>Кудрино</a:t>
            </a: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, </a:t>
            </a:r>
            <a:r>
              <a:rPr lang="ru-RU" sz="2400" dirty="0" smtClean="0">
                <a:solidFill>
                  <a:srgbClr val="1A3C3D"/>
                </a:solidFill>
                <a:latin typeface="Georgia" panose="02040502050405020303" pitchFamily="18" charset="0"/>
              </a:rPr>
              <a:t>создал </a:t>
            </a: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свой, кудринский стиль резьбы, получившей название «плоскорельефной </a:t>
            </a:r>
            <a:r>
              <a:rPr lang="ru-RU" sz="2400" dirty="0" err="1">
                <a:solidFill>
                  <a:srgbClr val="1A3C3D"/>
                </a:solidFill>
                <a:latin typeface="Georgia" panose="02040502050405020303" pitchFamily="18" charset="0"/>
              </a:rPr>
              <a:t>заоваленной</a:t>
            </a:r>
            <a:r>
              <a:rPr lang="ru-RU" sz="2400" dirty="0">
                <a:solidFill>
                  <a:srgbClr val="1A3C3D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solidFill>
                  <a:srgbClr val="1A3C3D"/>
                </a:solidFill>
                <a:latin typeface="Georgia" panose="02040502050405020303" pitchFamily="18" charset="0"/>
              </a:rPr>
              <a:t>резьбы» </a:t>
            </a:r>
            <a:br>
              <a:rPr lang="ru-RU" sz="2400" dirty="0" smtClean="0">
                <a:solidFill>
                  <a:srgbClr val="1A3C3D"/>
                </a:solidFill>
                <a:latin typeface="Georgia" panose="02040502050405020303" pitchFamily="18" charset="0"/>
              </a:rPr>
            </a:br>
            <a:endParaRPr lang="ru-RU" sz="24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368082"/>
            <a:ext cx="2955034" cy="3767124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61641" y="2632841"/>
            <a:ext cx="6438007" cy="323760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Вася </a:t>
            </a:r>
            <a:r>
              <a:rPr lang="ru-RU" dirty="0" err="1" smtClean="0"/>
              <a:t>Ворносков</a:t>
            </a:r>
            <a:r>
              <a:rPr lang="ru-RU" dirty="0" smtClean="0"/>
              <a:t> освоил резьбу с 11 лет, после окончания Абрамцевской ремесленной школы работал в деревне </a:t>
            </a:r>
            <a:r>
              <a:rPr lang="ru-RU" dirty="0" err="1" smtClean="0"/>
              <a:t>Кудрино</a:t>
            </a:r>
            <a:r>
              <a:rPr lang="ru-RU" dirty="0" smtClean="0"/>
              <a:t> над созданием собственного стиля резьбы, изучая работы известных русских художников и народные традиции. В дальнейшем организовал   мастерскую, в которой обучал плоскорельефной резьбе. В 1925 году получил Диплом на Международной выставке декоративных искусств в Париже.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22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732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Работы Василия </a:t>
            </a:r>
            <a:r>
              <a:rPr lang="ru-RU" dirty="0" err="1" smtClean="0"/>
              <a:t>Ворноскова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60" y="1655379"/>
            <a:ext cx="5612524" cy="42150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48" y="2372830"/>
            <a:ext cx="4427365" cy="3497618"/>
          </a:xfrm>
        </p:spPr>
      </p:pic>
    </p:spTree>
    <p:extLst>
      <p:ext uri="{BB962C8B-B14F-4D97-AF65-F5344CB8AC3E}">
        <p14:creationId xmlns="" xmlns:p14="http://schemas.microsoft.com/office/powerpoint/2010/main" val="63381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162</TotalTime>
  <Words>520</Words>
  <Application>Microsoft Office PowerPoint</Application>
  <PresentationFormat>Произвольный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Натуральные материалы</vt:lpstr>
      <vt:lpstr>Абрамцево-кудринская резьба по дереву</vt:lpstr>
      <vt:lpstr>История зарождения резьбы</vt:lpstr>
      <vt:lpstr>Учебная мастерская</vt:lpstr>
      <vt:lpstr>Слайд 4</vt:lpstr>
      <vt:lpstr>История промысла </vt:lpstr>
      <vt:lpstr>Е.Д. Поленова ( 1850 —  1898)  художник, иллюстратор,   возглавила в Абрамцево  ремесленную школу для крестьян,  создавала орнаменты   для мебели и утвари по мотивам русских народных орнаментов.</vt:lpstr>
      <vt:lpstr>Мебель в русском стиле из Абрамцево по эскизам Поленовой Е.Д.</vt:lpstr>
      <vt:lpstr>Зарождение стиля кудринской резьбы по дереву  В 1890 году Ворносков Василий  Петрович  в деревне Кудрино, создал свой, кудринский стиль резьбы, получившей название «плоскорельефной заоваленной резьбы»  </vt:lpstr>
      <vt:lpstr>Работы Василия Ворноскова</vt:lpstr>
      <vt:lpstr>Элементы кудринской резьбы (каплевидные листья, цветы, шишки)</vt:lpstr>
      <vt:lpstr>Слайд 11</vt:lpstr>
      <vt:lpstr>Вопросы и задание:</vt:lpstr>
      <vt:lpstr>Муниципальное бюджетное образовательное учреждение дополнительного образования «Дом творчества «Юлдаш» городского округа город Уфа Республики Башкортостан 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Абрамцево-кудринская резьба по дереву</dc:title>
  <dc:creator>RePack by Diakov</dc:creator>
  <cp:lastModifiedBy>Александр</cp:lastModifiedBy>
  <cp:revision>21</cp:revision>
  <dcterms:created xsi:type="dcterms:W3CDTF">2020-04-05T14:54:01Z</dcterms:created>
  <dcterms:modified xsi:type="dcterms:W3CDTF">2022-02-27T13:50:26Z</dcterms:modified>
</cp:coreProperties>
</file>