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3" r:id="rId2"/>
    <p:sldId id="259" r:id="rId3"/>
    <p:sldId id="258" r:id="rId4"/>
    <p:sldId id="260" r:id="rId5"/>
    <p:sldId id="261" r:id="rId6"/>
    <p:sldId id="262" r:id="rId7"/>
    <p:sldId id="266" r:id="rId8"/>
    <p:sldId id="263" r:id="rId9"/>
    <p:sldId id="264" r:id="rId10"/>
    <p:sldId id="267" r:id="rId11"/>
    <p:sldId id="268" r:id="rId12"/>
    <p:sldId id="269" r:id="rId13"/>
    <p:sldId id="270" r:id="rId14"/>
    <p:sldId id="271" r:id="rId15"/>
    <p:sldId id="281" r:id="rId16"/>
    <p:sldId id="274" r:id="rId17"/>
    <p:sldId id="275" r:id="rId18"/>
    <p:sldId id="276" r:id="rId19"/>
    <p:sldId id="277" r:id="rId20"/>
    <p:sldId id="278" r:id="rId21"/>
    <p:sldId id="279" r:id="rId22"/>
    <p:sldId id="273" r:id="rId23"/>
    <p:sldId id="282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5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B6B68-02C3-49CB-9E1C-13C463096F12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AE034-19A1-4310-8BB1-4E216367CC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598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B6B68-02C3-49CB-9E1C-13C463096F12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AE034-19A1-4310-8BB1-4E216367CC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43578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B6B68-02C3-49CB-9E1C-13C463096F12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AE034-19A1-4310-8BB1-4E216367CC47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458068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B6B68-02C3-49CB-9E1C-13C463096F12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AE034-19A1-4310-8BB1-4E216367CC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5242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B6B68-02C3-49CB-9E1C-13C463096F12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AE034-19A1-4310-8BB1-4E216367CC47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255881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B6B68-02C3-49CB-9E1C-13C463096F12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AE034-19A1-4310-8BB1-4E216367CC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11357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B6B68-02C3-49CB-9E1C-13C463096F12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AE034-19A1-4310-8BB1-4E216367CC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9756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B6B68-02C3-49CB-9E1C-13C463096F12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AE034-19A1-4310-8BB1-4E216367CC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8483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B6B68-02C3-49CB-9E1C-13C463096F12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AE034-19A1-4310-8BB1-4E216367CC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6023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B6B68-02C3-49CB-9E1C-13C463096F12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AE034-19A1-4310-8BB1-4E216367CC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33434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B6B68-02C3-49CB-9E1C-13C463096F12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AE034-19A1-4310-8BB1-4E216367CC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37736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B6B68-02C3-49CB-9E1C-13C463096F12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AE034-19A1-4310-8BB1-4E216367CC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9079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B6B68-02C3-49CB-9E1C-13C463096F12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AE034-19A1-4310-8BB1-4E216367CC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956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B6B68-02C3-49CB-9E1C-13C463096F12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AE034-19A1-4310-8BB1-4E216367CC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544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B6B68-02C3-49CB-9E1C-13C463096F12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AE034-19A1-4310-8BB1-4E216367CC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46705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B6B68-02C3-49CB-9E1C-13C463096F12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AE034-19A1-4310-8BB1-4E216367CC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66005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6B6B68-02C3-49CB-9E1C-13C463096F12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9EAE034-19A1-4310-8BB1-4E216367CC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5407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gif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openxmlformats.org/officeDocument/2006/relationships/image" Target="../media/image31.gif"/><Relationship Id="rId5" Type="http://schemas.openxmlformats.org/officeDocument/2006/relationships/image" Target="../media/image25.jp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g"/><Relationship Id="rId5" Type="http://schemas.openxmlformats.org/officeDocument/2006/relationships/image" Target="../media/image36.jpg"/><Relationship Id="rId4" Type="http://schemas.openxmlformats.org/officeDocument/2006/relationships/image" Target="../media/image35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EED441-10A4-430E-A04D-9E67EB51B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026" y="491320"/>
            <a:ext cx="9612771" cy="128289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СОШ № 19 имени Романа Катасонова                           Дошкольное отделение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2D80A9D-66EF-4D4D-9311-BE371C108E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2800" b="1" dirty="0">
                <a:solidFill>
                  <a:srgbClr val="0066FF"/>
                </a:solidFill>
                <a:latin typeface="Century Schoolbook"/>
                <a:ea typeface="+mj-ea"/>
                <a:cs typeface="+mj-cs"/>
              </a:rPr>
              <a:t>Развивающие игры как средство</a:t>
            </a:r>
            <a:br>
              <a:rPr lang="ru-RU" sz="2800" b="1" dirty="0">
                <a:solidFill>
                  <a:srgbClr val="0066FF"/>
                </a:solidFill>
                <a:latin typeface="Century Schoolbook"/>
                <a:ea typeface="+mj-ea"/>
                <a:cs typeface="+mj-cs"/>
              </a:rPr>
            </a:br>
            <a:r>
              <a:rPr lang="ru-RU" sz="2800" b="1" dirty="0">
                <a:solidFill>
                  <a:srgbClr val="0066FF"/>
                </a:solidFill>
                <a:latin typeface="Century Schoolbook"/>
                <a:ea typeface="+mj-ea"/>
                <a:cs typeface="+mj-cs"/>
              </a:rPr>
              <a:t>   формирования</a:t>
            </a:r>
            <a:br>
              <a:rPr lang="ru-RU" sz="2800" b="1" dirty="0">
                <a:solidFill>
                  <a:srgbClr val="0066FF"/>
                </a:solidFill>
                <a:latin typeface="Century Schoolbook"/>
                <a:ea typeface="+mj-ea"/>
                <a:cs typeface="+mj-cs"/>
              </a:rPr>
            </a:br>
            <a:r>
              <a:rPr lang="ru-RU" sz="2800" b="1" dirty="0">
                <a:solidFill>
                  <a:srgbClr val="0066FF"/>
                </a:solidFill>
                <a:latin typeface="Century Schoolbook"/>
                <a:ea typeface="+mj-ea"/>
                <a:cs typeface="+mj-cs"/>
              </a:rPr>
              <a:t>           познавательных способностей </a:t>
            </a:r>
            <a:br>
              <a:rPr lang="ru-RU" sz="2800" b="1" dirty="0">
                <a:solidFill>
                  <a:srgbClr val="0066FF"/>
                </a:solidFill>
                <a:latin typeface="Century Schoolbook"/>
                <a:ea typeface="+mj-ea"/>
                <a:cs typeface="+mj-cs"/>
              </a:rPr>
            </a:br>
            <a:r>
              <a:rPr lang="ru-RU" sz="2800" b="1" dirty="0">
                <a:solidFill>
                  <a:srgbClr val="0066FF"/>
                </a:solidFill>
                <a:latin typeface="Century Schoolbook"/>
                <a:ea typeface="+mj-ea"/>
                <a:cs typeface="+mj-cs"/>
              </a:rPr>
              <a:t>            детей старшего дошкольного возраста</a:t>
            </a:r>
          </a:p>
          <a:p>
            <a:pPr marL="0" indent="0" algn="ctr">
              <a:buNone/>
            </a:pPr>
            <a:r>
              <a:rPr lang="ru-RU" sz="2800" b="1" dirty="0">
                <a:solidFill>
                  <a:srgbClr val="FF0000"/>
                </a:solidFill>
                <a:latin typeface="Century Schoolbook"/>
                <a:ea typeface="+mj-ea"/>
                <a:cs typeface="+mj-cs"/>
              </a:rPr>
              <a:t>Подготовила Лузгина Е.А</a:t>
            </a:r>
            <a:r>
              <a:rPr lang="ru-RU" sz="2800" b="1" dirty="0">
                <a:solidFill>
                  <a:prstClr val="black"/>
                </a:solidFill>
                <a:latin typeface="Century Schoolbook"/>
                <a:ea typeface="+mj-ea"/>
                <a:cs typeface="+mj-cs"/>
              </a:rPr>
              <a:t>.</a:t>
            </a:r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C6BDF94-AD52-40F7-B739-D24FD16CBF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02541"/>
            <a:ext cx="3943350" cy="47625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A26E995A-4CCD-47BD-8C89-CC013FC0C3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1782" y="2941923"/>
            <a:ext cx="47625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6205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41E5D10-4301-4547-9524-77CFE6F34C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4313" y="198783"/>
            <a:ext cx="9409043" cy="5842579"/>
          </a:xfrm>
        </p:spPr>
        <p:txBody>
          <a:bodyPr/>
          <a:lstStyle/>
          <a:p>
            <a:pPr marL="0" lvl="0" indent="0">
              <a:buClr>
                <a:srgbClr val="90C226"/>
              </a:buClr>
              <a:buNone/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Третий этап</a:t>
            </a:r>
          </a:p>
          <a:p>
            <a:pPr marL="0" lvl="0" indent="0">
              <a:buClr>
                <a:srgbClr val="90C226"/>
              </a:buClr>
              <a:buNone/>
            </a:pPr>
            <a:r>
              <a:rPr lang="ru-RU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Более сложной и интересной для ребят является воссоздание </a:t>
            </a:r>
          </a:p>
          <a:p>
            <a:pPr marL="0" lvl="0" indent="0">
              <a:buClr>
                <a:srgbClr val="90C226"/>
              </a:buClr>
              <a:buNone/>
            </a:pPr>
            <a:r>
              <a:rPr lang="ru-RU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фигур по образцам-контурам. Это третий этап освоения игры. </a:t>
            </a:r>
          </a:p>
          <a:p>
            <a:pPr marL="0" lvl="0" indent="0">
              <a:buClr>
                <a:srgbClr val="90C226"/>
              </a:buClr>
              <a:buNone/>
            </a:pPr>
            <a:r>
              <a:rPr lang="ru-RU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Воссоздание фигур по контурам требует зрительного </a:t>
            </a:r>
          </a:p>
          <a:p>
            <a:pPr marL="0" lvl="0" indent="0">
              <a:buClr>
                <a:srgbClr val="90C226"/>
              </a:buClr>
              <a:buNone/>
            </a:pPr>
            <a:r>
              <a:rPr lang="ru-RU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членения формы на составные части, то есть на </a:t>
            </a:r>
          </a:p>
          <a:p>
            <a:pPr marL="0" lvl="0" indent="0">
              <a:buClr>
                <a:srgbClr val="90C226"/>
              </a:buClr>
              <a:buNone/>
            </a:pPr>
            <a:r>
              <a:rPr lang="ru-RU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геометрические фигуры.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F293A77-522E-4E8E-A67D-95CE8A029C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4773" y="357809"/>
            <a:ext cx="3215309" cy="4287078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F941C7E-9024-4B3C-A6A2-05F46861E7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5208" y="2438400"/>
            <a:ext cx="3362734" cy="4055166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6304985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EE1032-F2B6-455F-9122-EDFFA2AF0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3610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Century Schoolbook" panose="02040604050505020304" pitchFamily="18" charset="0"/>
              </a:rPr>
              <a:t>«ВЬЕТНАМСКАЯ ИГРА</a:t>
            </a:r>
            <a:r>
              <a:rPr lang="ru-RU" dirty="0">
                <a:solidFill>
                  <a:srgbClr val="FF0000"/>
                </a:solidFill>
                <a:latin typeface="Century Schoolbook" panose="02040604050505020304" pitchFamily="18" charset="0"/>
              </a:rPr>
              <a:t>»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0DDB238-818D-4890-BD28-806803CCB1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3" y="1245705"/>
            <a:ext cx="9460579" cy="4795658"/>
          </a:xfrm>
        </p:spPr>
        <p:txBody>
          <a:bodyPr/>
          <a:lstStyle/>
          <a:p>
            <a:pPr marL="0" indent="0">
              <a:buNone/>
            </a:pPr>
            <a:r>
              <a:rPr lang="ru-RU" sz="2800" b="1" dirty="0">
                <a:solidFill>
                  <a:srgbClr val="0066FF"/>
                </a:solidFill>
                <a:latin typeface="Times New Roman" panose="02020603050405020304" pitchFamily="18" charset="0"/>
              </a:rPr>
              <a:t>Игра на воссоздание силуэтов</a:t>
            </a:r>
          </a:p>
          <a:p>
            <a:pPr marL="0" indent="0">
              <a:buNone/>
            </a:pPr>
            <a:r>
              <a:rPr lang="ru-RU" b="1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Кол-во играющих: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1-4</a:t>
            </a:r>
          </a:p>
          <a:p>
            <a:pPr marL="0" indent="0">
              <a:buNone/>
            </a:pPr>
            <a:r>
              <a:rPr lang="ru-RU" b="1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составление из частей силуэтов животных,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птиц, насекомых.</a:t>
            </a:r>
          </a:p>
          <a:p>
            <a:pPr marL="0" indent="0">
              <a:buNone/>
            </a:pPr>
            <a:r>
              <a:rPr lang="ru-RU" b="1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выявить особенности воображения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у дошкольников;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 детей обдумывать, планировать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свои действия;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логическое, пространственное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мышление, речь, внимание, память.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DD91BF0-A1B4-436A-9939-D063937A58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5778" y="1540580"/>
            <a:ext cx="5586079" cy="4500783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1583786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94E933-9B61-48E0-ACD3-C4DC264CAB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55659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Century Schoolbook" panose="02040604050505020304" pitchFamily="18" charset="0"/>
              </a:rPr>
              <a:t>«ВЬЕТНАМСКАЯ ИГРА</a:t>
            </a:r>
            <a:r>
              <a:rPr lang="ru-RU" sz="3200" dirty="0">
                <a:solidFill>
                  <a:srgbClr val="FF0000"/>
                </a:solidFill>
                <a:latin typeface="Century Schoolbook" panose="02040604050505020304" pitchFamily="18" charset="0"/>
              </a:rPr>
              <a:t>»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DA7A604-E7ED-4A41-A70C-37332D1971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6030" y="1073426"/>
            <a:ext cx="9473831" cy="5398283"/>
          </a:xfrm>
        </p:spPr>
        <p:txBody>
          <a:bodyPr>
            <a:normAutofit/>
          </a:bodyPr>
          <a:lstStyle/>
          <a:p>
            <a:pPr indent="0" algn="just">
              <a:buNone/>
            </a:pPr>
            <a:r>
              <a:rPr lang="ru-RU" sz="1900" b="1" dirty="0">
                <a:solidFill>
                  <a:srgbClr val="0066FF"/>
                </a:solidFill>
                <a:latin typeface="Times New Roman" panose="02020603050405020304" pitchFamily="18" charset="0"/>
              </a:rPr>
              <a:t>Материал: </a:t>
            </a:r>
            <a:r>
              <a:rPr lang="ru-RU" sz="1900" dirty="0">
                <a:solidFill>
                  <a:srgbClr val="181818"/>
                </a:solidFill>
                <a:latin typeface="Times New Roman" panose="02020603050405020304" pitchFamily="18" charset="0"/>
              </a:rPr>
              <a:t>круг из 7 частей, из которых равны между собой 2 части, имеющие сходство с треугольником; остальные 3 части – разные по размеру и форме.</a:t>
            </a:r>
            <a:endParaRPr lang="ru-RU" sz="1900" dirty="0">
              <a:solidFill>
                <a:srgbClr val="181818"/>
              </a:solidFill>
              <a:latin typeface="Open Sans" panose="020B0606030504020204" pitchFamily="34" charset="0"/>
            </a:endParaRPr>
          </a:p>
          <a:p>
            <a:pPr indent="0" algn="just">
              <a:buNone/>
            </a:pPr>
            <a:r>
              <a:rPr lang="ru-RU" sz="1900" b="1" dirty="0">
                <a:solidFill>
                  <a:srgbClr val="0066FF"/>
                </a:solidFill>
                <a:latin typeface="Times New Roman" panose="02020603050405020304" pitchFamily="18" charset="0"/>
              </a:rPr>
              <a:t>Ход игры:</a:t>
            </a:r>
            <a:r>
              <a:rPr lang="ru-RU" sz="1900" dirty="0">
                <a:solidFill>
                  <a:srgbClr val="0066FF"/>
                </a:solidFill>
                <a:latin typeface="Times New Roman" panose="02020603050405020304" pitchFamily="18" charset="0"/>
              </a:rPr>
              <a:t> </a:t>
            </a:r>
            <a:r>
              <a:rPr lang="ru-RU" sz="1900" dirty="0">
                <a:solidFill>
                  <a:srgbClr val="181818"/>
                </a:solidFill>
                <a:latin typeface="Times New Roman" panose="02020603050405020304" pitchFamily="18" charset="0"/>
              </a:rPr>
              <a:t>воспитатель предлагает детям поиграть в интересную игру, в которую часто играют дети в другой стране, во Вьетнаме.</a:t>
            </a:r>
            <a:endParaRPr lang="ru-RU" sz="1900" dirty="0">
              <a:solidFill>
                <a:srgbClr val="181818"/>
              </a:solidFill>
              <a:latin typeface="Open Sans" panose="020B0606030504020204" pitchFamily="34" charset="0"/>
            </a:endParaRPr>
          </a:p>
          <a:p>
            <a:pPr indent="0" algn="just">
              <a:buNone/>
            </a:pPr>
            <a:r>
              <a:rPr lang="ru-RU" sz="1900" dirty="0">
                <a:solidFill>
                  <a:srgbClr val="181818"/>
                </a:solidFill>
                <a:latin typeface="Times New Roman" panose="02020603050405020304" pitchFamily="18" charset="0"/>
              </a:rPr>
              <a:t>На каждого ребенка раздается один круг (7 частей). В игре используются все 7 частей. Плотно присоединяя детали друг к другу, дети составляют различные силуэты животных, птиц, насекомых.</a:t>
            </a:r>
            <a:endParaRPr lang="ru-RU" sz="1900" dirty="0">
              <a:solidFill>
                <a:srgbClr val="181818"/>
              </a:solidFill>
              <a:latin typeface="Open Sans" panose="020B0606030504020204" pitchFamily="34" charset="0"/>
            </a:endParaRPr>
          </a:p>
          <a:p>
            <a:pPr marL="0" indent="0">
              <a:buNone/>
            </a:pPr>
            <a:br>
              <a:rPr lang="ru-RU" dirty="0"/>
            </a:b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79FDD24-51BC-4FFE-9844-7F78BDCAEC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4207" y="3060342"/>
            <a:ext cx="4770783" cy="3570393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41531218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BDC63B-4C58-486A-AA2E-A401A01F8B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09600"/>
          </a:xfrm>
        </p:spPr>
        <p:txBody>
          <a:bodyPr/>
          <a:lstStyle/>
          <a:p>
            <a:pPr algn="ctr"/>
            <a:r>
              <a:rPr lang="ru-RU" sz="2900" b="1" dirty="0">
                <a:solidFill>
                  <a:srgbClr val="FF0000"/>
                </a:solidFill>
                <a:latin typeface="Century Schoolbook" panose="02040604050505020304" pitchFamily="18" charset="0"/>
              </a:rPr>
              <a:t>«ВЬЕТНАМСКАЯ ИГРА</a:t>
            </a:r>
            <a:r>
              <a:rPr lang="ru-RU" sz="2900" dirty="0">
                <a:solidFill>
                  <a:srgbClr val="FF0000"/>
                </a:solidFill>
                <a:latin typeface="Century Schoolbook" panose="02040604050505020304" pitchFamily="18" charset="0"/>
              </a:rPr>
              <a:t>»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E1D9800-E0AC-46EB-8611-D092322407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219201"/>
            <a:ext cx="8596668" cy="4822162"/>
          </a:xfrm>
        </p:spPr>
        <p:txBody>
          <a:bodyPr/>
          <a:lstStyle/>
          <a:p>
            <a:pPr lvl="0" indent="0" algn="just">
              <a:buClr>
                <a:srgbClr val="90C226"/>
              </a:buClr>
              <a:buNone/>
            </a:pPr>
            <a:r>
              <a:rPr lang="ru-RU" sz="2800" b="1" dirty="0">
                <a:solidFill>
                  <a:srgbClr val="0066FF"/>
                </a:solidFill>
                <a:latin typeface="Times New Roman" panose="02020603050405020304" pitchFamily="18" charset="0"/>
              </a:rPr>
              <a:t>Варианты игры</a:t>
            </a:r>
            <a:r>
              <a:rPr lang="ru-RU" b="1" dirty="0">
                <a:solidFill>
                  <a:srgbClr val="0066FF"/>
                </a:solidFill>
                <a:latin typeface="Times New Roman" panose="02020603050405020304" pitchFamily="18" charset="0"/>
              </a:rPr>
              <a:t>:</a:t>
            </a:r>
            <a:endParaRPr lang="ru-RU" dirty="0">
              <a:solidFill>
                <a:srgbClr val="0066FF"/>
              </a:solidFill>
              <a:latin typeface="Open Sans" panose="020B0606030504020204" pitchFamily="34" charset="0"/>
            </a:endParaRPr>
          </a:p>
          <a:p>
            <a:pPr marL="685800" lvl="0" algn="just">
              <a:buClr>
                <a:srgbClr val="90C226"/>
              </a:buClr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rgbClr val="181818"/>
                </a:solidFill>
                <a:latin typeface="Times New Roman" panose="02020603050405020304" pitchFamily="18" charset="0"/>
              </a:rPr>
              <a:t>-Кто соберет больше фигур?</a:t>
            </a:r>
            <a:endParaRPr lang="ru-RU" sz="2000" dirty="0">
              <a:solidFill>
                <a:srgbClr val="181818"/>
              </a:solidFill>
              <a:latin typeface="Open Sans" panose="020B0606030504020204" pitchFamily="34" charset="0"/>
            </a:endParaRPr>
          </a:p>
          <a:p>
            <a:pPr marL="685800" lvl="0" algn="just">
              <a:buClr>
                <a:srgbClr val="90C226"/>
              </a:buClr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rgbClr val="181818"/>
                </a:solidFill>
                <a:latin typeface="Times New Roman" panose="02020603050405020304" pitchFamily="18" charset="0"/>
              </a:rPr>
              <a:t>-Кто быстрее соберет фигуру?</a:t>
            </a:r>
            <a:endParaRPr lang="ru-RU" sz="2000" dirty="0">
              <a:solidFill>
                <a:srgbClr val="181818"/>
              </a:solidFill>
              <a:latin typeface="Open Sans" panose="020B0606030504020204" pitchFamily="34" charset="0"/>
            </a:endParaRPr>
          </a:p>
          <a:p>
            <a:pPr marL="685800" lvl="0" algn="just">
              <a:buClr>
                <a:srgbClr val="90C226"/>
              </a:buClr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rgbClr val="181818"/>
                </a:solidFill>
                <a:latin typeface="Times New Roman" panose="02020603050405020304" pitchFamily="18" charset="0"/>
              </a:rPr>
              <a:t>-Кто придумает фигуру интереснее?</a:t>
            </a:r>
            <a:endParaRPr lang="ru-RU" sz="2000" dirty="0">
              <a:solidFill>
                <a:srgbClr val="181818"/>
              </a:solidFill>
              <a:latin typeface="Open Sans" panose="020B0606030504020204" pitchFamily="34" charset="0"/>
            </a:endParaRPr>
          </a:p>
          <a:p>
            <a:pPr marL="685800" lvl="0" algn="just">
              <a:buClr>
                <a:srgbClr val="90C226"/>
              </a:buClr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rgbClr val="181818"/>
                </a:solidFill>
                <a:latin typeface="Times New Roman" panose="02020603050405020304" pitchFamily="18" charset="0"/>
              </a:rPr>
              <a:t>-Угадай фигуру</a:t>
            </a:r>
            <a:endParaRPr lang="ru-RU" sz="2000" dirty="0">
              <a:solidFill>
                <a:srgbClr val="181818"/>
              </a:solidFill>
              <a:latin typeface="Open Sans" panose="020B0606030504020204" pitchFamily="34" charset="0"/>
            </a:endParaRPr>
          </a:p>
          <a:p>
            <a:pPr marL="685800" lvl="0" algn="just">
              <a:buClr>
                <a:srgbClr val="90C226"/>
              </a:buClr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rgbClr val="181818"/>
                </a:solidFill>
                <a:latin typeface="Times New Roman" panose="02020603050405020304" pitchFamily="18" charset="0"/>
              </a:rPr>
              <a:t>-Кто сможет придумать </a:t>
            </a:r>
          </a:p>
          <a:p>
            <a:pPr lvl="0" indent="0" algn="just">
              <a:buClr>
                <a:srgbClr val="90C226"/>
              </a:buClr>
              <a:buNone/>
            </a:pPr>
            <a:r>
              <a:rPr lang="ru-RU" sz="2000" dirty="0">
                <a:solidFill>
                  <a:srgbClr val="181818"/>
                </a:solidFill>
                <a:latin typeface="Times New Roman" panose="02020603050405020304" pitchFamily="18" charset="0"/>
              </a:rPr>
              <a:t>фигуру (например, зайца) </a:t>
            </a:r>
          </a:p>
          <a:p>
            <a:pPr lvl="0" indent="0" algn="just">
              <a:buClr>
                <a:srgbClr val="90C226"/>
              </a:buClr>
              <a:buNone/>
            </a:pPr>
            <a:r>
              <a:rPr lang="ru-RU" sz="2000" dirty="0">
                <a:solidFill>
                  <a:srgbClr val="181818"/>
                </a:solidFill>
                <a:latin typeface="Times New Roman" panose="02020603050405020304" pitchFamily="18" charset="0"/>
              </a:rPr>
              <a:t>в разных положениях?</a:t>
            </a:r>
            <a:endParaRPr lang="ru-RU" sz="2000" dirty="0">
              <a:solidFill>
                <a:srgbClr val="181818"/>
              </a:solidFill>
              <a:latin typeface="Open Sans" panose="020B0606030504020204" pitchFamily="34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5A5A3C0-E793-4A56-90C0-4FB6F5806C3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" t="-796" r="5514" b="17925"/>
          <a:stretch/>
        </p:blipFill>
        <p:spPr>
          <a:xfrm>
            <a:off x="7880697" y="233541"/>
            <a:ext cx="3098363" cy="2668685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AF1B722-44D4-4ECF-81C5-DBF92A9FA6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1183" y="3159018"/>
            <a:ext cx="2878214" cy="3465441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5CF0EF0-1AE7-4DD8-A808-73C2A98A792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70" b="17778"/>
          <a:stretch/>
        </p:blipFill>
        <p:spPr>
          <a:xfrm>
            <a:off x="7380057" y="3159017"/>
            <a:ext cx="4545001" cy="3465442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926628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0836E9-340A-4C2A-8493-57B825328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59634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Century Schoolbook" panose="02040604050505020304" pitchFamily="18" charset="0"/>
              </a:rPr>
              <a:t>«ПЕНТАМИНО</a:t>
            </a:r>
            <a:r>
              <a:rPr lang="ru-RU" dirty="0">
                <a:solidFill>
                  <a:srgbClr val="FF0000"/>
                </a:solidFill>
                <a:latin typeface="Century Schoolbook" panose="02040604050505020304" pitchFamily="18" charset="0"/>
              </a:rPr>
              <a:t>»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F5ACF70-84D3-433B-93B0-C86238C8AD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077" y="1205949"/>
            <a:ext cx="9515061" cy="4835414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 из самых популярных мировых головоломок. Игра на все времена - от пяти до ста лет. Запатентовал головоломку "пентамино" </a:t>
            </a:r>
            <a:r>
              <a:rPr lang="ru-RU" sz="24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Соломон Вольф </a:t>
            </a:r>
            <a:r>
              <a:rPr lang="ru-RU" sz="2400" b="1" dirty="0" err="1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Голомб</a:t>
            </a:r>
            <a:r>
              <a:rPr lang="ru-RU" sz="24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житель Балтимора, математик и инженер, профессор университета Южная Калифорния.</a:t>
            </a:r>
          </a:p>
          <a:p>
            <a:pPr marL="0" indent="0" algn="ctr">
              <a:buNone/>
            </a:pPr>
            <a:r>
              <a:rPr lang="ru-RU" sz="2400" b="1" dirty="0">
                <a:solidFill>
                  <a:srgbClr val="0066F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ЦЕЛЬ ИГРЫ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у детей образного мышления, комбинаторных способностей, практических и умственных действий; воспитание нравственно-волевых качеств: настойчивости, целенаправленности действий, желания думать, искать путь решения и приходить к положительному результату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69044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8D0FA7-809C-42D0-9B4D-CF893FEAD4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54333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Century Schoolbook" panose="02040604050505020304" pitchFamily="18" charset="0"/>
              </a:rPr>
              <a:t>«ПЕНТАМИНО</a:t>
            </a:r>
            <a:r>
              <a:rPr lang="ru-RU" sz="3200" dirty="0">
                <a:solidFill>
                  <a:srgbClr val="FF0000"/>
                </a:solidFill>
                <a:latin typeface="Century Schoolbook" panose="02040604050505020304" pitchFamily="18" charset="0"/>
              </a:rPr>
              <a:t>»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1566549-E9CE-4F41-ABD0-C47683A230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5" y="1152940"/>
            <a:ext cx="7234214" cy="4717774"/>
          </a:xfrm>
        </p:spPr>
        <p:txBody>
          <a:bodyPr>
            <a:normAutofit lnSpcReduction="10000"/>
          </a:bodyPr>
          <a:lstStyle/>
          <a:p>
            <a:pPr marL="0" lvl="0" indent="0" algn="ctr">
              <a:buClr>
                <a:srgbClr val="90C226"/>
              </a:buClr>
              <a:buNone/>
            </a:pPr>
            <a:r>
              <a:rPr lang="ru-RU" sz="2800" b="1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Суть пентамино</a:t>
            </a:r>
            <a:r>
              <a:rPr lang="ru-RU" sz="2800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lvl="0">
              <a:buClr>
                <a:srgbClr val="90C226"/>
              </a:buClr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заключается в конструировании на плоскости разнообразных предметных силуэтов. В результате получается плоскостное силуэтное изображение. Оно условно, схематично, но образ легко угадывается по основным характерным признакам предмета, его строению, пропорциональному соотношению частей и форме. </a:t>
            </a:r>
          </a:p>
          <a:p>
            <a:pPr lvl="0">
              <a:buClr>
                <a:srgbClr val="90C226"/>
              </a:buClr>
              <a:buFont typeface="Wingdings" panose="05000000000000000000" pitchFamily="2" charset="2"/>
              <a:buChar char="v"/>
            </a:pPr>
            <a:endParaRPr lang="ru-RU" sz="2400" dirty="0">
              <a:solidFill>
                <a:prstClr val="black">
                  <a:lumMod val="95000"/>
                  <a:lumOff val="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rgbClr val="90C226"/>
              </a:buClr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Пентамино позволяет создавать абстрактные изображения разнообразной конфигурации, узоры, геометрические фигуры.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1A13E0D-1EF9-4F10-B510-87B752C6F4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2687" y="742122"/>
            <a:ext cx="3785084" cy="4174434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8845329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D358EB-7E0D-414E-B512-8C5FDF431C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50358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900" b="1" dirty="0">
                <a:solidFill>
                  <a:srgbClr val="FF0000"/>
                </a:solidFill>
                <a:latin typeface="Century Schoolbook" panose="02040604050505020304" pitchFamily="18" charset="0"/>
              </a:rPr>
              <a:t>«ПЕНТАМИНО</a:t>
            </a:r>
            <a:r>
              <a:rPr lang="ru-RU" sz="2900" dirty="0">
                <a:solidFill>
                  <a:srgbClr val="FF0000"/>
                </a:solidFill>
                <a:latin typeface="Century Schoolbook" panose="02040604050505020304" pitchFamily="18" charset="0"/>
              </a:rPr>
              <a:t>»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EE55BA8-34E3-4CC4-8FCF-035827BCB6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3" y="1113183"/>
            <a:ext cx="9155779" cy="4928179"/>
          </a:xfrm>
        </p:spPr>
        <p:txBody>
          <a:bodyPr/>
          <a:lstStyle/>
          <a:p>
            <a:pPr lvl="0">
              <a:buClr>
                <a:srgbClr val="90C226"/>
              </a:buClr>
              <a:buFont typeface="Wingdings" panose="05000000000000000000" pitchFamily="2" charset="2"/>
              <a:buChar char="v"/>
            </a:pPr>
            <a:r>
              <a:rPr lang="ru-RU" sz="2400" b="1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Пентамино </a:t>
            </a:r>
            <a:r>
              <a:rPr lang="ru-RU" sz="24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творческая игра, требует от ребёнка поисковой активности при выполнении нового.</a:t>
            </a:r>
          </a:p>
          <a:p>
            <a:pPr lvl="0">
              <a:buClr>
                <a:srgbClr val="90C226"/>
              </a:buClr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Игровой набор «Пентамино» состоит </a:t>
            </a:r>
          </a:p>
          <a:p>
            <a:pPr marL="0" lvl="0" indent="0">
              <a:buClr>
                <a:srgbClr val="90C226"/>
              </a:buClr>
              <a:buNone/>
            </a:pPr>
            <a:r>
              <a:rPr lang="ru-RU" sz="24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из 12 разных по форме, но равных по </a:t>
            </a:r>
          </a:p>
          <a:p>
            <a:pPr marL="0" lvl="0" indent="0">
              <a:buClr>
                <a:srgbClr val="90C226"/>
              </a:buClr>
              <a:buNone/>
            </a:pPr>
            <a:r>
              <a:rPr lang="ru-RU" sz="24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площади элементов. Каждый элемент </a:t>
            </a:r>
          </a:p>
          <a:p>
            <a:pPr marL="0" lvl="0" indent="0">
              <a:buClr>
                <a:srgbClr val="90C226"/>
              </a:buClr>
              <a:buNone/>
            </a:pPr>
            <a:r>
              <a:rPr lang="ru-RU" sz="24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состоит из пяти равных квадратов. </a:t>
            </a:r>
          </a:p>
          <a:p>
            <a:pPr marL="0" lvl="0" indent="0">
              <a:buClr>
                <a:srgbClr val="90C226"/>
              </a:buClr>
              <a:buNone/>
            </a:pPr>
            <a:r>
              <a:rPr lang="ru-RU" sz="24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При решении задач и головоломок </a:t>
            </a:r>
          </a:p>
          <a:p>
            <a:pPr marL="0" lvl="0" indent="0">
              <a:buClr>
                <a:srgbClr val="90C226"/>
              </a:buClr>
              <a:buNone/>
            </a:pPr>
            <a:r>
              <a:rPr lang="ru-RU" sz="24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фигурки можно вертеть и переворачивать.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CBA9BBB-04BF-4BA7-A0FB-A69DF580B2F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08" t="32888" r="18845"/>
          <a:stretch/>
        </p:blipFill>
        <p:spPr>
          <a:xfrm>
            <a:off x="6835725" y="1850072"/>
            <a:ext cx="4876554" cy="4110962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51906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7789A6-2129-401F-AA3D-4AD0B9AE29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556591"/>
          </a:xfrm>
        </p:spPr>
        <p:txBody>
          <a:bodyPr/>
          <a:lstStyle/>
          <a:p>
            <a:pPr algn="ctr"/>
            <a:r>
              <a:rPr lang="ru-RU" sz="2900" b="1" dirty="0">
                <a:solidFill>
                  <a:srgbClr val="FF0000"/>
                </a:solidFill>
                <a:latin typeface="Century Schoolbook" panose="02040604050505020304" pitchFamily="18" charset="0"/>
              </a:rPr>
              <a:t>«ПЕНТАМИНО</a:t>
            </a:r>
            <a:r>
              <a:rPr lang="ru-RU" sz="2900" dirty="0">
                <a:solidFill>
                  <a:srgbClr val="FF0000"/>
                </a:solidFill>
                <a:latin typeface="Century Schoolbook" panose="02040604050505020304" pitchFamily="18" charset="0"/>
              </a:rPr>
              <a:t>»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5588607-6A51-495E-BFEE-3C34ED88E8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166191"/>
            <a:ext cx="8930492" cy="4875171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b="1" dirty="0">
                <a:solidFill>
                  <a:srgbClr val="0066F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Как играть с пентамино?</a:t>
            </a:r>
          </a:p>
          <a:p>
            <a:pPr marL="0" indent="0">
              <a:buNone/>
            </a:pPr>
            <a:endParaRPr lang="ru-RU" sz="3200" b="1" dirty="0">
              <a:solidFill>
                <a:srgbClr val="0066FF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lvl="0">
              <a:buClr>
                <a:srgbClr val="90C226"/>
              </a:buClr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Самая распространенная </a:t>
            </a:r>
          </a:p>
          <a:p>
            <a:pPr marL="0" lvl="0" indent="0">
              <a:buClr>
                <a:srgbClr val="90C226"/>
              </a:buClr>
              <a:buNone/>
            </a:pPr>
            <a:r>
              <a:rPr lang="ru-RU" sz="24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задача пентамино – </a:t>
            </a:r>
          </a:p>
          <a:p>
            <a:pPr marL="0" lvl="0" indent="0">
              <a:buClr>
                <a:srgbClr val="90C226"/>
              </a:buClr>
              <a:buNone/>
            </a:pPr>
            <a:r>
              <a:rPr lang="ru-RU" sz="24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сложить из всех фигурок, </a:t>
            </a:r>
          </a:p>
          <a:p>
            <a:pPr marL="0" lvl="0" indent="0">
              <a:buClr>
                <a:srgbClr val="90C226"/>
              </a:buClr>
              <a:buNone/>
            </a:pPr>
            <a:r>
              <a:rPr lang="ru-RU" sz="24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без перекрытий и зазоров,</a:t>
            </a:r>
          </a:p>
          <a:p>
            <a:pPr marL="0" lvl="0" indent="0">
              <a:buClr>
                <a:srgbClr val="90C226"/>
              </a:buClr>
              <a:buNone/>
            </a:pPr>
            <a:r>
              <a:rPr lang="ru-RU" sz="24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прямоугольник.</a:t>
            </a:r>
          </a:p>
          <a:p>
            <a:pPr lvl="0">
              <a:buClr>
                <a:srgbClr val="90C226"/>
              </a:buClr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Например:</a:t>
            </a:r>
            <a:endParaRPr lang="ru-RU" sz="2400" b="1" dirty="0">
              <a:solidFill>
                <a:srgbClr val="00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7">
            <a:extLst>
              <a:ext uri="{FF2B5EF4-FFF2-40B4-BE49-F238E27FC236}">
                <a16:creationId xmlns:a16="http://schemas.microsoft.com/office/drawing/2014/main" id="{B9FAD6B3-F205-4583-B2F6-75489DB66A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2509" y="2160588"/>
            <a:ext cx="4158682" cy="388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1571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6493FC-EC04-4DBA-956D-4FEF441646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569843"/>
          </a:xfrm>
        </p:spPr>
        <p:txBody>
          <a:bodyPr/>
          <a:lstStyle/>
          <a:p>
            <a:pPr algn="ctr"/>
            <a:r>
              <a:rPr lang="ru-RU" sz="2900" b="1" dirty="0">
                <a:solidFill>
                  <a:srgbClr val="FF0000"/>
                </a:solidFill>
                <a:latin typeface="Century Schoolbook" panose="02040604050505020304" pitchFamily="18" charset="0"/>
              </a:rPr>
              <a:t>«ПЕНТАМИНО</a:t>
            </a:r>
            <a:r>
              <a:rPr lang="ru-RU" sz="2900" dirty="0">
                <a:solidFill>
                  <a:srgbClr val="FF0000"/>
                </a:solidFill>
                <a:latin typeface="Century Schoolbook" panose="02040604050505020304" pitchFamily="18" charset="0"/>
              </a:rPr>
              <a:t>»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D771199-0AD5-40A9-986C-984769BFE4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179443"/>
            <a:ext cx="8596668" cy="486191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>
                <a:solidFill>
                  <a:srgbClr val="0066F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Интересно играть в любом возрасте</a:t>
            </a:r>
          </a:p>
          <a:p>
            <a:pPr lvl="0">
              <a:buClr>
                <a:srgbClr val="90C226"/>
              </a:buClr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prstClr val="black">
                    <a:lumMod val="95000"/>
                    <a:lumOff val="5000"/>
                  </a:prstClr>
                </a:solidFill>
              </a:rPr>
              <a:t>Для первых игр с пентамино,</a:t>
            </a:r>
          </a:p>
          <a:p>
            <a:pPr marL="0" lvl="0" indent="0">
              <a:buClr>
                <a:srgbClr val="90C226"/>
              </a:buClr>
              <a:buNone/>
            </a:pPr>
            <a:r>
              <a:rPr lang="ru-RU" sz="2000" dirty="0">
                <a:solidFill>
                  <a:prstClr val="black">
                    <a:lumMod val="95000"/>
                    <a:lumOff val="5000"/>
                  </a:prstClr>
                </a:solidFill>
              </a:rPr>
              <a:t>    когда дети только знакомятся</a:t>
            </a:r>
          </a:p>
          <a:p>
            <a:pPr marL="0" lvl="0" indent="0">
              <a:buClr>
                <a:srgbClr val="90C226"/>
              </a:buClr>
              <a:buNone/>
            </a:pPr>
            <a:r>
              <a:rPr lang="ru-RU" sz="2000" dirty="0">
                <a:solidFill>
                  <a:prstClr val="black">
                    <a:lumMod val="95000"/>
                    <a:lumOff val="5000"/>
                  </a:prstClr>
                </a:solidFill>
              </a:rPr>
              <a:t>    с этой головоломкой,</a:t>
            </a:r>
          </a:p>
          <a:p>
            <a:pPr marL="0" lvl="0" indent="0">
              <a:buClr>
                <a:srgbClr val="90C226"/>
              </a:buClr>
              <a:buNone/>
            </a:pPr>
            <a:r>
              <a:rPr lang="ru-RU" sz="2000" dirty="0">
                <a:solidFill>
                  <a:prstClr val="black">
                    <a:lumMod val="95000"/>
                    <a:lumOff val="5000"/>
                  </a:prstClr>
                </a:solidFill>
              </a:rPr>
              <a:t>    необходимо брать самые</a:t>
            </a:r>
          </a:p>
          <a:p>
            <a:pPr marL="0" lvl="0" indent="0">
              <a:buClr>
                <a:srgbClr val="90C226"/>
              </a:buClr>
              <a:buNone/>
            </a:pPr>
            <a:r>
              <a:rPr lang="ru-RU" sz="2000" dirty="0">
                <a:solidFill>
                  <a:prstClr val="black">
                    <a:lumMod val="95000"/>
                    <a:lumOff val="5000"/>
                  </a:prstClr>
                </a:solidFill>
              </a:rPr>
              <a:t>    простые задания.</a:t>
            </a:r>
          </a:p>
          <a:p>
            <a:pPr lvl="0">
              <a:buClr>
                <a:srgbClr val="90C226"/>
              </a:buClr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prstClr val="black">
                    <a:lumMod val="95000"/>
                    <a:lumOff val="5000"/>
                  </a:prstClr>
                </a:solidFill>
              </a:rPr>
              <a:t>Например: для начала мы</a:t>
            </a:r>
          </a:p>
          <a:p>
            <a:pPr marL="0" lvl="0" indent="0">
              <a:buClr>
                <a:srgbClr val="90C226"/>
              </a:buClr>
              <a:buNone/>
            </a:pPr>
            <a:r>
              <a:rPr lang="ru-RU" sz="2000" dirty="0">
                <a:solidFill>
                  <a:prstClr val="black">
                    <a:lumMod val="95000"/>
                    <a:lumOff val="5000"/>
                  </a:prstClr>
                </a:solidFill>
              </a:rPr>
              <a:t>    выберем только те фигуры </a:t>
            </a:r>
          </a:p>
          <a:p>
            <a:pPr marL="0" lvl="0" indent="0">
              <a:buClr>
                <a:srgbClr val="90C226"/>
              </a:buClr>
              <a:buNone/>
            </a:pPr>
            <a:r>
              <a:rPr lang="ru-RU" sz="2000" dirty="0">
                <a:solidFill>
                  <a:prstClr val="black">
                    <a:lumMod val="95000"/>
                    <a:lumOff val="5000"/>
                  </a:prstClr>
                </a:solidFill>
              </a:rPr>
              <a:t>    пентамино, из которых будем </a:t>
            </a:r>
          </a:p>
          <a:p>
            <a:pPr marL="0" lvl="0" indent="0">
              <a:buClr>
                <a:srgbClr val="90C226"/>
              </a:buClr>
              <a:buNone/>
            </a:pPr>
            <a:r>
              <a:rPr lang="ru-RU" sz="2000" dirty="0">
                <a:solidFill>
                  <a:prstClr val="black">
                    <a:lumMod val="95000"/>
                    <a:lumOff val="5000"/>
                  </a:prstClr>
                </a:solidFill>
              </a:rPr>
              <a:t>    складывать картинку. Затем</a:t>
            </a:r>
          </a:p>
          <a:p>
            <a:pPr marL="0" lvl="0" indent="0">
              <a:buClr>
                <a:srgbClr val="90C226"/>
              </a:buClr>
              <a:buNone/>
            </a:pPr>
            <a:r>
              <a:rPr lang="ru-RU" sz="2000" dirty="0">
                <a:solidFill>
                  <a:prstClr val="black">
                    <a:lumMod val="95000"/>
                    <a:lumOff val="5000"/>
                  </a:prstClr>
                </a:solidFill>
              </a:rPr>
              <a:t> показываем картинку, которую нужно собрать.</a:t>
            </a:r>
          </a:p>
          <a:p>
            <a:pPr marL="0" indent="0">
              <a:buNone/>
            </a:pPr>
            <a:endParaRPr lang="ru-RU" sz="2800" b="1" dirty="0">
              <a:solidFill>
                <a:srgbClr val="00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5">
            <a:extLst>
              <a:ext uri="{FF2B5EF4-FFF2-40B4-BE49-F238E27FC236}">
                <a16:creationId xmlns:a16="http://schemas.microsoft.com/office/drawing/2014/main" id="{170FBF71-EC45-4B87-B49A-D58895A696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4937" y="1839465"/>
            <a:ext cx="2241108" cy="2125188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BA6654A-905A-4358-B035-51DB6631D8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9558" y="1658035"/>
            <a:ext cx="2922217" cy="2191663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4C67E9D-EFD6-4CFB-9786-4401EDF0F3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5113" y="4328290"/>
            <a:ext cx="2922218" cy="2191664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1423773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AF94FE-DFFE-4593-AC4F-797CD927A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51683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900" b="1" dirty="0">
                <a:solidFill>
                  <a:srgbClr val="FF0000"/>
                </a:solidFill>
                <a:latin typeface="Century Schoolbook" panose="02040604050505020304" pitchFamily="18" charset="0"/>
              </a:rPr>
              <a:t>«</a:t>
            </a:r>
            <a:r>
              <a:rPr lang="ru-RU" sz="3100" b="1" dirty="0">
                <a:solidFill>
                  <a:srgbClr val="FF0000"/>
                </a:solidFill>
                <a:latin typeface="Century Schoolbook" panose="02040604050505020304" pitchFamily="18" charset="0"/>
              </a:rPr>
              <a:t>ПЕНТАМИНО</a:t>
            </a:r>
            <a:r>
              <a:rPr lang="ru-RU" sz="2900" dirty="0">
                <a:solidFill>
                  <a:srgbClr val="FF0000"/>
                </a:solidFill>
                <a:latin typeface="Century Schoolbook" panose="02040604050505020304" pitchFamily="18" charset="0"/>
              </a:rPr>
              <a:t>»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0256577-AFA0-4CBA-AC1D-D2A2BD2EB2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3" y="1126435"/>
            <a:ext cx="9182283" cy="5121965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b="1" dirty="0">
                <a:solidFill>
                  <a:srgbClr val="0066F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Еще пример</a:t>
            </a:r>
          </a:p>
          <a:p>
            <a:pPr lvl="0">
              <a:buClr>
                <a:srgbClr val="90C226"/>
              </a:buClr>
              <a:buFont typeface="Wingdings" panose="05000000000000000000" pitchFamily="2" charset="2"/>
              <a:buChar char="v"/>
            </a:pPr>
            <a:endParaRPr lang="ru-RU" sz="2000" dirty="0">
              <a:solidFill>
                <a:prstClr val="black">
                  <a:lumMod val="95000"/>
                  <a:lumOff val="5000"/>
                </a:prstClr>
              </a:solidFill>
            </a:endParaRPr>
          </a:p>
          <a:p>
            <a:pPr lvl="0">
              <a:buClr>
                <a:srgbClr val="90C226"/>
              </a:buClr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Постепенно увеличивая число</a:t>
            </a:r>
          </a:p>
          <a:p>
            <a:pPr marL="0" lvl="0" indent="0">
              <a:buClr>
                <a:srgbClr val="90C226"/>
              </a:buClr>
              <a:buNone/>
            </a:pPr>
            <a:r>
              <a:rPr lang="ru-RU" sz="20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фигур, из которых дети</a:t>
            </a:r>
          </a:p>
          <a:p>
            <a:pPr marL="0" lvl="0" indent="0">
              <a:buClr>
                <a:srgbClr val="90C226"/>
              </a:buClr>
              <a:buNone/>
            </a:pPr>
            <a:r>
              <a:rPr lang="ru-RU" sz="20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собирают картинку, мы тем</a:t>
            </a:r>
          </a:p>
          <a:p>
            <a:pPr marL="0" lvl="0" indent="0">
              <a:buClr>
                <a:srgbClr val="90C226"/>
              </a:buClr>
              <a:buNone/>
            </a:pPr>
            <a:r>
              <a:rPr lang="ru-RU" sz="20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самым подготавливаем детей</a:t>
            </a:r>
          </a:p>
          <a:p>
            <a:pPr marL="0" lvl="0" indent="0">
              <a:buClr>
                <a:srgbClr val="90C226"/>
              </a:buClr>
              <a:buNone/>
            </a:pPr>
            <a:r>
              <a:rPr lang="ru-RU" sz="20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к решению более сложных </a:t>
            </a:r>
          </a:p>
          <a:p>
            <a:pPr marL="0" lvl="0" indent="0">
              <a:buClr>
                <a:srgbClr val="90C226"/>
              </a:buClr>
              <a:buNone/>
            </a:pPr>
            <a:r>
              <a:rPr lang="ru-RU" sz="20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задач.</a:t>
            </a:r>
          </a:p>
          <a:p>
            <a:pPr marL="0" indent="0">
              <a:buNone/>
            </a:pPr>
            <a:endParaRPr lang="ru-RU" b="1" dirty="0">
              <a:solidFill>
                <a:srgbClr val="00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5">
            <a:extLst>
              <a:ext uri="{FF2B5EF4-FFF2-40B4-BE49-F238E27FC236}">
                <a16:creationId xmlns:a16="http://schemas.microsoft.com/office/drawing/2014/main" id="{854E3C3B-434E-47A9-A9AB-6A4F177984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7174" y="1930400"/>
            <a:ext cx="2582334" cy="1936750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C9720B9-57A8-4D93-B5D1-B45D7CA854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5313" y="1930400"/>
            <a:ext cx="2573867" cy="1962150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95145CD-8568-4D16-976A-2D7F8E43A1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9808" y="4343400"/>
            <a:ext cx="2819400" cy="2114550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6435593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834E7A8-EEF4-454C-B0DE-080C7561E8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2852" y="649357"/>
            <a:ext cx="8651150" cy="5392005"/>
          </a:xfrm>
        </p:spPr>
        <p:txBody>
          <a:bodyPr/>
          <a:lstStyle/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r>
              <a:rPr lang="ru-RU" sz="2000" b="1" i="1" u="sng" dirty="0">
                <a:solidFill>
                  <a:srgbClr val="FF0000"/>
                </a:solidFill>
                <a:latin typeface="Century Schoolbook"/>
              </a:rPr>
              <a:t>Познавательные способности </a:t>
            </a:r>
            <a:r>
              <a:rPr lang="ru-RU" sz="2000" dirty="0">
                <a:solidFill>
                  <a:prstClr val="black"/>
                </a:solidFill>
                <a:latin typeface="Century Schoolbook"/>
              </a:rPr>
              <a:t>– это индивидуальная особенность направленная на познание окружающего мира, развивающаяся под воздействием множества факторов и условий в деятельности</a:t>
            </a:r>
            <a:r>
              <a:rPr lang="ru-RU" dirty="0">
                <a:solidFill>
                  <a:prstClr val="black"/>
                </a:solidFill>
                <a:latin typeface="Century Schoolbook"/>
              </a:rPr>
              <a:t>.</a:t>
            </a:r>
          </a:p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endParaRPr lang="ru-RU" dirty="0">
              <a:solidFill>
                <a:prstClr val="black"/>
              </a:solidFill>
              <a:latin typeface="Century Schoolbook"/>
            </a:endParaRPr>
          </a:p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endParaRPr lang="ru-RU" dirty="0">
              <a:solidFill>
                <a:prstClr val="black"/>
              </a:solidFill>
              <a:latin typeface="Century Schoolbook"/>
            </a:endParaRPr>
          </a:p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r>
              <a:rPr lang="ru-RU" dirty="0">
                <a:solidFill>
                  <a:srgbClr val="FF0000"/>
                </a:solidFill>
                <a:latin typeface="Century Schoolbook"/>
              </a:rPr>
              <a:t> </a:t>
            </a:r>
            <a:r>
              <a:rPr lang="ru-RU" sz="2000" b="1" i="1" dirty="0">
                <a:solidFill>
                  <a:srgbClr val="FF0000"/>
                </a:solidFill>
                <a:latin typeface="Century Schoolbook"/>
              </a:rPr>
              <a:t>«Познавательные интересы» </a:t>
            </a:r>
            <a:r>
              <a:rPr lang="ru-RU" sz="2000" dirty="0">
                <a:solidFill>
                  <a:srgbClr val="FF0000"/>
                </a:solidFill>
                <a:latin typeface="Century Schoolbook"/>
              </a:rPr>
              <a:t>и </a:t>
            </a:r>
            <a:r>
              <a:rPr lang="ru-RU" sz="2000" b="1" i="1" dirty="0">
                <a:solidFill>
                  <a:srgbClr val="FF0000"/>
                </a:solidFill>
                <a:latin typeface="Century Schoolbook"/>
              </a:rPr>
              <a:t>«познавательная активность» </a:t>
            </a:r>
            <a:r>
              <a:rPr lang="ru-RU" sz="2000" dirty="0">
                <a:solidFill>
                  <a:prstClr val="black"/>
                </a:solidFill>
                <a:latin typeface="Century Schoolbook"/>
              </a:rPr>
              <a:t>являются признаком сформированности  так называемых     </a:t>
            </a:r>
            <a:r>
              <a:rPr lang="ru-RU" sz="2000" b="1" i="1" u="sng" dirty="0">
                <a:solidFill>
                  <a:prstClr val="black"/>
                </a:solidFill>
                <a:latin typeface="Century Schoolbook"/>
              </a:rPr>
              <a:t>«познавательных способностей».</a:t>
            </a:r>
          </a:p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endParaRPr lang="ru-RU" sz="1600" b="1" dirty="0">
              <a:solidFill>
                <a:prstClr val="black"/>
              </a:solidFill>
              <a:latin typeface="Century Schoolbook"/>
            </a:endParaRPr>
          </a:p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endParaRPr lang="ru-RU" sz="1600" b="1" dirty="0">
              <a:solidFill>
                <a:prstClr val="black"/>
              </a:solidFill>
              <a:latin typeface="Century Schoolbook"/>
            </a:endParaRPr>
          </a:p>
          <a:p>
            <a:pPr marL="0" lvl="0" indent="0" algn="ctr" defTabSz="914400">
              <a:spcBef>
                <a:spcPts val="0"/>
              </a:spcBef>
              <a:buClrTx/>
              <a:buSzTx/>
              <a:buNone/>
            </a:pPr>
            <a:r>
              <a:rPr lang="ru-RU" sz="2400" b="1" dirty="0">
                <a:solidFill>
                  <a:prstClr val="black"/>
                </a:solidFill>
                <a:latin typeface="Century Schoolbook"/>
              </a:rPr>
              <a:t>Познавательные способности подразделяются на две большие группы </a:t>
            </a:r>
            <a:endParaRPr lang="ru-RU" sz="2400" dirty="0">
              <a:solidFill>
                <a:prstClr val="black"/>
              </a:solidFill>
              <a:latin typeface="Century Schoolbook"/>
            </a:endParaRPr>
          </a:p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endParaRPr lang="ru-RU" sz="1600" dirty="0">
              <a:solidFill>
                <a:prstClr val="black"/>
              </a:solidFill>
              <a:latin typeface="Century Schoolbook"/>
            </a:endParaRPr>
          </a:p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r>
              <a:rPr lang="ru-RU" sz="2400" b="1" dirty="0">
                <a:solidFill>
                  <a:prstClr val="black"/>
                </a:solidFill>
                <a:latin typeface="Century Schoolbook"/>
              </a:rPr>
              <a:t>  </a:t>
            </a:r>
            <a:r>
              <a:rPr lang="ru-RU" sz="3600" b="1" dirty="0">
                <a:solidFill>
                  <a:prstClr val="black"/>
                </a:solidFill>
                <a:latin typeface="Century Schoolbook"/>
              </a:rPr>
              <a:t>Сенсорные</a:t>
            </a:r>
            <a:r>
              <a:rPr lang="ru-RU" sz="2400" b="1" dirty="0">
                <a:solidFill>
                  <a:prstClr val="black"/>
                </a:solidFill>
                <a:latin typeface="Century Schoolbook"/>
              </a:rPr>
              <a:t>          </a:t>
            </a:r>
            <a:r>
              <a:rPr lang="ru-RU" sz="3600" b="1" dirty="0">
                <a:solidFill>
                  <a:prstClr val="black"/>
                </a:solidFill>
                <a:latin typeface="Century Schoolbook"/>
              </a:rPr>
              <a:t>Интелектуальные</a:t>
            </a:r>
            <a:r>
              <a:rPr lang="ru-RU" sz="2400" dirty="0">
                <a:solidFill>
                  <a:prstClr val="black"/>
                </a:solidFill>
                <a:latin typeface="Century Schoolbook"/>
              </a:rPr>
              <a:t>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68992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4395DB-948B-47F0-92C0-F4D39A377A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47707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Century Schoolbook" panose="02040604050505020304" pitchFamily="18" charset="0"/>
              </a:rPr>
              <a:t>«ПЕНТАМИНО</a:t>
            </a:r>
            <a:r>
              <a:rPr lang="ru-RU" sz="2800" dirty="0">
                <a:solidFill>
                  <a:srgbClr val="FF0000"/>
                </a:solidFill>
                <a:latin typeface="Century Schoolbook" panose="02040604050505020304" pitchFamily="18" charset="0"/>
              </a:rPr>
              <a:t>»</a:t>
            </a:r>
            <a:endParaRPr lang="ru-RU" sz="28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3407613-674E-456A-9673-557829A254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3" y="1219201"/>
            <a:ext cx="9473831" cy="5221356"/>
          </a:xfrm>
        </p:spPr>
        <p:txBody>
          <a:bodyPr/>
          <a:lstStyle/>
          <a:p>
            <a:pPr marL="0" indent="0">
              <a:buNone/>
            </a:pPr>
            <a:r>
              <a:rPr lang="ru-RU" sz="3600" b="1" dirty="0">
                <a:solidFill>
                  <a:srgbClr val="0066F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Схемы</a:t>
            </a:r>
            <a:endParaRPr lang="ru-RU" b="1" dirty="0">
              <a:solidFill>
                <a:srgbClr val="00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F2A4C7B5-AA3B-4B86-9159-4BD39213AAD8}"/>
              </a:ext>
            </a:extLst>
          </p:cNvPr>
          <p:cNvSpPr txBox="1">
            <a:spLocks/>
          </p:cNvSpPr>
          <p:nvPr/>
        </p:nvSpPr>
        <p:spPr>
          <a:xfrm>
            <a:off x="677334" y="2160589"/>
            <a:ext cx="4184035" cy="38807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освоены простые задачи, переходим к более сложным.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того чтобы собрать картинку детям предоставляется схема, где используются все 12 деталей пентамино.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Детали можно выкладывать прямо на схему или рядом, просто глядя на нее.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Схем придумано очень много. Но это не мешает придумывать свои.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0538B0D-694F-4D0F-A803-C493FF2FEC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1306" y="609600"/>
            <a:ext cx="3048000" cy="6096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64DBB85-CB58-4215-8BB7-8346F0FA08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381" y="678600"/>
            <a:ext cx="1400175" cy="121535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9823380-7E8B-4A81-AFE7-5FD48DCB25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736" y="678601"/>
            <a:ext cx="938859" cy="1255159"/>
          </a:xfrm>
          <a:prstGeom prst="rect">
            <a:avLst/>
          </a:prstGeom>
        </p:spPr>
      </p:pic>
      <p:pic>
        <p:nvPicPr>
          <p:cNvPr id="8" name="Объект 5">
            <a:extLst>
              <a:ext uri="{FF2B5EF4-FFF2-40B4-BE49-F238E27FC236}">
                <a16:creationId xmlns:a16="http://schemas.microsoft.com/office/drawing/2014/main" id="{E192EFA2-8091-46E9-B3E6-EB101005D0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5561" y="1127187"/>
            <a:ext cx="1327408" cy="126841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E259201-41D0-4C2D-BE6E-BB327F9E6BC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5632" y="1498601"/>
            <a:ext cx="1323976" cy="132397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24842AD-4BF1-40B0-B5C4-710C402C03C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7683" y="2149450"/>
            <a:ext cx="795338" cy="119062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9A78887-2D4B-4340-9D82-A61BC2C4B61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3665" y="2674999"/>
            <a:ext cx="1677056" cy="841377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B83C36E-F396-4516-892A-11080AA2A6C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0779" y="3758455"/>
            <a:ext cx="1152381" cy="114285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C4A3B9C-C130-433C-BF70-6B215291CA8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835" y="3464586"/>
            <a:ext cx="990600" cy="137583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5071ECFE-6C88-4FF5-A73B-FB883FB366F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050" y="4722452"/>
            <a:ext cx="1241039" cy="1718105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E4BD14E-7E05-4E95-B158-58582F697B9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835" y="5153188"/>
            <a:ext cx="1323975" cy="1218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6674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DE82A8-9679-40E3-BCB7-E5B1D81662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556591"/>
          </a:xfrm>
        </p:spPr>
        <p:txBody>
          <a:bodyPr/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Century Schoolbook" panose="02040604050505020304" pitchFamily="18" charset="0"/>
              </a:rPr>
              <a:t>«ПЕНТАМИНО</a:t>
            </a:r>
            <a:r>
              <a:rPr lang="ru-RU" sz="2800" dirty="0">
                <a:solidFill>
                  <a:srgbClr val="FF0000"/>
                </a:solidFill>
                <a:latin typeface="Century Schoolbook" panose="02040604050505020304" pitchFamily="18" charset="0"/>
              </a:rPr>
              <a:t>»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C73CE7C-F92E-4631-B503-C7C9E4346A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166191"/>
            <a:ext cx="9208788" cy="4875171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b="1" dirty="0">
                <a:solidFill>
                  <a:srgbClr val="0066F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Уже посложнее</a:t>
            </a:r>
          </a:p>
          <a:p>
            <a:pPr marL="0" indent="0">
              <a:buNone/>
            </a:pPr>
            <a:endParaRPr lang="ru-RU" b="1" dirty="0">
              <a:solidFill>
                <a:srgbClr val="00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25EE2435-EBB5-4044-BD12-5E35358F9C30}"/>
              </a:ext>
            </a:extLst>
          </p:cNvPr>
          <p:cNvSpPr txBox="1">
            <a:spLocks/>
          </p:cNvSpPr>
          <p:nvPr/>
        </p:nvSpPr>
        <p:spPr>
          <a:xfrm>
            <a:off x="677334" y="2160589"/>
            <a:ext cx="4184035" cy="38807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Тем, кто уже освоил собирание картинки по схеме можно усложнить задание. Предоставить только картинку.</a:t>
            </a:r>
          </a:p>
          <a:p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Вот тут то головоломка и оправдывает свое название, так как чтобы собрать картинку – нужно «поломать голову».</a:t>
            </a:r>
          </a:p>
        </p:txBody>
      </p:sp>
      <p:pic>
        <p:nvPicPr>
          <p:cNvPr id="5" name="Объект 5">
            <a:extLst>
              <a:ext uri="{FF2B5EF4-FFF2-40B4-BE49-F238E27FC236}">
                <a16:creationId xmlns:a16="http://schemas.microsoft.com/office/drawing/2014/main" id="{EB269DA5-6441-4D7E-9969-174D3D2622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1369" y="1722782"/>
            <a:ext cx="2182812" cy="218281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7C369E4-AE9C-4698-8DD2-DF93E8A1B1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310" y="1069183"/>
            <a:ext cx="2182812" cy="218281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5697DF9-7AC4-4175-8B80-C2FB9EBE18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1113" y="4343401"/>
            <a:ext cx="2182812" cy="218281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EF3FC5C-9104-436F-AC3B-EEF06301BF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228" y="3603776"/>
            <a:ext cx="2062164" cy="206216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306F400-71C5-4C9D-99AC-9B7015EC875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4784" y="4292154"/>
            <a:ext cx="2305799" cy="2305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5294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E6E753-AD64-4A4E-9037-CD8201D86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02365"/>
          </a:xfrm>
        </p:spPr>
        <p:txBody>
          <a:bodyPr>
            <a:normAutofit fontScale="90000"/>
          </a:bodyPr>
          <a:lstStyle/>
          <a:p>
            <a:pPr lvl="0" algn="ctr">
              <a:lnSpc>
                <a:spcPct val="150000"/>
              </a:lnSpc>
              <a:spcBef>
                <a:spcPts val="0"/>
              </a:spcBef>
            </a:pPr>
            <a:r>
              <a:rPr lang="ru-RU" sz="2800" b="1" dirty="0">
                <a:solidFill>
                  <a:srgbClr val="0066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  <a:br>
              <a:rPr lang="ru-RU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400F2A5-C381-4C13-AF96-B939C66291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4000" b="1" dirty="0">
                <a:solidFill>
                  <a:srgbClr val="FF0000"/>
                </a:solidFill>
                <a:latin typeface="Tahoma" panose="020B0604030504040204" pitchFamily="34" charset="0"/>
              </a:rPr>
              <a:t>«…Весь процесс воспитания ребенка мы рассматриваем как обучение тому, в какие игры следует играть и как в них играть»</a:t>
            </a:r>
            <a:r>
              <a:rPr lang="ru-RU" sz="4000" dirty="0">
                <a:solidFill>
                  <a:srgbClr val="000000"/>
                </a:solidFill>
                <a:latin typeface="Tahoma" panose="020B0604030504040204" pitchFamily="34" charset="0"/>
              </a:rPr>
              <a:t>              Эрик Берн</a:t>
            </a:r>
            <a:endParaRPr lang="ru-RU" sz="4000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50759387-27D6-4F6D-A791-6C1DD80177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5265" y="1000539"/>
            <a:ext cx="2988366" cy="2988366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8855021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6430269E-08FF-4AE8-9AAA-019EB19D9B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424071"/>
            <a:ext cx="8596668" cy="5617292"/>
          </a:xfrm>
        </p:spPr>
        <p:txBody>
          <a:bodyPr/>
          <a:lstStyle/>
          <a:p>
            <a:pPr marL="0" indent="0" algn="ctr">
              <a:buNone/>
            </a:pPr>
            <a:endParaRPr lang="ru-RU" b="1" dirty="0">
              <a:solidFill>
                <a:srgbClr val="0066FF"/>
              </a:solidFill>
            </a:endParaRPr>
          </a:p>
          <a:p>
            <a:pPr marL="0" indent="0" algn="ctr">
              <a:buNone/>
            </a:pPr>
            <a:endParaRPr lang="ru-RU" b="1" dirty="0">
              <a:solidFill>
                <a:srgbClr val="0066FF"/>
              </a:solidFill>
            </a:endParaRPr>
          </a:p>
          <a:p>
            <a:pPr marL="0" indent="0" algn="ctr">
              <a:buNone/>
            </a:pPr>
            <a:endParaRPr lang="ru-RU" b="1" dirty="0">
              <a:solidFill>
                <a:srgbClr val="0066FF"/>
              </a:solidFill>
            </a:endParaRPr>
          </a:p>
          <a:p>
            <a:pPr marL="0" indent="0" algn="ctr">
              <a:buNone/>
            </a:pPr>
            <a:endParaRPr lang="ru-RU" sz="4400" b="1" dirty="0">
              <a:solidFill>
                <a:srgbClr val="00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400" b="1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14590976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D97D4CF9-2E3D-4B5B-8113-148211CFC4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000" y="636105"/>
            <a:ext cx="8596668" cy="5802824"/>
          </a:xfrm>
        </p:spPr>
        <p:txBody>
          <a:bodyPr/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 marL="0" lvl="0" indent="0" algn="ctr" defTabSz="914400">
              <a:spcBef>
                <a:spcPts val="0"/>
              </a:spcBef>
              <a:buClrTx/>
              <a:buSzTx/>
              <a:buNone/>
            </a:pPr>
            <a:endParaRPr lang="ru-RU" sz="2000" dirty="0">
              <a:solidFill>
                <a:prstClr val="black"/>
              </a:solidFill>
              <a:latin typeface="Century Schoolbook"/>
            </a:endParaRPr>
          </a:p>
          <a:p>
            <a:pPr marL="0" lvl="0" indent="0" algn="ctr" defTabSz="914400">
              <a:spcBef>
                <a:spcPts val="0"/>
              </a:spcBef>
              <a:buClrTx/>
              <a:buSzTx/>
              <a:buNone/>
            </a:pPr>
            <a:endParaRPr lang="ru-RU" sz="2000" dirty="0">
              <a:solidFill>
                <a:prstClr val="black"/>
              </a:solidFill>
              <a:latin typeface="Century Schoolbook"/>
            </a:endParaRPr>
          </a:p>
          <a:p>
            <a:pPr marL="0" lvl="0" indent="0" algn="ctr" defTabSz="914400">
              <a:spcBef>
                <a:spcPts val="0"/>
              </a:spcBef>
              <a:buClrTx/>
              <a:buSzTx/>
              <a:buNone/>
            </a:pPr>
            <a:endParaRPr lang="ru-RU" sz="2000" dirty="0">
              <a:solidFill>
                <a:prstClr val="black"/>
              </a:solidFill>
              <a:latin typeface="Century Schoolbook"/>
            </a:endParaRPr>
          </a:p>
          <a:p>
            <a:pPr marL="0" lvl="0" indent="0" algn="ctr" defTabSz="914400">
              <a:spcBef>
                <a:spcPts val="0"/>
              </a:spcBef>
              <a:buClrTx/>
              <a:buSzTx/>
              <a:buNone/>
            </a:pPr>
            <a:endParaRPr lang="ru-RU" sz="2000" dirty="0">
              <a:solidFill>
                <a:prstClr val="black"/>
              </a:solidFill>
              <a:latin typeface="Century Schoolbook"/>
            </a:endParaRPr>
          </a:p>
          <a:p>
            <a:pPr marL="0" lvl="0" indent="0" algn="ctr" defTabSz="914400">
              <a:spcBef>
                <a:spcPts val="0"/>
              </a:spcBef>
              <a:buClrTx/>
              <a:buSzTx/>
              <a:buNone/>
            </a:pPr>
            <a:endParaRPr lang="ru-RU" sz="2000" dirty="0">
              <a:solidFill>
                <a:prstClr val="black"/>
              </a:solidFill>
              <a:latin typeface="Century Schoolbook"/>
            </a:endParaRPr>
          </a:p>
          <a:p>
            <a:pPr marL="0" lvl="0" indent="0" algn="ctr" defTabSz="914400">
              <a:spcBef>
                <a:spcPts val="0"/>
              </a:spcBef>
              <a:buClrTx/>
              <a:buSzTx/>
              <a:buNone/>
            </a:pPr>
            <a:endParaRPr lang="ru-RU" sz="2000" dirty="0">
              <a:solidFill>
                <a:prstClr val="black"/>
              </a:solidFill>
              <a:latin typeface="Century Schoolbook"/>
            </a:endParaRPr>
          </a:p>
          <a:p>
            <a:pPr marL="0" lvl="0" indent="0" algn="ctr" defTabSz="914400">
              <a:spcBef>
                <a:spcPts val="0"/>
              </a:spcBef>
              <a:buClrTx/>
              <a:buSzTx/>
              <a:buNone/>
            </a:pPr>
            <a:r>
              <a:rPr lang="ru-RU" sz="2400" dirty="0">
                <a:solidFill>
                  <a:prstClr val="black"/>
                </a:solidFill>
                <a:latin typeface="Century Schoolbook"/>
              </a:rPr>
              <a:t>Остальные познавательные процессы (</a:t>
            </a:r>
            <a:r>
              <a:rPr lang="ru-RU" sz="2400" b="1" i="1" dirty="0">
                <a:solidFill>
                  <a:prstClr val="black"/>
                </a:solidFill>
                <a:latin typeface="Century Schoolbook"/>
              </a:rPr>
              <a:t>внимание, память, воображение</a:t>
            </a:r>
            <a:r>
              <a:rPr lang="ru-RU" sz="2400" dirty="0">
                <a:solidFill>
                  <a:prstClr val="black"/>
                </a:solidFill>
                <a:latin typeface="Century Schoolbook"/>
              </a:rPr>
              <a:t>) выступают  как условия активной и успешной реализации как первых, так и вторые</a:t>
            </a:r>
            <a:endParaRPr lang="ru-RU" sz="2400" dirty="0"/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FFADFDBC-B430-4957-9E64-6F0AF01D22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9742998"/>
              </p:ext>
            </p:extLst>
          </p:nvPr>
        </p:nvGraphicFramePr>
        <p:xfrm>
          <a:off x="513784" y="419071"/>
          <a:ext cx="8455100" cy="3624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27550">
                  <a:extLst>
                    <a:ext uri="{9D8B030D-6E8A-4147-A177-3AD203B41FA5}">
                      <a16:colId xmlns:a16="http://schemas.microsoft.com/office/drawing/2014/main" val="2262834999"/>
                    </a:ext>
                  </a:extLst>
                </a:gridCol>
                <a:gridCol w="4227550">
                  <a:extLst>
                    <a:ext uri="{9D8B030D-6E8A-4147-A177-3AD203B41FA5}">
                      <a16:colId xmlns:a16="http://schemas.microsoft.com/office/drawing/2014/main" val="3002149748"/>
                    </a:ext>
                  </a:extLst>
                </a:gridCol>
              </a:tblGrid>
              <a:tr h="942230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Schoolbook"/>
                          <a:ea typeface="+mn-ea"/>
                          <a:cs typeface="+mn-cs"/>
                        </a:rPr>
                        <a:t>Сенсорные</a:t>
                      </a:r>
                      <a:endParaRPr kumimoji="0" lang="ru-RU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90C226"/>
                        </a:buClr>
                        <a:buSzPct val="80000"/>
                        <a:buFont typeface="Wingdings 3" charset="2"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Schoolbook"/>
                          <a:ea typeface="+mn-ea"/>
                          <a:cs typeface="+mn-cs"/>
                        </a:rPr>
                        <a:t>Интелектуальные</a:t>
                      </a:r>
                      <a:endParaRPr kumimoji="0" lang="ru-RU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3938272"/>
                  </a:ext>
                </a:extLst>
              </a:tr>
              <a:tr h="141334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Schoolbook"/>
                          <a:ea typeface="+mn-ea"/>
                          <a:cs typeface="+mn-cs"/>
                        </a:rPr>
                        <a:t>обусловливают непосредственное восприятие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Schoolbook"/>
                          <a:ea typeface="+mn-ea"/>
                          <a:cs typeface="+mn-cs"/>
                        </a:rPr>
                        <a:t>окружающего мира</a:t>
                      </a:r>
                      <a:endParaRPr kumimoji="0" lang="ru-RU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Schoolbook"/>
                          <a:ea typeface="+mn-ea"/>
                          <a:cs typeface="+mn-cs"/>
                        </a:rPr>
                        <a:t>обусловливают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Schoolbook"/>
                          <a:ea typeface="+mn-ea"/>
                          <a:cs typeface="+mn-cs"/>
                        </a:rPr>
                        <a:t>осмысление</a:t>
                      </a:r>
                      <a:r>
                        <a:rPr kumimoji="0" lang="ru-RU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Schoolbook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Schoolbook"/>
                          <a:ea typeface="+mn-ea"/>
                          <a:cs typeface="+mn-cs"/>
                        </a:rPr>
                        <a:t>окружающего мира</a:t>
                      </a:r>
                      <a:endParaRPr kumimoji="0" lang="ru-RU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7630956"/>
                  </a:ext>
                </a:extLst>
              </a:tr>
              <a:tr h="785191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Schoolbook"/>
                          <a:ea typeface="+mn-ea"/>
                          <a:cs typeface="+mn-cs"/>
                        </a:rPr>
                        <a:t>В основе лежит </a:t>
                      </a:r>
                      <a:r>
                        <a:rPr kumimoji="0" lang="ru-RU" sz="24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entury Schoolbook"/>
                          <a:ea typeface="+mn-ea"/>
                          <a:cs typeface="+mn-cs"/>
                        </a:rPr>
                        <a:t>восприятие</a:t>
                      </a:r>
                      <a:endParaRPr kumimoji="0" lang="ru-RU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Schoolbook"/>
                          <a:ea typeface="+mn-ea"/>
                          <a:cs typeface="+mn-cs"/>
                        </a:rPr>
                        <a:t>В основе лежит </a:t>
                      </a:r>
                      <a:r>
                        <a:rPr kumimoji="0" lang="ru-RU" sz="24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entury Schoolbook"/>
                          <a:ea typeface="+mn-ea"/>
                          <a:cs typeface="+mn-cs"/>
                        </a:rPr>
                        <a:t>мышление</a:t>
                      </a:r>
                      <a:endParaRPr kumimoji="0" lang="ru-RU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32332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54906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D5D6ECAA-356A-4E66-8441-E79868475D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826" y="477078"/>
            <a:ext cx="8810176" cy="5950225"/>
          </a:xfrm>
        </p:spPr>
        <p:txBody>
          <a:bodyPr/>
          <a:lstStyle/>
          <a:p>
            <a:pPr marL="0" lvl="0" indent="0" algn="ctr" defTabSz="914400">
              <a:spcBef>
                <a:spcPts val="0"/>
              </a:spcBef>
              <a:buClrTx/>
              <a:buSzTx/>
              <a:buNone/>
            </a:pPr>
            <a:r>
              <a:rPr lang="ru-RU" b="1" dirty="0">
                <a:solidFill>
                  <a:srgbClr val="005BD3"/>
                </a:solidFill>
                <a:latin typeface="Century Schoolbook"/>
              </a:rPr>
              <a:t>В ФГОС используются три термина:</a:t>
            </a:r>
          </a:p>
          <a:p>
            <a:pPr marL="0" lvl="0" indent="0" algn="ctr" defTabSz="914400">
              <a:spcBef>
                <a:spcPts val="0"/>
              </a:spcBef>
              <a:buClrTx/>
              <a:buSzTx/>
              <a:buNone/>
            </a:pPr>
            <a:r>
              <a:rPr lang="ru-RU" b="1" dirty="0">
                <a:solidFill>
                  <a:srgbClr val="005BD3"/>
                </a:solidFill>
                <a:latin typeface="Century Schoolbook"/>
              </a:rPr>
              <a:t> «познавательное развитие», «познавательные</a:t>
            </a:r>
          </a:p>
          <a:p>
            <a:pPr marL="0" lvl="0" indent="0" algn="ctr" defTabSz="914400">
              <a:spcBef>
                <a:spcPts val="0"/>
              </a:spcBef>
              <a:buClrTx/>
              <a:buSzTx/>
              <a:buNone/>
            </a:pPr>
            <a:r>
              <a:rPr lang="ru-RU" b="1" dirty="0">
                <a:solidFill>
                  <a:srgbClr val="005BD3"/>
                </a:solidFill>
                <a:latin typeface="Century Schoolbook"/>
              </a:rPr>
              <a:t>действия», «познавательные</a:t>
            </a:r>
          </a:p>
          <a:p>
            <a:pPr marL="0" lvl="0" indent="0" algn="ctr" defTabSz="914400">
              <a:spcBef>
                <a:spcPts val="0"/>
              </a:spcBef>
              <a:buClrTx/>
              <a:buSzTx/>
              <a:buNone/>
            </a:pPr>
            <a:r>
              <a:rPr lang="ru-RU" b="1" dirty="0">
                <a:solidFill>
                  <a:srgbClr val="005BD3"/>
                </a:solidFill>
                <a:latin typeface="Century Schoolbook"/>
              </a:rPr>
              <a:t> интересы».</a:t>
            </a:r>
          </a:p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r>
              <a:rPr lang="ru-RU" b="1" i="1" dirty="0">
                <a:solidFill>
                  <a:srgbClr val="FF0000"/>
                </a:solidFill>
                <a:latin typeface="Century Schoolbook"/>
              </a:rPr>
              <a:t>Познавательные интересы </a:t>
            </a:r>
            <a:r>
              <a:rPr lang="ru-RU" dirty="0">
                <a:solidFill>
                  <a:prstClr val="black"/>
                </a:solidFill>
                <a:latin typeface="Century Schoolbook"/>
              </a:rPr>
              <a:t>– это стремление ребенка </a:t>
            </a:r>
          </a:p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r>
              <a:rPr lang="ru-RU" dirty="0">
                <a:solidFill>
                  <a:prstClr val="black"/>
                </a:solidFill>
                <a:latin typeface="Century Schoolbook"/>
              </a:rPr>
              <a:t>познавать новое, выяснять непонятное о качествах, </a:t>
            </a:r>
          </a:p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r>
              <a:rPr lang="ru-RU" dirty="0">
                <a:solidFill>
                  <a:prstClr val="black"/>
                </a:solidFill>
                <a:latin typeface="Century Schoolbook"/>
              </a:rPr>
              <a:t>свойствах предметов, явлений действительности, и </a:t>
            </a:r>
          </a:p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r>
              <a:rPr lang="ru-RU" dirty="0">
                <a:solidFill>
                  <a:prstClr val="black"/>
                </a:solidFill>
                <a:latin typeface="Century Schoolbook"/>
              </a:rPr>
              <a:t>желании вникнуть в их сущность, найти между ними связи и </a:t>
            </a:r>
          </a:p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r>
              <a:rPr lang="ru-RU" dirty="0">
                <a:solidFill>
                  <a:prstClr val="black"/>
                </a:solidFill>
                <a:latin typeface="Century Schoolbook"/>
              </a:rPr>
              <a:t>отношения.</a:t>
            </a:r>
          </a:p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r>
              <a:rPr lang="ru-RU" b="1" i="1" dirty="0">
                <a:solidFill>
                  <a:srgbClr val="FF0000"/>
                </a:solidFill>
                <a:latin typeface="Century Schoolbook"/>
              </a:rPr>
              <a:t>Познавательные действия </a:t>
            </a:r>
            <a:r>
              <a:rPr lang="ru-RU" dirty="0">
                <a:solidFill>
                  <a:prstClr val="black"/>
                </a:solidFill>
                <a:latin typeface="Century Schoolbook"/>
              </a:rPr>
              <a:t>– это активность детей, при помощи</a:t>
            </a:r>
          </a:p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r>
              <a:rPr lang="ru-RU" dirty="0">
                <a:solidFill>
                  <a:prstClr val="black"/>
                </a:solidFill>
                <a:latin typeface="Century Schoolbook"/>
              </a:rPr>
              <a:t> которой, он стремиться получить новые знания, умения и </a:t>
            </a:r>
          </a:p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r>
              <a:rPr lang="ru-RU" dirty="0">
                <a:solidFill>
                  <a:prstClr val="black"/>
                </a:solidFill>
                <a:latin typeface="Century Schoolbook"/>
              </a:rPr>
              <a:t>навыки.</a:t>
            </a:r>
          </a:p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r>
              <a:rPr lang="ru-RU" b="1" i="1" dirty="0">
                <a:solidFill>
                  <a:srgbClr val="FF0000"/>
                </a:solidFill>
                <a:latin typeface="Century Schoolbook"/>
              </a:rPr>
              <a:t>Познавательное развитие </a:t>
            </a:r>
            <a:r>
              <a:rPr lang="ru-RU" dirty="0">
                <a:solidFill>
                  <a:prstClr val="black"/>
                </a:solidFill>
                <a:latin typeface="Century Schoolbook"/>
              </a:rPr>
              <a:t>– это совокупность количественных</a:t>
            </a:r>
          </a:p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r>
              <a:rPr lang="ru-RU" dirty="0">
                <a:solidFill>
                  <a:prstClr val="black"/>
                </a:solidFill>
                <a:latin typeface="Century Schoolbook"/>
              </a:rPr>
              <a:t>и качественных изменений, происходящих в познавательных </a:t>
            </a:r>
          </a:p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r>
              <a:rPr lang="ru-RU" dirty="0">
                <a:solidFill>
                  <a:prstClr val="black"/>
                </a:solidFill>
                <a:latin typeface="Century Schoolbook"/>
              </a:rPr>
              <a:t>психических процессах, в связи с возрастом, под влиянием </a:t>
            </a:r>
          </a:p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r>
              <a:rPr lang="ru-RU" dirty="0">
                <a:solidFill>
                  <a:prstClr val="black"/>
                </a:solidFill>
                <a:latin typeface="Century Schoolbook"/>
              </a:rPr>
              <a:t>Среды и собственного опыта ребенка.</a:t>
            </a:r>
          </a:p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endParaRPr lang="ru-RU" dirty="0">
              <a:solidFill>
                <a:prstClr val="black"/>
              </a:solidFill>
              <a:latin typeface="Century Schoolbook"/>
            </a:endParaRPr>
          </a:p>
          <a:p>
            <a:pPr marL="0" lvl="0" indent="0" algn="ctr" defTabSz="914400">
              <a:spcBef>
                <a:spcPts val="0"/>
              </a:spcBef>
              <a:buClrTx/>
              <a:buSzTx/>
              <a:buNone/>
            </a:pPr>
            <a:r>
              <a:rPr lang="ru-RU" b="1" dirty="0">
                <a:solidFill>
                  <a:srgbClr val="0066FF"/>
                </a:solidFill>
                <a:latin typeface="Century Schoolbook"/>
              </a:rPr>
              <a:t>Федеральный государственный стандарт считает </a:t>
            </a:r>
          </a:p>
          <a:p>
            <a:pPr marL="0" lvl="0" indent="0" algn="ctr" defTabSz="914400">
              <a:spcBef>
                <a:spcPts val="0"/>
              </a:spcBef>
              <a:buClrTx/>
              <a:buSzTx/>
              <a:buNone/>
            </a:pPr>
            <a:r>
              <a:rPr lang="ru-RU" b="1" dirty="0">
                <a:solidFill>
                  <a:srgbClr val="0066FF"/>
                </a:solidFill>
                <a:latin typeface="Century Schoolbook"/>
              </a:rPr>
              <a:t>формирование познавательных интересов и познавательных</a:t>
            </a:r>
          </a:p>
          <a:p>
            <a:pPr marL="0" lvl="0" indent="0" algn="ctr" defTabSz="914400">
              <a:spcBef>
                <a:spcPts val="0"/>
              </a:spcBef>
              <a:buClrTx/>
              <a:buSzTx/>
              <a:buNone/>
            </a:pPr>
            <a:r>
              <a:rPr lang="ru-RU" b="1" dirty="0">
                <a:solidFill>
                  <a:srgbClr val="0066FF"/>
                </a:solidFill>
                <a:latin typeface="Century Schoolbook"/>
              </a:rPr>
              <a:t> действий ребенка в различных видах деятельности </a:t>
            </a:r>
            <a:r>
              <a:rPr lang="ru-RU" b="1" i="1" dirty="0">
                <a:solidFill>
                  <a:srgbClr val="0066FF"/>
                </a:solidFill>
                <a:latin typeface="Century Schoolbook"/>
              </a:rPr>
              <a:t>одним </a:t>
            </a:r>
          </a:p>
          <a:p>
            <a:pPr marL="0" lvl="0" indent="0" algn="ctr" defTabSz="914400">
              <a:spcBef>
                <a:spcPts val="0"/>
              </a:spcBef>
              <a:buClrTx/>
              <a:buSzTx/>
              <a:buNone/>
            </a:pPr>
            <a:r>
              <a:rPr lang="ru-RU" b="1" i="1" dirty="0">
                <a:solidFill>
                  <a:srgbClr val="0066FF"/>
                </a:solidFill>
                <a:latin typeface="Century Schoolbook"/>
              </a:rPr>
              <a:t>из принципов дошкольного образования.</a:t>
            </a:r>
            <a:r>
              <a:rPr lang="ru-RU" b="1" dirty="0">
                <a:solidFill>
                  <a:srgbClr val="0066FF"/>
                </a:solidFill>
                <a:latin typeface="Century Schoolbook"/>
              </a:rPr>
              <a:t> (</a:t>
            </a:r>
            <a:r>
              <a:rPr lang="ru-RU" sz="1600" b="1" dirty="0">
                <a:solidFill>
                  <a:srgbClr val="0066FF"/>
                </a:solidFill>
                <a:latin typeface="Century Schoolbook"/>
              </a:rPr>
              <a:t>ФГОС пункт 1.4.7.)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08973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BFAFBC6-6089-4B0E-8ED0-025AEDBEF8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516835"/>
            <a:ext cx="8596668" cy="6202017"/>
          </a:xfrm>
        </p:spPr>
        <p:txBody>
          <a:bodyPr>
            <a:normAutofit/>
          </a:bodyPr>
          <a:lstStyle/>
          <a:p>
            <a:pPr marL="0" lvl="0" indent="0" algn="ctr" defTabSz="914400">
              <a:spcBef>
                <a:spcPts val="0"/>
              </a:spcBef>
              <a:buClrTx/>
              <a:buSzTx/>
              <a:buNone/>
            </a:pPr>
            <a:r>
              <a:rPr lang="ru-RU" sz="2400" b="1" dirty="0">
                <a:solidFill>
                  <a:srgbClr val="FF0000"/>
                </a:solidFill>
                <a:latin typeface="Century Schoolbook"/>
              </a:rPr>
              <a:t>В дошкольном возрасте познавательное развитие</a:t>
            </a:r>
          </a:p>
          <a:p>
            <a:pPr marL="0" lvl="0" indent="0" algn="ctr" defTabSz="914400">
              <a:spcBef>
                <a:spcPts val="0"/>
              </a:spcBef>
              <a:buClrTx/>
              <a:buSzTx/>
              <a:buNone/>
            </a:pPr>
            <a:r>
              <a:rPr lang="ru-RU" sz="2400" b="1" dirty="0">
                <a:solidFill>
                  <a:srgbClr val="FF0000"/>
                </a:solidFill>
                <a:latin typeface="Century Schoolbook"/>
              </a:rPr>
              <a:t> достигается с помощью </a:t>
            </a:r>
            <a:r>
              <a:rPr lang="ru-RU" sz="2400" b="1" i="1" dirty="0">
                <a:solidFill>
                  <a:srgbClr val="FF0000"/>
                </a:solidFill>
                <a:latin typeface="Century Schoolbook"/>
              </a:rPr>
              <a:t>игры</a:t>
            </a:r>
            <a:endParaRPr lang="ru-RU" sz="2400" b="1" dirty="0">
              <a:solidFill>
                <a:srgbClr val="FF0000"/>
              </a:solidFill>
              <a:latin typeface="Century Schoolbook"/>
            </a:endParaRPr>
          </a:p>
          <a:p>
            <a:pPr marL="0" lvl="0" indent="0" algn="ctr" defTabSz="914400">
              <a:spcBef>
                <a:spcPts val="0"/>
              </a:spcBef>
              <a:buClrTx/>
              <a:buSzTx/>
              <a:buNone/>
            </a:pPr>
            <a:r>
              <a:rPr lang="ru-RU" sz="2800" b="1" i="1" dirty="0">
                <a:solidFill>
                  <a:srgbClr val="0066FF"/>
                </a:solidFill>
                <a:latin typeface="Century Schoolbook"/>
              </a:rPr>
              <a:t>Развивающие игры</a:t>
            </a:r>
            <a:endParaRPr lang="ru-RU" sz="1100" dirty="0">
              <a:solidFill>
                <a:prstClr val="black"/>
              </a:solidFill>
              <a:latin typeface="Century Schoolbook"/>
            </a:endParaRPr>
          </a:p>
          <a:p>
            <a:pPr defTabSz="914400">
              <a:spcBef>
                <a:spcPts val="0"/>
              </a:spcBef>
              <a:buClrTx/>
              <a:buSzTx/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prstClr val="black"/>
                </a:solidFill>
                <a:latin typeface="Century Schoolbook"/>
              </a:rPr>
              <a:t>активизируют познавательные процессы, </a:t>
            </a:r>
          </a:p>
          <a:p>
            <a:pPr defTabSz="914400">
              <a:spcBef>
                <a:spcPts val="0"/>
              </a:spcBef>
              <a:buClrTx/>
              <a:buSzTx/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prstClr val="black"/>
                </a:solidFill>
                <a:latin typeface="Century Schoolbook"/>
              </a:rPr>
              <a:t>развивают познавательный интерес, </a:t>
            </a:r>
          </a:p>
          <a:p>
            <a:pPr lvl="0" defTabSz="914400">
              <a:spcBef>
                <a:spcPts val="0"/>
              </a:spcBef>
              <a:buClrTx/>
              <a:buSzTx/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prstClr val="black"/>
                </a:solidFill>
                <a:latin typeface="Century Schoolbook"/>
              </a:rPr>
              <a:t>формируют стремление к познанию нового, </a:t>
            </a:r>
          </a:p>
          <a:p>
            <a:pPr lvl="0" defTabSz="914400">
              <a:spcBef>
                <a:spcPts val="0"/>
              </a:spcBef>
              <a:buClrTx/>
              <a:buSzTx/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prstClr val="black"/>
                </a:solidFill>
                <a:latin typeface="Century Schoolbook"/>
              </a:rPr>
              <a:t>воспитывают волевые качества, </a:t>
            </a:r>
          </a:p>
          <a:p>
            <a:pPr lvl="0" defTabSz="914400">
              <a:spcBef>
                <a:spcPts val="0"/>
              </a:spcBef>
              <a:buClrTx/>
              <a:buSzTx/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prstClr val="black"/>
                </a:solidFill>
                <a:latin typeface="Century Schoolbook"/>
              </a:rPr>
              <a:t>способствуют образованию связной речи.</a:t>
            </a:r>
          </a:p>
          <a:p>
            <a:pPr marL="0" lvl="0" indent="0" algn="ctr" defTabSz="914400">
              <a:spcBef>
                <a:spcPts val="0"/>
              </a:spcBef>
              <a:buClrTx/>
              <a:buSzTx/>
              <a:buNone/>
            </a:pPr>
            <a:endParaRPr lang="ru-RU" sz="2400" dirty="0">
              <a:solidFill>
                <a:srgbClr val="0066FF"/>
              </a:solidFill>
              <a:latin typeface="Century Schoolbook"/>
            </a:endParaRPr>
          </a:p>
          <a:p>
            <a:pPr marL="0" lvl="0" indent="0" algn="ctr" defTabSz="914400">
              <a:spcBef>
                <a:spcPts val="0"/>
              </a:spcBef>
              <a:buClrTx/>
              <a:buSzTx/>
              <a:buNone/>
            </a:pPr>
            <a:r>
              <a:rPr lang="ru-RU" sz="2400" dirty="0">
                <a:solidFill>
                  <a:srgbClr val="0066FF"/>
                </a:solidFill>
                <a:latin typeface="Century Schoolbook"/>
              </a:rPr>
              <a:t> Большинство развивающих игр</a:t>
            </a:r>
          </a:p>
          <a:p>
            <a:pPr marL="0" lvl="0" indent="0" algn="ctr" defTabSz="914400">
              <a:spcBef>
                <a:spcPts val="0"/>
              </a:spcBef>
              <a:buClrTx/>
              <a:buSzTx/>
              <a:buNone/>
            </a:pPr>
            <a:r>
              <a:rPr lang="ru-RU" sz="2400" dirty="0">
                <a:solidFill>
                  <a:srgbClr val="0066FF"/>
                </a:solidFill>
                <a:latin typeface="Century Schoolbook"/>
              </a:rPr>
              <a:t>направлены одновременно на совершенствование</a:t>
            </a:r>
          </a:p>
          <a:p>
            <a:pPr marL="0" lvl="0" indent="0" algn="ctr" defTabSz="914400" fontAlgn="base">
              <a:spcBef>
                <a:spcPts val="0"/>
              </a:spcBef>
              <a:buClrTx/>
              <a:buSzTx/>
              <a:buNone/>
            </a:pPr>
            <a:r>
              <a:rPr lang="ru-RU" sz="2400" dirty="0">
                <a:solidFill>
                  <a:srgbClr val="0066FF"/>
                </a:solidFill>
                <a:latin typeface="Century Schoolbook"/>
              </a:rPr>
              <a:t> </a:t>
            </a:r>
            <a:r>
              <a:rPr lang="ru-RU" sz="2400" b="1" dirty="0">
                <a:solidFill>
                  <a:srgbClr val="0066FF"/>
                </a:solidFill>
                <a:latin typeface="Century Schoolbook"/>
              </a:rPr>
              <a:t>нескольких</a:t>
            </a:r>
            <a:r>
              <a:rPr lang="ru-RU" sz="2400" dirty="0">
                <a:solidFill>
                  <a:srgbClr val="0066FF"/>
                </a:solidFill>
                <a:latin typeface="Century Schoolbook"/>
              </a:rPr>
              <a:t> познавательных процессов</a:t>
            </a:r>
            <a:r>
              <a:rPr lang="ru-RU" sz="2400" dirty="0">
                <a:solidFill>
                  <a:prstClr val="black"/>
                </a:solidFill>
                <a:latin typeface="Century Schoolbook"/>
              </a:rPr>
              <a:t>. </a:t>
            </a:r>
          </a:p>
          <a:p>
            <a:pPr marL="0" lvl="0" indent="0" algn="ctr" defTabSz="914400" fontAlgn="base">
              <a:spcBef>
                <a:spcPts val="0"/>
              </a:spcBef>
              <a:buClrTx/>
              <a:buSzTx/>
              <a:buNone/>
            </a:pPr>
            <a:endParaRPr lang="ru-RU" sz="2400" dirty="0">
              <a:solidFill>
                <a:prstClr val="black"/>
              </a:solidFill>
              <a:latin typeface="Century Schoolbook"/>
            </a:endParaRPr>
          </a:p>
          <a:p>
            <a:pPr marL="0" lvl="0" indent="0" algn="ctr" defTabSz="914400" fontAlgn="base">
              <a:spcBef>
                <a:spcPts val="0"/>
              </a:spcBef>
              <a:buClrTx/>
              <a:buSzTx/>
              <a:buNone/>
            </a:pPr>
            <a:r>
              <a:rPr lang="ru-RU" sz="2400" dirty="0">
                <a:solidFill>
                  <a:prstClr val="black"/>
                </a:solidFill>
                <a:latin typeface="Century Schoolbook"/>
              </a:rPr>
              <a:t>Смысл развивающих игр состоит в том, чтобы развивать </a:t>
            </a:r>
          </a:p>
          <a:p>
            <a:pPr marL="0" lvl="0" indent="0" algn="ctr" defTabSz="914400" fontAlgn="base">
              <a:spcBef>
                <a:spcPts val="0"/>
              </a:spcBef>
              <a:buClrTx/>
              <a:buSzTx/>
              <a:buNone/>
            </a:pPr>
            <a:r>
              <a:rPr lang="ru-RU" sz="3200" b="1" i="1" u="sng" dirty="0">
                <a:solidFill>
                  <a:srgbClr val="FF0000"/>
                </a:solidFill>
                <a:latin typeface="Century Schoolbook"/>
              </a:rPr>
              <a:t>психические процессы</a:t>
            </a:r>
            <a:endParaRPr lang="ru-RU" sz="3200" b="1" i="1" u="sng" dirty="0">
              <a:solidFill>
                <a:prstClr val="black"/>
              </a:solidFill>
              <a:latin typeface="Century Schoolbook"/>
            </a:endParaRPr>
          </a:p>
          <a:p>
            <a:pPr marL="0" lvl="0" indent="0" algn="ctr" defTabSz="914400">
              <a:spcBef>
                <a:spcPts val="0"/>
              </a:spcBef>
              <a:buClrTx/>
              <a:buSzTx/>
              <a:buNone/>
            </a:pPr>
            <a:endParaRPr lang="ru-RU" sz="2400" dirty="0">
              <a:solidFill>
                <a:prstClr val="black"/>
              </a:solidFill>
              <a:latin typeface="Century Schoolbook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35072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EEC39334-6D19-4527-96D8-C5ADBDFFE7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609600"/>
            <a:ext cx="8596668" cy="568518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3600" b="1" dirty="0">
              <a:solidFill>
                <a:srgbClr val="FF0000"/>
              </a:solidFill>
              <a:latin typeface="Century Schoolbook" panose="02040604050505020304" pitchFamily="18" charset="0"/>
            </a:endParaRPr>
          </a:p>
          <a:p>
            <a:pPr algn="ctr"/>
            <a:r>
              <a:rPr lang="ru-RU" sz="4000" b="1" dirty="0">
                <a:solidFill>
                  <a:srgbClr val="FF0000"/>
                </a:solidFill>
                <a:latin typeface="Century Schoolbook" panose="02040604050505020304" pitchFamily="18" charset="0"/>
              </a:rPr>
              <a:t>ДИДАКТИЧЕСКИЕ ИГРЫ НА</a:t>
            </a:r>
          </a:p>
          <a:p>
            <a:pPr algn="ctr"/>
            <a:r>
              <a:rPr lang="ru-RU" sz="4000" b="1" dirty="0">
                <a:solidFill>
                  <a:srgbClr val="FF0000"/>
                </a:solidFill>
                <a:latin typeface="Century Schoolbook" panose="02040604050505020304" pitchFamily="18" charset="0"/>
              </a:rPr>
              <a:t>РАЗВИТИЕ ЛОГИЧЕСКОГО</a:t>
            </a:r>
          </a:p>
          <a:p>
            <a:pPr algn="ctr"/>
            <a:r>
              <a:rPr lang="ru-RU" sz="4000" b="1" dirty="0">
                <a:solidFill>
                  <a:srgbClr val="FF0000"/>
                </a:solidFill>
                <a:latin typeface="Century Schoolbook" panose="02040604050505020304" pitchFamily="18" charset="0"/>
              </a:rPr>
              <a:t>МЫШЛЕНИЯ </a:t>
            </a:r>
          </a:p>
          <a:p>
            <a:pPr algn="ctr"/>
            <a:r>
              <a:rPr lang="ru-RU" sz="4000" b="1" dirty="0">
                <a:solidFill>
                  <a:srgbClr val="FF0000"/>
                </a:solidFill>
                <a:latin typeface="Century Schoolbook" panose="02040604050505020304" pitchFamily="18" charset="0"/>
              </a:rPr>
              <a:t>ДЕТЕЙ СТАРШЕГО</a:t>
            </a:r>
          </a:p>
          <a:p>
            <a:pPr algn="ctr"/>
            <a:r>
              <a:rPr lang="ru-RU" sz="4000" b="1" dirty="0">
                <a:solidFill>
                  <a:srgbClr val="FF0000"/>
                </a:solidFill>
                <a:latin typeface="Century Schoolbook" panose="02040604050505020304" pitchFamily="18" charset="0"/>
              </a:rPr>
              <a:t>ДОШКОЛЬНОГО ВОЗРАСТА</a:t>
            </a:r>
          </a:p>
        </p:txBody>
      </p:sp>
    </p:spTree>
    <p:extLst>
      <p:ext uri="{BB962C8B-B14F-4D97-AF65-F5344CB8AC3E}">
        <p14:creationId xmlns:p14="http://schemas.microsoft.com/office/powerpoint/2010/main" val="18413695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FAD045-036C-475D-915A-059CC5B0C1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82472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Century Schoolbook" panose="02040604050505020304" pitchFamily="18" charset="0"/>
              </a:rPr>
              <a:t>«МОНГОЛЬСКАЯ ИГРА</a:t>
            </a:r>
            <a:r>
              <a:rPr lang="ru-RU" dirty="0">
                <a:solidFill>
                  <a:srgbClr val="FF0000"/>
                </a:solidFill>
                <a:latin typeface="Century Schoolbook" panose="02040604050505020304" pitchFamily="18" charset="0"/>
              </a:rPr>
              <a:t>»</a:t>
            </a:r>
            <a:endParaRPr lang="ru-RU" dirty="0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AF3943D-1C2B-465D-B61C-80329507A1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295" y="1392072"/>
            <a:ext cx="10747513" cy="500872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Одна из множества игр-головоломок на плоскостное 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моделирование</a:t>
            </a:r>
          </a:p>
          <a:p>
            <a:pPr marL="0" indent="0">
              <a:buNone/>
            </a:pPr>
            <a:r>
              <a:rPr lang="ru-RU" sz="2400" b="1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способствует развитию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-Образного мышления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-воображения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комбинаторных способностей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-Формированию представлений о форме и размере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-Развивает операции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мышления:анализ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синтез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-Учит сравнивать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-Развивает творчество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-Развивает смекалку и сообразительность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Треннирует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наблюдательность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-Способствует развитию интереса к интеллектуальной деятель</a:t>
            </a:r>
            <a:r>
              <a:rPr lang="ru-RU" dirty="0"/>
              <a:t>ности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7F9D8D6-8FC5-4EC0-B08D-366CC1A604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2856" y="1259550"/>
            <a:ext cx="3618596" cy="458880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</p:pic>
    </p:spTree>
    <p:extLst>
      <p:ext uri="{BB962C8B-B14F-4D97-AF65-F5344CB8AC3E}">
        <p14:creationId xmlns:p14="http://schemas.microsoft.com/office/powerpoint/2010/main" val="23299205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E8087FC-E0A1-46F6-9E54-E9FF198886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2035" y="543340"/>
            <a:ext cx="8519675" cy="5777947"/>
          </a:xfrm>
          <a:ln>
            <a:noFill/>
          </a:ln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2800" b="1" dirty="0">
                <a:solidFill>
                  <a:srgbClr val="FF0000"/>
                </a:solidFill>
                <a:latin typeface="Century Schoolbook" panose="02040604050505020304" pitchFamily="18" charset="0"/>
              </a:rPr>
              <a:t>«МОНГОЛЬСКАЯ ИГРА</a:t>
            </a:r>
            <a:r>
              <a:rPr lang="ru-RU" dirty="0">
                <a:latin typeface="Century Schoolbook" panose="02040604050505020304" pitchFamily="18" charset="0"/>
              </a:rPr>
              <a:t>»</a:t>
            </a:r>
          </a:p>
          <a:p>
            <a:pPr marL="0" indent="0">
              <a:buNone/>
            </a:pPr>
            <a:r>
              <a:rPr lang="ru-RU" sz="2000" kern="50" dirty="0">
                <a:solidFill>
                  <a:srgbClr val="141414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Головоломка представляет собой квадрат </a:t>
            </a:r>
          </a:p>
          <a:p>
            <a:pPr marL="0" indent="0">
              <a:buNone/>
            </a:pPr>
            <a:r>
              <a:rPr lang="ru-RU" sz="2000" kern="50" dirty="0">
                <a:solidFill>
                  <a:srgbClr val="141414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разрезанный на 11 частей: 2 квадрата, </a:t>
            </a:r>
          </a:p>
          <a:p>
            <a:pPr marL="0" indent="0">
              <a:buNone/>
            </a:pPr>
            <a:r>
              <a:rPr lang="ru-RU" sz="2000" kern="50" dirty="0">
                <a:solidFill>
                  <a:srgbClr val="141414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один большой прямоугольник, </a:t>
            </a:r>
          </a:p>
          <a:p>
            <a:pPr marL="0" indent="0">
              <a:buNone/>
            </a:pPr>
            <a:r>
              <a:rPr lang="ru-RU" sz="2000" kern="50" dirty="0">
                <a:solidFill>
                  <a:srgbClr val="141414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4 маленьких прямоугольника, 4 треугольника</a:t>
            </a:r>
            <a:endParaRPr lang="ru-RU" sz="2000" b="1" dirty="0">
              <a:solidFill>
                <a:srgbClr val="0066FF"/>
              </a:solidFill>
              <a:latin typeface="Century Schoolbook" panose="02040604050505020304" pitchFamily="18" charset="0"/>
            </a:endParaRPr>
          </a:p>
          <a:p>
            <a:pPr marL="0" indent="0">
              <a:buNone/>
            </a:pPr>
            <a:r>
              <a:rPr lang="ru-RU" sz="2400" b="1" dirty="0">
                <a:solidFill>
                  <a:srgbClr val="0066FF"/>
                </a:solidFill>
                <a:latin typeface="Century Schoolbook" panose="02040604050505020304" pitchFamily="18" charset="0"/>
              </a:rPr>
              <a:t>Игровая задача 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Century Schoolbook" panose="02040604050505020304" pitchFamily="18" charset="0"/>
              </a:rPr>
              <a:t>Собирать всевозможные фигурки из данных 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Century Schoolbook" panose="02040604050505020304" pitchFamily="18" charset="0"/>
              </a:rPr>
              <a:t>элементов по принципу мозаики.</a:t>
            </a:r>
          </a:p>
          <a:p>
            <a:pPr marL="0" indent="0">
              <a:buNone/>
            </a:pPr>
            <a:endParaRPr lang="ru-RU" dirty="0">
              <a:latin typeface="Century Schoolbook" panose="020406040505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Century Schoolbook" panose="02040604050505020304" pitchFamily="18" charset="0"/>
              </a:rPr>
              <a:t>Овладение игрой требует от ребёнка </a:t>
            </a:r>
          </a:p>
          <a:p>
            <a:pPr marL="0" indent="0">
              <a:buNone/>
            </a:pPr>
            <a:r>
              <a:rPr lang="ru-RU" dirty="0">
                <a:latin typeface="Century Schoolbook" panose="02040604050505020304" pitchFamily="18" charset="0"/>
              </a:rPr>
              <a:t>определённых навыков поэтому рекомендуется </a:t>
            </a:r>
          </a:p>
          <a:p>
            <a:pPr marL="0" indent="0">
              <a:buNone/>
            </a:pPr>
            <a:r>
              <a:rPr lang="ru-RU" dirty="0">
                <a:latin typeface="Century Schoolbook" panose="02040604050505020304" pitchFamily="18" charset="0"/>
              </a:rPr>
              <a:t>обучать детей игре в следующей последовательности:</a:t>
            </a:r>
          </a:p>
          <a:p>
            <a:pPr marL="0" indent="0">
              <a:buNone/>
            </a:pPr>
            <a:endParaRPr lang="ru-RU" dirty="0">
              <a:latin typeface="Century Schoolbook" panose="020406040505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Century Schoolbook" panose="02040604050505020304" pitchFamily="18" charset="0"/>
              </a:rPr>
              <a:t>1.Познакомить детей с игрой, рассказать об истории происхождения игры, рассмотреть все детали, образцы изображений.</a:t>
            </a:r>
          </a:p>
          <a:p>
            <a:pPr marL="0" indent="0">
              <a:buNone/>
            </a:pPr>
            <a:r>
              <a:rPr lang="ru-RU" dirty="0">
                <a:latin typeface="Century Schoolbook" panose="02040604050505020304" pitchFamily="18" charset="0"/>
              </a:rPr>
              <a:t>2.Научить детей собирать в коробку квадрат по расчленённому образцу.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C641E9A-F730-498B-9874-11A7313C7E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9596" y="922655"/>
            <a:ext cx="5166176" cy="387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7298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34009AD-21C7-4B58-9C4E-C0BA5AF6C1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296" y="265044"/>
            <a:ext cx="8836680" cy="572331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этап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Самое первое упражнение с такой игрой - составление фигуры из двух-трех элементов.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 из треугольников составить квадрат, трапецию. Ребенок должен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сориентироваться в головоломке: посчитать все треугольники, сравнить их по размеру.</a:t>
            </a:r>
          </a:p>
          <a:p>
            <a:pPr marL="0" indent="0">
              <a:buNone/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этап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несколько уроков и игр с монгольской игрой, можно переходить к упражнениям по складыванию фигурок по заданному примеру по расчленённому образцу. В этих заданиях нужно использовать все 11 элементов головоломки</a:t>
            </a:r>
          </a:p>
          <a:p>
            <a:pPr marL="0" indent="0">
              <a:buNone/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Третий этап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сложной и интересной для ребят является воссоздание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фигур по образцам-контурам. Это третий этап освоения игры.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Воссоздание фигур по контурам требует зрительного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членения формы на составные части, то есть на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геометрические фигуры.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C1714D0-3963-463A-B43E-90B777745E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509" y="3280251"/>
            <a:ext cx="2394467" cy="3192622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030272765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539</TotalTime>
  <Words>1257</Words>
  <Application>Microsoft Office PowerPoint</Application>
  <PresentationFormat>Широкоэкранный</PresentationFormat>
  <Paragraphs>213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3" baseType="lpstr">
      <vt:lpstr>Arial</vt:lpstr>
      <vt:lpstr>Calibri</vt:lpstr>
      <vt:lpstr>Century Schoolbook</vt:lpstr>
      <vt:lpstr>Open Sans</vt:lpstr>
      <vt:lpstr>Tahoma</vt:lpstr>
      <vt:lpstr>Times New Roman</vt:lpstr>
      <vt:lpstr>Trebuchet MS</vt:lpstr>
      <vt:lpstr>Wingdings</vt:lpstr>
      <vt:lpstr>Wingdings 3</vt:lpstr>
      <vt:lpstr>Аспект</vt:lpstr>
      <vt:lpstr>МБОУ СОШ № 19 имени Романа Катасонова                           Дошкольное отделение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«МОНГОЛЬСКАЯ ИГРА»</vt:lpstr>
      <vt:lpstr>Презентация PowerPoint</vt:lpstr>
      <vt:lpstr>Презентация PowerPoint</vt:lpstr>
      <vt:lpstr>Презентация PowerPoint</vt:lpstr>
      <vt:lpstr>«ВЬЕТНАМСКАЯ ИГРА»</vt:lpstr>
      <vt:lpstr>«ВЬЕТНАМСКАЯ ИГРА»</vt:lpstr>
      <vt:lpstr>«ВЬЕТНАМСКАЯ ИГРА»</vt:lpstr>
      <vt:lpstr>«ПЕНТАМИНО»</vt:lpstr>
      <vt:lpstr>«ПЕНТАМИНО»</vt:lpstr>
      <vt:lpstr>«ПЕНТАМИНО»</vt:lpstr>
      <vt:lpstr>«ПЕНТАМИНО»</vt:lpstr>
      <vt:lpstr>«ПЕНТАМИНО»</vt:lpstr>
      <vt:lpstr>«ПЕНТАМИНО»</vt:lpstr>
      <vt:lpstr>«ПЕНТАМИНО»</vt:lpstr>
      <vt:lpstr>«ПЕНТАМИНО»</vt:lpstr>
      <vt:lpstr>ЗАКЛЮЧЕНИЕ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«Развивающие игры как средство    формирования            познавательных способностей              детей старшего дошкольного возраста»</dc:title>
  <dc:creator>Эдуард Афанасьев</dc:creator>
  <cp:lastModifiedBy>Эдуард Афанасьев</cp:lastModifiedBy>
  <cp:revision>53</cp:revision>
  <dcterms:created xsi:type="dcterms:W3CDTF">2023-08-22T06:59:12Z</dcterms:created>
  <dcterms:modified xsi:type="dcterms:W3CDTF">2023-08-22T23:51:20Z</dcterms:modified>
</cp:coreProperties>
</file>