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6" r:id="rId4"/>
    <p:sldId id="258" r:id="rId5"/>
    <p:sldId id="259" r:id="rId6"/>
    <p:sldId id="261" r:id="rId7"/>
    <p:sldId id="260" r:id="rId8"/>
    <p:sldId id="262" r:id="rId9"/>
    <p:sldId id="263" r:id="rId10"/>
    <p:sldId id="264" r:id="rId11"/>
    <p:sldId id="265" r:id="rId12"/>
    <p:sldId id="267" r:id="rId13"/>
    <p:sldId id="269" r:id="rId14"/>
    <p:sldId id="268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FEDB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5079" autoAdjust="0"/>
  </p:normalViewPr>
  <p:slideViewPr>
    <p:cSldViewPr>
      <p:cViewPr varScale="1">
        <p:scale>
          <a:sx n="71" d="100"/>
          <a:sy n="71" d="100"/>
        </p:scale>
        <p:origin x="-48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2114550"/>
            <a:ext cx="7924800" cy="1771650"/>
          </a:xfrm>
        </p:spPr>
        <p:txBody>
          <a:bodyPr>
            <a:noAutofit/>
          </a:bodyPr>
          <a:lstStyle>
            <a:lvl1pPr algn="r">
              <a:defRPr sz="6000" cap="all" baseline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3886200"/>
            <a:ext cx="7924800" cy="1219200"/>
          </a:xfrm>
        </p:spPr>
        <p:txBody>
          <a:bodyPr>
            <a:normAutofit/>
          </a:bodyPr>
          <a:lstStyle>
            <a:lvl1pPr marL="0" indent="0" algn="r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10.11.2011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8810" y="4828310"/>
            <a:ext cx="6780213" cy="640080"/>
          </a:xfrm>
        </p:spPr>
        <p:txBody>
          <a:bodyPr anchor="b"/>
          <a:lstStyle>
            <a:lvl1pPr algn="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08811" y="5486400"/>
            <a:ext cx="6780212" cy="640358"/>
          </a:xfrm>
        </p:spPr>
        <p:txBody>
          <a:bodyPr/>
          <a:lstStyle>
            <a:lvl1pPr marL="0" indent="0" algn="r">
              <a:buNone/>
              <a:defRPr sz="1400" i="1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10.11.2011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550863" y="685800"/>
            <a:ext cx="8138160" cy="384048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916623" y="1005840"/>
            <a:ext cx="7406640" cy="3200400"/>
          </a:xfrm>
          <a:solidFill>
            <a:schemeClr val="tx1"/>
          </a:solidFill>
          <a:effectLst>
            <a:innerShdw blurRad="152400">
              <a:schemeClr val="bg2">
                <a:lumMod val="25000"/>
              </a:schemeClr>
            </a:innerShdw>
            <a:softEdge rad="19050"/>
          </a:effectLst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bg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2 Pictures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274320"/>
            <a:ext cx="2679192" cy="1161288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456" y="1901952"/>
            <a:ext cx="2221992" cy="4041648"/>
          </a:xfrm>
        </p:spPr>
        <p:txBody>
          <a:bodyPr/>
          <a:lstStyle>
            <a:lvl1pPr marL="0" indent="0">
              <a:buNone/>
              <a:defRPr sz="1400" i="1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10.11.2011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Rectangle 7"/>
          <p:cNvSpPr>
            <a:spLocks/>
          </p:cNvSpPr>
          <p:nvPr/>
        </p:nvSpPr>
        <p:spPr>
          <a:xfrm>
            <a:off x="3575304" y="914400"/>
            <a:ext cx="2514600" cy="48006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918204" y="1257300"/>
            <a:ext cx="1828800" cy="4114800"/>
          </a:xfrm>
          <a:solidFill>
            <a:schemeClr val="bg1"/>
          </a:solidFill>
          <a:effectLst>
            <a:innerShdw blurRad="152400">
              <a:schemeClr val="bg2">
                <a:lumMod val="25000"/>
              </a:schemeClr>
            </a:innerShdw>
            <a:softEdge rad="19050"/>
          </a:effectLst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  <p:sp>
        <p:nvSpPr>
          <p:cNvPr id="11" name="Rectangle 10"/>
          <p:cNvSpPr>
            <a:spLocks/>
          </p:cNvSpPr>
          <p:nvPr/>
        </p:nvSpPr>
        <p:spPr>
          <a:xfrm>
            <a:off x="6400800" y="914400"/>
            <a:ext cx="2514600" cy="48006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2" name="Picture Placeholder 2"/>
          <p:cNvSpPr>
            <a:spLocks noGrp="1"/>
          </p:cNvSpPr>
          <p:nvPr>
            <p:ph type="pic" idx="13"/>
          </p:nvPr>
        </p:nvSpPr>
        <p:spPr>
          <a:xfrm>
            <a:off x="6743700" y="1257300"/>
            <a:ext cx="1828800" cy="4114800"/>
          </a:xfrm>
          <a:solidFill>
            <a:schemeClr val="bg1"/>
          </a:solidFill>
          <a:effectLst>
            <a:innerShdw blurRad="152400">
              <a:schemeClr val="bg2">
                <a:lumMod val="25000"/>
              </a:schemeClr>
            </a:innerShdw>
            <a:softEdge rad="19050"/>
          </a:effectLst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with Caption, Alt.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274320"/>
            <a:ext cx="2679192" cy="1161288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456" y="1901952"/>
            <a:ext cx="2221992" cy="4041648"/>
          </a:xfrm>
        </p:spPr>
        <p:txBody>
          <a:bodyPr/>
          <a:lstStyle>
            <a:lvl1pPr marL="0" indent="0">
              <a:buNone/>
              <a:defRPr sz="1400" i="1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10.11.2011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3575304" y="914400"/>
            <a:ext cx="5340096" cy="2286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95344" y="1257300"/>
            <a:ext cx="4700016" cy="1600200"/>
          </a:xfrm>
          <a:solidFill>
            <a:schemeClr val="bg1"/>
          </a:solidFill>
          <a:effectLst>
            <a:innerShdw blurRad="152400">
              <a:schemeClr val="bg2">
                <a:lumMod val="25000"/>
              </a:schemeClr>
            </a:innerShdw>
            <a:softEdge rad="19050"/>
          </a:effectLst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  <p:sp>
        <p:nvSpPr>
          <p:cNvPr id="13" name="Rectangle 12"/>
          <p:cNvSpPr/>
          <p:nvPr/>
        </p:nvSpPr>
        <p:spPr>
          <a:xfrm>
            <a:off x="3566160" y="3429000"/>
            <a:ext cx="5340096" cy="2286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4" name="Picture Placeholder 2"/>
          <p:cNvSpPr>
            <a:spLocks noGrp="1"/>
          </p:cNvSpPr>
          <p:nvPr>
            <p:ph type="pic" idx="13"/>
          </p:nvPr>
        </p:nvSpPr>
        <p:spPr>
          <a:xfrm>
            <a:off x="3886200" y="3771900"/>
            <a:ext cx="4700016" cy="1600200"/>
          </a:xfrm>
          <a:solidFill>
            <a:schemeClr val="bg1"/>
          </a:solidFill>
          <a:effectLst>
            <a:innerShdw blurRad="152400">
              <a:schemeClr val="bg2">
                <a:lumMod val="25000"/>
              </a:schemeClr>
            </a:innerShdw>
            <a:softEdge rad="19050"/>
          </a:effectLst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3 Pictures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274320"/>
            <a:ext cx="2679192" cy="1161288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456" y="1901952"/>
            <a:ext cx="2221992" cy="4041648"/>
          </a:xfrm>
        </p:spPr>
        <p:txBody>
          <a:bodyPr/>
          <a:lstStyle>
            <a:lvl1pPr marL="0" indent="0">
              <a:buNone/>
              <a:defRPr sz="1400" i="1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10.11.2011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3575304" y="914400"/>
            <a:ext cx="5340096" cy="2286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95344" y="1257300"/>
            <a:ext cx="4700016" cy="1600200"/>
          </a:xfrm>
          <a:solidFill>
            <a:schemeClr val="bg1"/>
          </a:solidFill>
          <a:effectLst>
            <a:innerShdw blurRad="152400">
              <a:schemeClr val="bg2">
                <a:lumMod val="25000"/>
              </a:schemeClr>
            </a:innerShdw>
            <a:softEdge rad="19050"/>
          </a:effectLst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3581400" y="3427413"/>
            <a:ext cx="2514600" cy="2286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Picture Placeholder 2"/>
          <p:cNvSpPr>
            <a:spLocks noGrp="1"/>
          </p:cNvSpPr>
          <p:nvPr>
            <p:ph type="pic" idx="13"/>
          </p:nvPr>
        </p:nvSpPr>
        <p:spPr>
          <a:xfrm>
            <a:off x="3924300" y="3770313"/>
            <a:ext cx="1828800" cy="1600200"/>
          </a:xfrm>
          <a:solidFill>
            <a:schemeClr val="bg1"/>
          </a:solidFill>
          <a:effectLst>
            <a:innerShdw blurRad="152400">
              <a:schemeClr val="bg2">
                <a:lumMod val="25000"/>
              </a:schemeClr>
            </a:innerShdw>
            <a:softEdge rad="19050"/>
          </a:effectLst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  <p:sp>
        <p:nvSpPr>
          <p:cNvPr id="11" name="Rectangle 10"/>
          <p:cNvSpPr/>
          <p:nvPr/>
        </p:nvSpPr>
        <p:spPr>
          <a:xfrm>
            <a:off x="6400800" y="3427413"/>
            <a:ext cx="2514600" cy="2286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2" name="Picture Placeholder 2"/>
          <p:cNvSpPr>
            <a:spLocks noGrp="1"/>
          </p:cNvSpPr>
          <p:nvPr>
            <p:ph type="pic" idx="14"/>
          </p:nvPr>
        </p:nvSpPr>
        <p:spPr>
          <a:xfrm>
            <a:off x="6742113" y="3770313"/>
            <a:ext cx="1828800" cy="1600200"/>
          </a:xfrm>
          <a:solidFill>
            <a:schemeClr val="bg1"/>
          </a:solidFill>
          <a:effectLst>
            <a:innerShdw blurRad="152400">
              <a:schemeClr val="bg2">
                <a:lumMod val="25000"/>
              </a:schemeClr>
            </a:innerShdw>
            <a:softEdge rad="19050"/>
          </a:effectLst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Pictures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274320"/>
            <a:ext cx="2679192" cy="1161288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456" y="1901952"/>
            <a:ext cx="2221992" cy="4041648"/>
          </a:xfrm>
        </p:spPr>
        <p:txBody>
          <a:bodyPr/>
          <a:lstStyle>
            <a:lvl1pPr marL="0" indent="0">
              <a:buNone/>
              <a:defRPr sz="1400" i="1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10.11.2011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3581400" y="3427413"/>
            <a:ext cx="2514600" cy="2286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Picture Placeholder 2"/>
          <p:cNvSpPr>
            <a:spLocks noGrp="1"/>
          </p:cNvSpPr>
          <p:nvPr>
            <p:ph type="pic" idx="13"/>
          </p:nvPr>
        </p:nvSpPr>
        <p:spPr>
          <a:xfrm>
            <a:off x="3924300" y="3770313"/>
            <a:ext cx="1828800" cy="1600200"/>
          </a:xfrm>
          <a:solidFill>
            <a:schemeClr val="bg1"/>
          </a:solidFill>
          <a:effectLst>
            <a:innerShdw blurRad="152400">
              <a:schemeClr val="bg2">
                <a:lumMod val="25000"/>
              </a:schemeClr>
            </a:innerShdw>
            <a:softEdge rad="19050"/>
          </a:effectLst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  <p:sp>
        <p:nvSpPr>
          <p:cNvPr id="11" name="Rectangle 10"/>
          <p:cNvSpPr/>
          <p:nvPr/>
        </p:nvSpPr>
        <p:spPr>
          <a:xfrm>
            <a:off x="6400800" y="3427413"/>
            <a:ext cx="2514600" cy="2286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2" name="Picture Placeholder 2"/>
          <p:cNvSpPr>
            <a:spLocks noGrp="1"/>
          </p:cNvSpPr>
          <p:nvPr>
            <p:ph type="pic" idx="14"/>
          </p:nvPr>
        </p:nvSpPr>
        <p:spPr>
          <a:xfrm>
            <a:off x="6742113" y="3770313"/>
            <a:ext cx="1828800" cy="1600200"/>
          </a:xfrm>
          <a:solidFill>
            <a:schemeClr val="bg1"/>
          </a:solidFill>
          <a:effectLst>
            <a:innerShdw blurRad="152400">
              <a:schemeClr val="bg2">
                <a:lumMod val="25000"/>
              </a:schemeClr>
            </a:innerShdw>
            <a:softEdge rad="19050"/>
          </a:effectLst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  <p:sp>
        <p:nvSpPr>
          <p:cNvPr id="13" name="Rectangle 12"/>
          <p:cNvSpPr/>
          <p:nvPr/>
        </p:nvSpPr>
        <p:spPr>
          <a:xfrm>
            <a:off x="3581400" y="914400"/>
            <a:ext cx="2514600" cy="2286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4" name="Picture Placeholder 2"/>
          <p:cNvSpPr>
            <a:spLocks noGrp="1"/>
          </p:cNvSpPr>
          <p:nvPr>
            <p:ph type="pic" idx="15"/>
          </p:nvPr>
        </p:nvSpPr>
        <p:spPr>
          <a:xfrm>
            <a:off x="3924300" y="1261872"/>
            <a:ext cx="1828800" cy="1600200"/>
          </a:xfrm>
          <a:solidFill>
            <a:schemeClr val="bg1"/>
          </a:solidFill>
          <a:effectLst>
            <a:innerShdw blurRad="152400">
              <a:schemeClr val="bg2">
                <a:lumMod val="25000"/>
              </a:schemeClr>
            </a:innerShdw>
            <a:softEdge rad="19050"/>
          </a:effectLst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  <p:sp>
        <p:nvSpPr>
          <p:cNvPr id="15" name="Rectangle 14"/>
          <p:cNvSpPr/>
          <p:nvPr/>
        </p:nvSpPr>
        <p:spPr>
          <a:xfrm>
            <a:off x="6400800" y="914400"/>
            <a:ext cx="2514600" cy="2286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6" name="Picture Placeholder 2"/>
          <p:cNvSpPr>
            <a:spLocks noGrp="1"/>
          </p:cNvSpPr>
          <p:nvPr>
            <p:ph type="pic" idx="16"/>
          </p:nvPr>
        </p:nvSpPr>
        <p:spPr>
          <a:xfrm>
            <a:off x="6742113" y="1261872"/>
            <a:ext cx="1828800" cy="1600200"/>
          </a:xfrm>
          <a:solidFill>
            <a:schemeClr val="bg1"/>
          </a:solidFill>
          <a:effectLst>
            <a:innerShdw blurRad="152400">
              <a:schemeClr val="bg2">
                <a:lumMod val="25000"/>
              </a:schemeClr>
            </a:innerShdw>
            <a:softEdge rad="19050"/>
          </a:effectLst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10.11.2011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19364" y="699247"/>
            <a:ext cx="1667435" cy="5014166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199" y="699247"/>
            <a:ext cx="6037729" cy="5014166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10.11.2011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10.11.2011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extBox 6"/>
          <p:cNvSpPr txBox="1"/>
          <p:nvPr/>
        </p:nvSpPr>
        <p:spPr>
          <a:xfrm rot="13549715">
            <a:off x="8120300" y="5774378"/>
            <a:ext cx="9906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sz="8000">
                <a:gradFill>
                  <a:gsLst>
                    <a:gs pos="0">
                      <a:schemeClr val="accent2">
                        <a:lumMod val="75000"/>
                      </a:schemeClr>
                    </a:gs>
                    <a:gs pos="50000">
                      <a:schemeClr val="accent2">
                        <a:lumMod val="40000"/>
                        <a:lumOff val="60000"/>
                      </a:schemeClr>
                    </a:gs>
                    <a:gs pos="100000">
                      <a:schemeClr val="bg2">
                        <a:lumMod val="20000"/>
                        <a:lumOff val="80000"/>
                      </a:schemeClr>
                    </a:gs>
                  </a:gsLst>
                  <a:lin ang="5400000" scaled="0"/>
                </a:gradFill>
                <a:sym typeface="Wingdings"/>
              </a:rPr>
              <a:t></a:t>
            </a:r>
            <a:endParaRPr sz="8000">
              <a:gradFill>
                <a:gsLst>
                  <a:gs pos="0">
                    <a:schemeClr val="accent2">
                      <a:lumMod val="75000"/>
                    </a:schemeClr>
                  </a:gs>
                  <a:gs pos="50000">
                    <a:schemeClr val="accent2">
                      <a:lumMod val="40000"/>
                      <a:lumOff val="60000"/>
                    </a:schemeClr>
                  </a:gs>
                  <a:gs pos="100000">
                    <a:schemeClr val="bg2">
                      <a:lumMod val="20000"/>
                      <a:lumOff val="80000"/>
                    </a:schemeClr>
                  </a:gs>
                </a:gsLst>
                <a:lin ang="5400000" scaled="0"/>
              </a:gra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133600"/>
            <a:ext cx="7772400" cy="1362075"/>
          </a:xfrm>
        </p:spPr>
        <p:txBody>
          <a:bodyPr anchor="b" anchorCtr="0"/>
          <a:lstStyle>
            <a:lvl1pPr algn="r">
              <a:defRPr sz="3600" b="0" i="0" cap="all"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505200"/>
            <a:ext cx="7772400" cy="9017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10.11.2011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extBox 6"/>
          <p:cNvSpPr txBox="1"/>
          <p:nvPr/>
        </p:nvSpPr>
        <p:spPr>
          <a:xfrm rot="2783796">
            <a:off x="6232" y="-270992"/>
            <a:ext cx="9906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sz="8000">
                <a:gradFill>
                  <a:gsLst>
                    <a:gs pos="0">
                      <a:schemeClr val="accent2">
                        <a:lumMod val="75000"/>
                      </a:schemeClr>
                    </a:gs>
                    <a:gs pos="50000">
                      <a:schemeClr val="accent2">
                        <a:lumMod val="40000"/>
                        <a:lumOff val="60000"/>
                      </a:schemeClr>
                    </a:gs>
                    <a:gs pos="100000">
                      <a:schemeClr val="bg2">
                        <a:lumMod val="20000"/>
                        <a:lumOff val="80000"/>
                      </a:schemeClr>
                    </a:gs>
                  </a:gsLst>
                  <a:lin ang="5400000" scaled="0"/>
                </a:gradFill>
                <a:sym typeface="Wingdings"/>
              </a:rPr>
              <a:t></a:t>
            </a:r>
            <a:endParaRPr sz="8000">
              <a:gradFill>
                <a:gsLst>
                  <a:gs pos="0">
                    <a:schemeClr val="accent2">
                      <a:lumMod val="75000"/>
                    </a:schemeClr>
                  </a:gs>
                  <a:gs pos="50000">
                    <a:schemeClr val="accent2">
                      <a:lumMod val="40000"/>
                      <a:lumOff val="60000"/>
                    </a:schemeClr>
                  </a:gs>
                  <a:gs pos="100000">
                    <a:schemeClr val="bg2">
                      <a:lumMod val="20000"/>
                      <a:lumOff val="80000"/>
                    </a:schemeClr>
                  </a:gs>
                </a:gsLst>
                <a:lin ang="5400000" scaled="0"/>
              </a:gra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4638"/>
            <a:ext cx="8153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133600" y="1600200"/>
            <a:ext cx="3200400" cy="45259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86400" y="1600200"/>
            <a:ext cx="3200400" cy="45259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10.11.2011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4638"/>
            <a:ext cx="8153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1515035"/>
            <a:ext cx="3200400" cy="639762"/>
          </a:xfrm>
        </p:spPr>
        <p:txBody>
          <a:bodyPr anchor="ctr" anchorCtr="0">
            <a:normAutofit/>
          </a:bodyPr>
          <a:lstStyle>
            <a:lvl1pPr marL="0" indent="0" algn="ctr">
              <a:buNone/>
              <a:defRPr sz="2000" b="0">
                <a:solidFill>
                  <a:schemeClr val="bg2">
                    <a:lumMod val="20000"/>
                    <a:lumOff val="8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33600" y="2285999"/>
            <a:ext cx="3200400" cy="38401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86400" y="1515035"/>
            <a:ext cx="3200400" cy="639762"/>
          </a:xfrm>
        </p:spPr>
        <p:txBody>
          <a:bodyPr anchor="ctr" anchorCtr="0">
            <a:normAutofit/>
          </a:bodyPr>
          <a:lstStyle>
            <a:lvl1pPr marL="0" indent="0" algn="ctr">
              <a:buNone/>
              <a:defRPr sz="2000" b="0">
                <a:solidFill>
                  <a:schemeClr val="bg2">
                    <a:lumMod val="20000"/>
                    <a:lumOff val="8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86400" y="2285999"/>
            <a:ext cx="3200400" cy="38401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10.11.2011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10.11.2011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10.11.2011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TextBox 4"/>
          <p:cNvSpPr txBox="1"/>
          <p:nvPr/>
        </p:nvSpPr>
        <p:spPr>
          <a:xfrm rot="13549715">
            <a:off x="8120300" y="5774378"/>
            <a:ext cx="9906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sz="8000">
                <a:gradFill>
                  <a:gsLst>
                    <a:gs pos="0">
                      <a:schemeClr val="accent2">
                        <a:lumMod val="75000"/>
                      </a:schemeClr>
                    </a:gs>
                    <a:gs pos="50000">
                      <a:schemeClr val="accent2">
                        <a:lumMod val="40000"/>
                        <a:lumOff val="60000"/>
                      </a:schemeClr>
                    </a:gs>
                    <a:gs pos="100000">
                      <a:schemeClr val="bg2">
                        <a:lumMod val="20000"/>
                        <a:lumOff val="80000"/>
                      </a:schemeClr>
                    </a:gs>
                  </a:gsLst>
                  <a:lin ang="5400000" scaled="0"/>
                </a:gradFill>
                <a:sym typeface="Wingdings 2"/>
              </a:rPr>
              <a:t></a:t>
            </a:r>
            <a:endParaRPr sz="8000">
              <a:gradFill>
                <a:gsLst>
                  <a:gs pos="0">
                    <a:schemeClr val="accent2">
                      <a:lumMod val="75000"/>
                    </a:schemeClr>
                  </a:gs>
                  <a:gs pos="50000">
                    <a:schemeClr val="accent2">
                      <a:lumMod val="40000"/>
                      <a:lumOff val="60000"/>
                    </a:schemeClr>
                  </a:gs>
                  <a:gs pos="100000">
                    <a:schemeClr val="bg2">
                      <a:lumMod val="20000"/>
                      <a:lumOff val="80000"/>
                    </a:schemeClr>
                  </a:gs>
                </a:gsLst>
                <a:lin ang="5400000" scaled="0"/>
              </a:gra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5153" y="273050"/>
            <a:ext cx="2680447" cy="116205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49" y="914400"/>
            <a:ext cx="5338763" cy="479901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600"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 sz="1600">
                <a:solidFill>
                  <a:schemeClr val="accent4">
                    <a:lumMod val="50000"/>
                  </a:schemeClr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5153" y="1905001"/>
            <a:ext cx="2223247" cy="4037012"/>
          </a:xfrm>
        </p:spPr>
        <p:txBody>
          <a:bodyPr/>
          <a:lstStyle>
            <a:lvl1pPr marL="0" indent="0">
              <a:buNone/>
              <a:defRPr sz="1400" i="1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21341" y="6539753"/>
            <a:ext cx="1828800" cy="2286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10.11.2011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274320"/>
            <a:ext cx="2679192" cy="1161288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456" y="1901952"/>
            <a:ext cx="2221992" cy="4041648"/>
          </a:xfrm>
        </p:spPr>
        <p:txBody>
          <a:bodyPr/>
          <a:lstStyle>
            <a:lvl1pPr marL="0" indent="0">
              <a:buNone/>
              <a:defRPr sz="1400" i="1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10.11.2011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3575304" y="914400"/>
            <a:ext cx="5340096" cy="48006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95344" y="1234440"/>
            <a:ext cx="4700016" cy="4160520"/>
          </a:xfrm>
          <a:solidFill>
            <a:schemeClr val="bg1"/>
          </a:solidFill>
          <a:effectLst>
            <a:innerShdw blurRad="152400">
              <a:schemeClr val="bg2">
                <a:lumMod val="25000"/>
              </a:schemeClr>
            </a:innerShdw>
            <a:softEdge rad="19050"/>
          </a:effectLst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3400" y="274638"/>
            <a:ext cx="8153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1600200"/>
            <a:ext cx="65532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21341" y="6539753"/>
            <a:ext cx="1828800" cy="228600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>
              <a:defRPr sz="1100">
                <a:solidFill>
                  <a:schemeClr val="tx1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10.11.2011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343400" y="6539753"/>
            <a:ext cx="3657600" cy="228600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77200" y="6539753"/>
            <a:ext cx="609600" cy="228600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914400" rtl="0" eaLnBrk="1" latinLnBrk="0" hangingPunct="1">
        <a:spcBef>
          <a:spcPts val="1500"/>
        </a:spcBef>
        <a:buFont typeface="Wingdings" pitchFamily="2" charset="2"/>
        <a:buChar char="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1500"/>
        </a:spcBef>
        <a:buFont typeface="Century" pitchFamily="18" charset="0"/>
        <a:buChar char="…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457200" algn="l" defTabSz="914400" rtl="0" eaLnBrk="1" latinLnBrk="0" hangingPunct="1">
        <a:spcBef>
          <a:spcPts val="1500"/>
        </a:spcBef>
        <a:buFont typeface="Wingdings" pitchFamily="2" charset="2"/>
        <a:buChar char="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457200" algn="l" defTabSz="914400" rtl="0" eaLnBrk="1" latinLnBrk="0" hangingPunct="1">
        <a:spcBef>
          <a:spcPts val="1500"/>
        </a:spcBef>
        <a:buFont typeface="Century" pitchFamily="18" charset="0"/>
        <a:buChar char="…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1828800" indent="-457200" algn="l" defTabSz="914400" rtl="0" eaLnBrk="1" latinLnBrk="0" hangingPunct="1">
        <a:spcBef>
          <a:spcPts val="1500"/>
        </a:spcBef>
        <a:buFont typeface="Wingdings" pitchFamily="2" charset="2"/>
        <a:buChar char="Ï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908720"/>
            <a:ext cx="7924800" cy="1771650"/>
          </a:xfrm>
        </p:spPr>
        <p:txBody>
          <a:bodyPr/>
          <a:lstStyle/>
          <a:p>
            <a:pPr algn="ctr"/>
            <a:r>
              <a:rPr lang="ru-RU" b="1" dirty="0" smtClean="0"/>
              <a:t>История</a:t>
            </a:r>
            <a:r>
              <a:rPr lang="ru-RU" dirty="0" smtClean="0"/>
              <a:t> </a:t>
            </a:r>
            <a:r>
              <a:rPr lang="ru-RU" b="1" dirty="0" smtClean="0"/>
              <a:t>села</a:t>
            </a:r>
            <a:r>
              <a:rPr lang="ru-RU" dirty="0" smtClean="0"/>
              <a:t> </a:t>
            </a:r>
            <a:r>
              <a:rPr lang="ru-RU" b="1" dirty="0" smtClean="0"/>
              <a:t>Мокрое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220072" y="3886200"/>
            <a:ext cx="3542928" cy="2351112"/>
          </a:xfrm>
        </p:spPr>
        <p:txBody>
          <a:bodyPr/>
          <a:lstStyle/>
          <a:p>
            <a:r>
              <a:rPr lang="ru-RU" dirty="0" smtClean="0"/>
              <a:t>Работа выполнена </a:t>
            </a:r>
          </a:p>
          <a:p>
            <a:r>
              <a:rPr lang="ru-RU" dirty="0" smtClean="0"/>
              <a:t>учащимися 11 класса</a:t>
            </a:r>
          </a:p>
          <a:p>
            <a:r>
              <a:rPr lang="ru-RU" dirty="0" smtClean="0"/>
              <a:t>Коломоновым А., Рубченковым Д., Ильюшенковой К.</a:t>
            </a:r>
            <a:endParaRPr lang="ru-RU" dirty="0"/>
          </a:p>
        </p:txBody>
      </p:sp>
      <p:pic>
        <p:nvPicPr>
          <p:cNvPr id="1026" name="Picture 2" descr="E:\ЕЛ\Хачева\Биология\Внекл.Меропр\Сайт Моя малая Родина\Родина\images\kopiyayeozero1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3424087"/>
            <a:ext cx="3095625" cy="32004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1198473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1340768"/>
            <a:ext cx="7787035" cy="2664295"/>
          </a:xfrm>
        </p:spPr>
        <p:txBody>
          <a:bodyPr>
            <a:normAutofit fontScale="85000" lnSpcReduction="20000"/>
          </a:bodyPr>
          <a:lstStyle/>
          <a:p>
            <a:pPr algn="just"/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В это же время была организована пожарная дружина, которая состояла из 20-ти человек. Пожары тогда были настоящим бедствием, особенно осенью, когда сушили на овинах хлеб. Дружина спасала деревни, не давая сгореть полностью, как это было раньше. </a:t>
            </a:r>
            <a:endParaRPr lang="ru-RU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algn="just"/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Помимо 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этого доктору Борщову и отцу Александру удалось добиться открытия в селе почты. С открытием почты интеллигенция села стала выписывать газеты, журналы, книги. </a:t>
            </a:r>
            <a:endParaRPr lang="ru-RU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algn="just"/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В 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1899 году провели телеграфную линию. Всё это привело к тому. что крестьяне перестали уходить на заработки на сторону - хватало работы в селе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187624" y="188640"/>
            <a:ext cx="669674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Развитие села</a:t>
            </a:r>
            <a:endParaRPr lang="ru-RU" sz="5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215"/>
          <a:stretch/>
        </p:blipFill>
        <p:spPr bwMode="auto">
          <a:xfrm>
            <a:off x="2627784" y="4005062"/>
            <a:ext cx="4267200" cy="260918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69617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95936" y="1220285"/>
            <a:ext cx="4939776" cy="5295220"/>
          </a:xfrm>
        </p:spPr>
        <p:txBody>
          <a:bodyPr>
            <a:normAutofit fontScale="92500" lnSpcReduction="10000"/>
          </a:bodyPr>
          <a:lstStyle/>
          <a:p>
            <a:r>
              <a:rPr lang="ru-RU" b="1" dirty="0"/>
              <a:t>В начале 20-го века были созданы кооперативы: Сельскохозяйственное общество, Потребительское общество, Кредитное товарищество, Общество санитарного попечительства. </a:t>
            </a:r>
            <a:endParaRPr lang="ru-RU" b="1" dirty="0" smtClean="0"/>
          </a:p>
          <a:p>
            <a:pPr algn="just"/>
            <a:r>
              <a:rPr lang="ru-RU" b="1" dirty="0" smtClean="0"/>
              <a:t>Кредитное </a:t>
            </a:r>
            <a:r>
              <a:rPr lang="ru-RU" b="1" dirty="0"/>
              <a:t>общество располагалось там, где сейчас находится здание дома культуры. </a:t>
            </a:r>
            <a:r>
              <a:rPr lang="ru-RU" b="1" dirty="0" smtClean="0"/>
              <a:t>В </a:t>
            </a:r>
            <a:r>
              <a:rPr lang="ru-RU" b="1" dirty="0"/>
              <a:t>этом обществе занимались заготовкой леса, ягод, грибов и другими вопросами. </a:t>
            </a:r>
            <a:br>
              <a:rPr lang="ru-RU" b="1" dirty="0"/>
            </a:br>
            <a:endParaRPr lang="ru-RU" b="1" dirty="0" smtClean="0"/>
          </a:p>
          <a:p>
            <a:pPr algn="just"/>
            <a:r>
              <a:rPr lang="ru-RU" b="1" dirty="0" smtClean="0"/>
              <a:t>Общественная </a:t>
            </a:r>
            <a:r>
              <a:rPr lang="ru-RU" b="1" dirty="0"/>
              <a:t>деятельность </a:t>
            </a:r>
            <a:r>
              <a:rPr lang="ru-RU" b="1" dirty="0" smtClean="0"/>
              <a:t>села дошла </a:t>
            </a:r>
            <a:r>
              <a:rPr lang="ru-RU" b="1" dirty="0"/>
              <a:t>до Калуги. В результате из соседней Грибовки в Мокрое перевели волостное правление, и волость стала называться Мокровской. </a:t>
            </a:r>
          </a:p>
          <a:p>
            <a:endParaRPr lang="ru-RU" b="1" dirty="0"/>
          </a:p>
        </p:txBody>
      </p:sp>
      <p:grpSp>
        <p:nvGrpSpPr>
          <p:cNvPr id="5" name="Group 2"/>
          <p:cNvGrpSpPr>
            <a:grpSpLocks/>
          </p:cNvGrpSpPr>
          <p:nvPr/>
        </p:nvGrpSpPr>
        <p:grpSpPr bwMode="auto">
          <a:xfrm>
            <a:off x="251520" y="1125267"/>
            <a:ext cx="3456384" cy="2736304"/>
            <a:chOff x="954" y="12180"/>
            <a:chExt cx="5400" cy="3780"/>
          </a:xfrm>
        </p:grpSpPr>
        <p:pic>
          <p:nvPicPr>
            <p:cNvPr id="7171" name="Picture 3" descr="Клуб мокрое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54" y="12180"/>
              <a:ext cx="5400" cy="3446"/>
            </a:xfrm>
            <a:prstGeom prst="roundRect">
              <a:avLst>
                <a:gd name="adj" fmla="val 4167"/>
              </a:avLst>
            </a:prstGeom>
            <a:solidFill>
              <a:srgbClr val="FFFFFF"/>
            </a:solidFill>
            <a:ln w="38100" cap="sq">
              <a:solidFill>
                <a:schemeClr val="accent6">
                  <a:lumMod val="75000"/>
                </a:schemeClr>
              </a:solidFill>
              <a:miter lim="800000"/>
            </a:ln>
            <a:effectLst>
              <a:reflection blurRad="12700" stA="33000" endPos="28000" dist="5000" dir="5400000" sy="-100000" algn="bl" rotWithShape="0"/>
            </a:effectLst>
            <a:scene3d>
              <a:camera prst="orthographicFront"/>
              <a:lightRig rig="threePt" dir="t">
                <a:rot lat="0" lon="0" rev="2700000"/>
              </a:lightRig>
            </a:scene3d>
            <a:sp3d contourW="6350">
              <a:bevelT h="38100"/>
              <a:contourClr>
                <a:srgbClr val="C0C0C0"/>
              </a:contourClr>
            </a:sp3d>
            <a:extLst/>
          </p:spPr>
        </p:pic>
        <p:sp>
          <p:nvSpPr>
            <p:cNvPr id="6" name="Text Box 4"/>
            <p:cNvSpPr txBox="1">
              <a:spLocks noChangeArrowheads="1"/>
            </p:cNvSpPr>
            <p:nvPr/>
          </p:nvSpPr>
          <p:spPr bwMode="auto">
            <a:xfrm>
              <a:off x="954" y="14970"/>
              <a:ext cx="5400" cy="990"/>
            </a:xfrm>
            <a:prstGeom prst="rect">
              <a:avLst/>
            </a:prstGeom>
            <a:solidFill>
              <a:srgbClr val="CCFFFF"/>
            </a:solidFill>
            <a:ln w="38100">
              <a:solidFill>
                <a:schemeClr val="accent6">
                  <a:lumMod val="75000"/>
                </a:schemeClr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100" b="0" i="0" u="none" strike="noStrike" cap="none" normalizeH="0" baseline="0" dirty="0" smtClean="0">
                  <a:ln>
                    <a:noFill/>
                  </a:ln>
                  <a:solidFill>
                    <a:srgbClr val="993366"/>
                  </a:solidFill>
                  <a:effectLst/>
                  <a:latin typeface="Calibri" pitchFamily="34" charset="0"/>
                </a:rPr>
                <a:t>Здание потребительского общества. В настоящее время в этом здании находится сельский дом культуры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  <p:sp>
        <p:nvSpPr>
          <p:cNvPr id="11" name="Прямоугольник 10"/>
          <p:cNvSpPr/>
          <p:nvPr/>
        </p:nvSpPr>
        <p:spPr>
          <a:xfrm>
            <a:off x="1187624" y="188640"/>
            <a:ext cx="669674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Развитие села</a:t>
            </a:r>
            <a:endParaRPr lang="ru-RU" sz="5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3073" name="Picture 1" descr="Мокровский клуб"/>
          <p:cNvPicPr>
            <a:picLocks noChangeAspect="1" noChangeArrowheads="1"/>
          </p:cNvPicPr>
          <p:nvPr/>
        </p:nvPicPr>
        <p:blipFill>
          <a:blip r:embed="rId3" cstate="print"/>
          <a:srcRect l="4557" r="11898" b="25554"/>
          <a:stretch>
            <a:fillRect/>
          </a:stretch>
        </p:blipFill>
        <p:spPr bwMode="auto">
          <a:xfrm>
            <a:off x="285720" y="4071942"/>
            <a:ext cx="3446672" cy="25560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38100" cap="sq">
            <a:solidFill>
              <a:schemeClr val="accent6">
                <a:lumMod val="75000"/>
              </a:schemeClr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12" name="Прямоугольник 11"/>
          <p:cNvSpPr/>
          <p:nvPr/>
        </p:nvSpPr>
        <p:spPr>
          <a:xfrm>
            <a:off x="428596" y="6143644"/>
            <a:ext cx="3259226" cy="3416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b="1" dirty="0" smtClean="0">
                <a:solidFill>
                  <a:schemeClr val="bg2"/>
                </a:solidFill>
                <a:latin typeface="Bookman Old Style" pitchFamily="18" charset="0"/>
              </a:rPr>
              <a:t>Сельский дом культуры</a:t>
            </a:r>
            <a:endParaRPr lang="ru-RU" b="1" dirty="0">
              <a:solidFill>
                <a:schemeClr val="bg2"/>
              </a:solidFill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7666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88641"/>
            <a:ext cx="8928992" cy="3744416"/>
          </a:xfrm>
        </p:spPr>
        <p:txBody>
          <a:bodyPr>
            <a:normAutofit/>
          </a:bodyPr>
          <a:lstStyle/>
          <a:p>
            <a:pPr algn="just"/>
            <a:r>
              <a:rPr lang="en-US" dirty="0"/>
              <a:t>XX </a:t>
            </a:r>
            <a:r>
              <a:rPr lang="ru-RU" dirty="0"/>
              <a:t>век был полон перемен и событий. Не обошли они стороной и село. </a:t>
            </a:r>
            <a:r>
              <a:rPr lang="ru-RU" dirty="0" smtClean="0"/>
              <a:t>Октябрьская </a:t>
            </a:r>
            <a:r>
              <a:rPr lang="ru-RU" dirty="0"/>
              <a:t>революция 1917 года была встречена неоднозначно. Не сразу жители приняли Советскую власть, но и после такого потрясения жизнь, трудно, но налаживалась. Мокровская волость была переименована в Мокровский район. </a:t>
            </a:r>
            <a:endParaRPr lang="ru-RU" dirty="0" smtClean="0"/>
          </a:p>
          <a:p>
            <a:pPr algn="just"/>
            <a:r>
              <a:rPr lang="ru-RU" dirty="0" smtClean="0"/>
              <a:t>З</a:t>
            </a:r>
            <a:r>
              <a:rPr lang="ru-RU" dirty="0" smtClean="0">
                <a:latin typeface="Times New Roman"/>
                <a:ea typeface="Times New Roman"/>
              </a:rPr>
              <a:t>емледельцы </a:t>
            </a:r>
            <a:r>
              <a:rPr lang="ru-RU" dirty="0">
                <a:latin typeface="Times New Roman"/>
                <a:ea typeface="Times New Roman"/>
              </a:rPr>
              <a:t>объединились в сельхозартель, а в 1930 г. было созвано первое колхозное собрание, на котором избрали правление колхоза им. И. В. Сталина. Первым председателем колхоза был </a:t>
            </a:r>
            <a:r>
              <a:rPr lang="ru-RU" dirty="0" smtClean="0">
                <a:latin typeface="Times New Roman"/>
                <a:ea typeface="Times New Roman"/>
              </a:rPr>
              <a:t>А.М. </a:t>
            </a:r>
            <a:r>
              <a:rPr lang="ru-RU" dirty="0">
                <a:latin typeface="Times New Roman"/>
                <a:ea typeface="Times New Roman"/>
              </a:rPr>
              <a:t>Цветков. В тот момент в колхозе было 4 коровы, 100 </a:t>
            </a:r>
            <a:r>
              <a:rPr lang="ru-RU" dirty="0" smtClean="0">
                <a:latin typeface="Times New Roman"/>
                <a:ea typeface="Times New Roman"/>
              </a:rPr>
              <a:t>свиней, пчелы. </a:t>
            </a:r>
          </a:p>
        </p:txBody>
      </p:sp>
    </p:spTree>
    <p:extLst>
      <p:ext uri="{BB962C8B-B14F-4D97-AF65-F5344CB8AC3E}">
        <p14:creationId xmlns:p14="http://schemas.microsoft.com/office/powerpoint/2010/main" val="1800205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332656"/>
            <a:ext cx="8374261" cy="6525344"/>
          </a:xfrm>
        </p:spPr>
        <p:txBody>
          <a:bodyPr>
            <a:normAutofit fontScale="85000" lnSpcReduction="10000"/>
          </a:bodyPr>
          <a:lstStyle/>
          <a:p>
            <a:pPr algn="just">
              <a:spcAft>
                <a:spcPts val="0"/>
              </a:spcAft>
            </a:pPr>
            <a:r>
              <a:rPr lang="ru-RU" b="1" dirty="0">
                <a:solidFill>
                  <a:srgbClr val="49345F"/>
                </a:solidFill>
                <a:latin typeface="Times New Roman"/>
                <a:ea typeface="Times New Roman"/>
              </a:rPr>
              <a:t>А затем была страшная война 1941-1945 гг. Оккупация, расстрелы и полное разрушение села. Одним из ярких свидетельств борьбы, происходившей на территории села с немецко-фашистскими захватчиками, являются памятники, воздвигнутые в память о погибших в годы Великой Отечественной войны, защищавших страну и </a:t>
            </a:r>
            <a:r>
              <a:rPr lang="ru-RU" b="1" dirty="0" smtClean="0">
                <a:solidFill>
                  <a:srgbClr val="49345F"/>
                </a:solidFill>
                <a:latin typeface="Times New Roman"/>
                <a:ea typeface="Times New Roman"/>
              </a:rPr>
              <a:t>родное село.</a:t>
            </a:r>
            <a:r>
              <a:rPr lang="ru-RU" b="1" dirty="0">
                <a:latin typeface="Times New Roman"/>
                <a:ea typeface="Times New Roman"/>
              </a:rPr>
              <a:t> </a:t>
            </a:r>
            <a:r>
              <a:rPr lang="ru-RU" b="1" dirty="0" smtClean="0">
                <a:latin typeface="Times New Roman"/>
                <a:ea typeface="Times New Roman"/>
              </a:rPr>
              <a:t>Высеченные </a:t>
            </a:r>
            <a:r>
              <a:rPr lang="ru-RU" b="1" dirty="0">
                <a:latin typeface="Times New Roman"/>
                <a:ea typeface="Times New Roman"/>
              </a:rPr>
              <a:t>на гранитных </a:t>
            </a:r>
            <a:r>
              <a:rPr lang="ru-RU" b="1" dirty="0" smtClean="0">
                <a:latin typeface="Times New Roman"/>
                <a:ea typeface="Times New Roman"/>
              </a:rPr>
              <a:t>плитах имена – немые </a:t>
            </a:r>
            <a:r>
              <a:rPr lang="ru-RU" b="1" dirty="0">
                <a:latin typeface="Times New Roman"/>
                <a:ea typeface="Times New Roman"/>
              </a:rPr>
              <a:t>свидетели отваги  местных жителей, вставших на защиту своей Родины в суровые годы испытаний</a:t>
            </a:r>
            <a:r>
              <a:rPr lang="ru-RU" b="1" dirty="0" smtClean="0">
                <a:latin typeface="Times New Roman"/>
                <a:ea typeface="Times New Roman"/>
              </a:rPr>
              <a:t>.</a:t>
            </a:r>
          </a:p>
          <a:p>
            <a:pPr algn="just">
              <a:spcAft>
                <a:spcPts val="0"/>
              </a:spcAft>
            </a:pPr>
            <a:endParaRPr lang="ru-RU" sz="1800" dirty="0">
              <a:latin typeface="Times New Roman"/>
              <a:ea typeface="Times New Roman"/>
            </a:endParaRPr>
          </a:p>
          <a:p>
            <a:pPr algn="just">
              <a:spcAft>
                <a:spcPts val="0"/>
              </a:spcAft>
            </a:pPr>
            <a:endParaRPr lang="ru-RU" sz="1800" dirty="0" smtClean="0">
              <a:latin typeface="Times New Roman"/>
              <a:ea typeface="Times New Roman"/>
            </a:endParaRPr>
          </a:p>
          <a:p>
            <a:pPr algn="just">
              <a:spcAft>
                <a:spcPts val="0"/>
              </a:spcAft>
            </a:pPr>
            <a:endParaRPr lang="ru-RU" sz="1800" dirty="0">
              <a:latin typeface="Times New Roman"/>
              <a:ea typeface="Times New Roman"/>
            </a:endParaRPr>
          </a:p>
          <a:p>
            <a:pPr algn="just">
              <a:spcAft>
                <a:spcPts val="0"/>
              </a:spcAft>
            </a:pPr>
            <a:endParaRPr lang="ru-RU" sz="1800" dirty="0" smtClean="0">
              <a:latin typeface="Times New Roman"/>
              <a:ea typeface="Times New Roman"/>
            </a:endParaRPr>
          </a:p>
          <a:p>
            <a:pPr marL="0" indent="0" algn="just">
              <a:spcAft>
                <a:spcPts val="0"/>
              </a:spcAft>
              <a:buNone/>
            </a:pPr>
            <a:endParaRPr lang="ru-RU" sz="900" dirty="0">
              <a:latin typeface="Times New Roman"/>
              <a:ea typeface="Times New Roman"/>
            </a:endParaRPr>
          </a:p>
          <a:p>
            <a:pPr marL="0" indent="0" algn="just">
              <a:spcAft>
                <a:spcPts val="0"/>
              </a:spcAft>
              <a:buNone/>
            </a:pPr>
            <a:endParaRPr lang="ru-RU" sz="1800" dirty="0" smtClean="0">
              <a:latin typeface="Times New Roman"/>
              <a:ea typeface="Times New Roman"/>
            </a:endParaRPr>
          </a:p>
          <a:p>
            <a:pPr marL="0" indent="0" algn="just">
              <a:spcAft>
                <a:spcPts val="0"/>
              </a:spcAft>
              <a:buNone/>
            </a:pPr>
            <a:endParaRPr lang="ru-RU" sz="900" dirty="0">
              <a:latin typeface="Times New Roman"/>
              <a:ea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b="1" dirty="0">
                <a:latin typeface="Times New Roman"/>
                <a:ea typeface="Times New Roman"/>
              </a:rPr>
              <a:t>После войны хозяйство было быстро восстановлено, но вот снова стать районным центром нашему селу было не суждено. Его перенесли на железнодорожную станцию в  Бетлицу.</a:t>
            </a:r>
            <a:endParaRPr lang="ru-RU" sz="1800" b="1" dirty="0">
              <a:latin typeface="Times New Roman"/>
              <a:ea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b="1" dirty="0">
                <a:latin typeface="Times New Roman"/>
                <a:ea typeface="Times New Roman"/>
              </a:rPr>
              <a:t>Но село не умерло и до современных, очередных изменений развивалось и цвело: функционировал большой колхоз, работали три магазина и столовая, как и много лет назад, продолжала выпускать в жизнь своих питомцев школа, в клубе пел хор из 25 человек и было ещё много чего интересного. </a:t>
            </a:r>
            <a:endParaRPr lang="ru-RU" sz="1800" b="1" dirty="0">
              <a:latin typeface="Times New Roman"/>
              <a:ea typeface="Times New Roman"/>
            </a:endParaRPr>
          </a:p>
          <a:p>
            <a:pPr lvl="0" algn="just"/>
            <a:endParaRPr lang="ru-RU" dirty="0">
              <a:solidFill>
                <a:srgbClr val="49345F"/>
              </a:solidFill>
            </a:endParaRPr>
          </a:p>
          <a:p>
            <a:endParaRPr lang="ru-RU" dirty="0"/>
          </a:p>
        </p:txBody>
      </p:sp>
      <p:pic>
        <p:nvPicPr>
          <p:cNvPr id="6" name="Picture 4" descr="J:\фото соц паспорт\памятники\Копия памятник  на братской могиле мокрое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32040" y="2137262"/>
            <a:ext cx="3238523" cy="242889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57150" cap="sq">
            <a:solidFill>
              <a:schemeClr val="bg2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7" name="Picture 5" descr="J:\фото соц паспорт\памятники\Копия памятник мокрое самолет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59632" y="2137262"/>
            <a:ext cx="3238523" cy="242889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57150" cap="sq">
            <a:solidFill>
              <a:schemeClr val="bg2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1480321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484784"/>
            <a:ext cx="8302252" cy="4799013"/>
          </a:xfrm>
        </p:spPr>
        <p:txBody>
          <a:bodyPr>
            <a:noAutofit/>
          </a:bodyPr>
          <a:lstStyle/>
          <a:p>
            <a:pPr algn="just"/>
            <a:r>
              <a:rPr lang="ru-RU" sz="2800" b="1" dirty="0">
                <a:latin typeface="Monotype Corsiva" pitchFamily="66" charset="0"/>
              </a:rPr>
              <a:t>Сегодняшний день не очень удачный для села. Закрываются организации, люди вновь уезжают на заработки.  Что может помочь моему родному Мокрому не исчезнуть с лица земли, как это происходит со многими сёлами и деревнями? Надежда только одна, на нас, на молодёжь. На тех, кто сейчас, возможно, ещё сидит за партами Мокровской школы. Может, кто-то вдруг бросит искать счастья на чужбине и вернётся на родину. А если не один? </a:t>
            </a:r>
            <a:r>
              <a:rPr lang="ru-RU" sz="2800" b="1" dirty="0" smtClean="0">
                <a:latin typeface="Monotype Corsiva" pitchFamily="66" charset="0"/>
              </a:rPr>
              <a:t>  </a:t>
            </a:r>
            <a:endParaRPr lang="ru-RU" sz="2800" b="1" dirty="0">
              <a:latin typeface="Monotype Corsiva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69798" y="550039"/>
            <a:ext cx="8974202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Заключение</a:t>
            </a:r>
            <a:endParaRPr lang="ru-RU" sz="36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88131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475657" y="332656"/>
            <a:ext cx="6120680" cy="598388"/>
          </a:xfr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ru-RU" b="1" dirty="0" smtClean="0"/>
              <a:t>Актуальность проблемы</a:t>
            </a:r>
            <a:endParaRPr lang="ru-RU" b="1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3563888" y="1314420"/>
            <a:ext cx="5338763" cy="4799013"/>
          </a:xfrm>
        </p:spPr>
        <p:txBody>
          <a:bodyPr/>
          <a:lstStyle/>
          <a:p>
            <a:pPr algn="just"/>
            <a:r>
              <a:rPr lang="ru-RU" b="1" dirty="0">
                <a:solidFill>
                  <a:schemeClr val="accent2">
                    <a:lumMod val="75000"/>
                  </a:schemeClr>
                </a:solidFill>
              </a:rPr>
              <a:t>Память людей связана с тем местом, где они родились, где прошло их детство, где они научились понимать жизнь. Родина подобна огромному дереву, на котором не сосчитать листьев. И все, что делаем доброго, прибавляет сил ему. Но всякое дерево имеет корни. Наши корни – это то, чем мы жили вчера, год назад, сто лет назад… Это наша история. Народ не имеющий таких глубоких корней – бедный народ. 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Поэтому </a:t>
            </a:r>
            <a:r>
              <a:rPr lang="ru-RU" b="1" dirty="0">
                <a:solidFill>
                  <a:schemeClr val="accent2">
                    <a:lumMod val="75000"/>
                  </a:schemeClr>
                </a:solidFill>
              </a:rPr>
              <a:t>кадый человек должен знать историю своего края, своей малой Родины.</a:t>
            </a:r>
          </a:p>
          <a:p>
            <a:pPr algn="just"/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467544" y="4869160"/>
            <a:ext cx="3204719" cy="1728192"/>
          </a:xfrm>
        </p:spPr>
        <p:txBody>
          <a:bodyPr/>
          <a:lstStyle/>
          <a:p>
            <a:pPr>
              <a:lnSpc>
                <a:spcPts val="1300"/>
              </a:lnSpc>
            </a:pPr>
            <a:r>
              <a:rPr lang="ru-RU" b="1" dirty="0"/>
              <a:t>Край родной, ты светел и достоен.</a:t>
            </a:r>
          </a:p>
          <a:p>
            <a:pPr>
              <a:lnSpc>
                <a:spcPts val="1300"/>
              </a:lnSpc>
            </a:pPr>
            <a:r>
              <a:rPr lang="ru-RU" b="1" dirty="0"/>
              <a:t>Вся история твоя перед глазами.</a:t>
            </a:r>
          </a:p>
          <a:p>
            <a:pPr>
              <a:lnSpc>
                <a:spcPts val="1300"/>
              </a:lnSpc>
            </a:pPr>
            <a:r>
              <a:rPr lang="ru-RU" b="1" dirty="0"/>
              <a:t>Ты от Пустыни до новостроек</a:t>
            </a:r>
          </a:p>
          <a:p>
            <a:pPr>
              <a:lnSpc>
                <a:spcPts val="1300"/>
              </a:lnSpc>
            </a:pPr>
            <a:r>
              <a:rPr lang="ru-RU" b="1" dirty="0"/>
              <a:t>Расцветай прекрасными садами!</a:t>
            </a:r>
          </a:p>
          <a:p>
            <a:endParaRPr lang="ru-RU" b="1" dirty="0"/>
          </a:p>
        </p:txBody>
      </p:sp>
      <p:pic>
        <p:nvPicPr>
          <p:cNvPr id="2050" name="Picture 2" descr="E:\ЕЛ\Хачева\Биология\Внекл.Меропр\Сайт Моя малая Родина\Родина\images\l22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340768"/>
            <a:ext cx="2520280" cy="3360373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1799309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31641" y="1916832"/>
            <a:ext cx="6840760" cy="4037012"/>
          </a:xfrm>
        </p:spPr>
        <p:txBody>
          <a:bodyPr>
            <a:normAutofit/>
          </a:bodyPr>
          <a:lstStyle/>
          <a:p>
            <a:pPr algn="just"/>
            <a:r>
              <a:rPr lang="ru-RU" sz="3600" b="1" i="0" dirty="0" smtClean="0"/>
              <a:t>Изучить </a:t>
            </a:r>
            <a:r>
              <a:rPr lang="ru-RU" sz="3600" b="1" i="0" dirty="0"/>
              <a:t>историю села </a:t>
            </a:r>
            <a:r>
              <a:rPr lang="ru-RU" sz="3600" b="1" i="0" dirty="0" smtClean="0"/>
              <a:t>Мокрое от возникновения до наших дней.</a:t>
            </a:r>
            <a:endParaRPr lang="ru-RU" sz="3600" b="1" i="0" dirty="0"/>
          </a:p>
        </p:txBody>
      </p:sp>
      <p:sp>
        <p:nvSpPr>
          <p:cNvPr id="5" name="Заголовок 3"/>
          <p:cNvSpPr txBox="1">
            <a:spLocks/>
          </p:cNvSpPr>
          <p:nvPr/>
        </p:nvSpPr>
        <p:spPr>
          <a:xfrm>
            <a:off x="1491681" y="692696"/>
            <a:ext cx="6120680" cy="72008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b="0" kern="1200" cap="all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4000" b="1" dirty="0" smtClean="0">
                <a:latin typeface="Bookman Old Style" pitchFamily="18" charset="0"/>
              </a:rPr>
              <a:t>Цель       проекта</a:t>
            </a:r>
            <a:endParaRPr lang="ru-RU" sz="4000" b="1" dirty="0"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2985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844824"/>
            <a:ext cx="4824536" cy="4799013"/>
          </a:xfrm>
        </p:spPr>
        <p:txBody>
          <a:bodyPr/>
          <a:lstStyle/>
          <a:p>
            <a:pPr algn="just"/>
            <a:r>
              <a:rPr lang="ru-RU" b="1" dirty="0"/>
              <a:t>Существует легенда, в которой утверждается, что село Мокрое есть создание Божье. Предание говорит, что в давние времена здесь были большой лес и болото. Как будто на дереве явилась икона матери Божьей и куда бы её не переносили, она опять появлялась на прежнем месте </a:t>
            </a:r>
            <a:r>
              <a:rPr lang="ru-RU" b="1" dirty="0" smtClean="0"/>
              <a:t>и   мироточила. </a:t>
            </a:r>
            <a:r>
              <a:rPr lang="ru-RU" b="1" dirty="0"/>
              <a:t/>
            </a:r>
            <a:br>
              <a:rPr lang="ru-RU" b="1" dirty="0"/>
            </a:br>
            <a:r>
              <a:rPr lang="ru-RU" b="1" dirty="0"/>
              <a:t>Появление и развитие села началось с постройки церкви. </a:t>
            </a:r>
          </a:p>
        </p:txBody>
      </p:sp>
      <p:grpSp>
        <p:nvGrpSpPr>
          <p:cNvPr id="5" name="Group 3"/>
          <p:cNvGrpSpPr>
            <a:grpSpLocks/>
          </p:cNvGrpSpPr>
          <p:nvPr/>
        </p:nvGrpSpPr>
        <p:grpSpPr bwMode="auto">
          <a:xfrm>
            <a:off x="5652120" y="1844824"/>
            <a:ext cx="3096344" cy="4248472"/>
            <a:chOff x="1134" y="2627"/>
            <a:chExt cx="3060" cy="3986"/>
          </a:xfrm>
        </p:grpSpPr>
        <p:pic>
          <p:nvPicPr>
            <p:cNvPr id="3076" name="Picture 4" descr="Церковь мокрое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34" y="2627"/>
              <a:ext cx="2996" cy="3986"/>
            </a:xfrm>
            <a:prstGeom prst="roundRect">
              <a:avLst>
                <a:gd name="adj" fmla="val 4167"/>
              </a:avLst>
            </a:prstGeom>
            <a:solidFill>
              <a:srgbClr val="FFFFFF"/>
            </a:solidFill>
            <a:ln w="76200" cap="sq">
              <a:solidFill>
                <a:srgbClr val="EAEAEA"/>
              </a:solidFill>
              <a:miter lim="800000"/>
            </a:ln>
            <a:effectLst>
              <a:reflection blurRad="12700" stA="33000" endPos="28000" dist="5000" dir="5400000" sy="-100000" algn="bl" rotWithShape="0"/>
            </a:effectLst>
            <a:scene3d>
              <a:camera prst="orthographicFront"/>
              <a:lightRig rig="threePt" dir="t">
                <a:rot lat="0" lon="0" rev="2700000"/>
              </a:lightRig>
            </a:scene3d>
            <a:sp3d contourW="6350">
              <a:bevelT h="38100"/>
              <a:contourClr>
                <a:srgbClr val="C0C0C0"/>
              </a:contourClr>
            </a:sp3d>
            <a:extLst/>
          </p:spPr>
        </p:pic>
        <p:sp>
          <p:nvSpPr>
            <p:cNvPr id="6" name="Text Box 5"/>
            <p:cNvSpPr txBox="1">
              <a:spLocks noChangeArrowheads="1"/>
            </p:cNvSpPr>
            <p:nvPr/>
          </p:nvSpPr>
          <p:spPr bwMode="auto">
            <a:xfrm>
              <a:off x="1134" y="6140"/>
              <a:ext cx="3060" cy="471"/>
            </a:xfrm>
            <a:prstGeom prst="rect">
              <a:avLst/>
            </a:prstGeom>
            <a:solidFill>
              <a:srgbClr val="D6E3BC"/>
            </a:solidFill>
            <a:ln w="9525">
              <a:solidFill>
                <a:srgbClr val="CCFFFF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ts val="7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1" i="0" u="none" strike="noStrike" cap="none" normalizeH="0" baseline="0" dirty="0" smtClean="0">
                  <a:ln>
                    <a:noFill/>
                  </a:ln>
                  <a:solidFill>
                    <a:srgbClr val="800080"/>
                  </a:solidFill>
                  <a:effectLst/>
                  <a:latin typeface="Calibri" pitchFamily="34" charset="0"/>
                </a:rPr>
                <a:t>Рождественская церковь в </a:t>
              </a:r>
            </a:p>
            <a:p>
              <a:pPr marL="0" marR="0" lvl="0" indent="0" algn="ctr" defTabSz="914400" rtl="0" eaLnBrk="1" fontAlgn="base" latinLnBrk="0" hangingPunct="1">
                <a:lnSpc>
                  <a:spcPts val="7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1" i="0" u="none" strike="noStrike" cap="none" normalizeH="0" baseline="0" dirty="0" smtClean="0">
                  <a:ln>
                    <a:noFill/>
                  </a:ln>
                  <a:solidFill>
                    <a:srgbClr val="800080"/>
                  </a:solidFill>
                  <a:effectLst/>
                  <a:latin typeface="Calibri" pitchFamily="34" charset="0"/>
                </a:rPr>
                <a:t>с. Мокром, построена в  1832 г.</a:t>
              </a:r>
              <a:endPara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  <p:sp>
        <p:nvSpPr>
          <p:cNvPr id="7" name="Прямоугольник 6"/>
          <p:cNvSpPr/>
          <p:nvPr/>
        </p:nvSpPr>
        <p:spPr>
          <a:xfrm>
            <a:off x="948076" y="548680"/>
            <a:ext cx="729879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Появление села</a:t>
            </a:r>
            <a:endParaRPr lang="ru-RU" sz="54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05227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44810" y="4725144"/>
            <a:ext cx="6778923" cy="2016224"/>
          </a:xfrm>
        </p:spPr>
        <p:txBody>
          <a:bodyPr/>
          <a:lstStyle/>
          <a:p>
            <a:r>
              <a:rPr lang="ru-RU" b="1" dirty="0"/>
              <a:t>Помещики и духовенство облюбовали эти места из-за удивительной природной красоты. </a:t>
            </a:r>
            <a:br>
              <a:rPr lang="ru-RU" b="1" dirty="0"/>
            </a:br>
            <a:r>
              <a:rPr lang="ru-RU" b="1" dirty="0"/>
              <a:t>Здесь протекает река Мокряна. Это и дало повод дать селу название Мокрое</a:t>
            </a:r>
            <a:r>
              <a:rPr lang="ru-RU" dirty="0"/>
              <a:t>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31593" y="332656"/>
            <a:ext cx="8400847" cy="86177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Происхождение названия</a:t>
            </a:r>
            <a:endParaRPr lang="ru-RU" sz="5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016" y="1583165"/>
            <a:ext cx="3840000" cy="2880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4272" y="1583165"/>
            <a:ext cx="3840000" cy="2880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13444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63889" y="1484784"/>
            <a:ext cx="5040560" cy="4799013"/>
          </a:xfrm>
        </p:spPr>
        <p:txBody>
          <a:bodyPr/>
          <a:lstStyle/>
          <a:p>
            <a:pPr algn="just"/>
            <a:r>
              <a:rPr lang="ru-RU" b="1" dirty="0">
                <a:solidFill>
                  <a:schemeClr val="accent2">
                    <a:lumMod val="75000"/>
                  </a:schemeClr>
                </a:solidFill>
              </a:rPr>
              <a:t>Огромный вклад в развитие села внесли: дед писателя Сергея Фёдоровича Антонова Григорий Иванович Антонов, священник отец Александр (Беляев) и доктор Павел Дмитриевич Борщов. Эти три человека стали главными «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виновниками» </a:t>
            </a:r>
            <a:r>
              <a:rPr lang="ru-RU" b="1" dirty="0">
                <a:solidFill>
                  <a:schemeClr val="accent2">
                    <a:lumMod val="75000"/>
                  </a:schemeClr>
                </a:solidFill>
              </a:rPr>
              <a:t>того, что произошло потом в селе, что из глухого маленького села сделало его культурным центром округи, который стали называть «Второй Америкой» или просто «Америкой». </a:t>
            </a:r>
            <a:br>
              <a:rPr lang="ru-RU" b="1" dirty="0">
                <a:solidFill>
                  <a:schemeClr val="accent2">
                    <a:lumMod val="75000"/>
                  </a:schemeClr>
                </a:solidFill>
              </a:rPr>
            </a:br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633425" y="214290"/>
            <a:ext cx="6510575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Основатели села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5" name="Рисунок 1" descr="H:\фото о мокром\Image000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285728"/>
            <a:ext cx="2260598" cy="269320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-214346" y="3071810"/>
            <a:ext cx="400049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Georgia" pitchFamily="18" charset="0"/>
                <a:ea typeface="Times New Roman" pitchFamily="18" charset="0"/>
              </a:rPr>
              <a:t>Доктор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Georgia" pitchFamily="18" charset="0"/>
                <a:ea typeface="Times New Roman" pitchFamily="18" charset="0"/>
              </a:rPr>
              <a:t>Павел Дмитриевич Борщов	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latin typeface="Arial" pitchFamily="34" charset="0"/>
            </a:endParaRPr>
          </a:p>
        </p:txBody>
      </p:sp>
      <p:pic>
        <p:nvPicPr>
          <p:cNvPr id="6146" name="Рисунок 2" descr="C:\Documents and Settings\Admin\Local Settings\Temporary Internet Files\Content.Word\Image000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3714752"/>
            <a:ext cx="2529762" cy="2196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147" name="Rectangle 3"/>
          <p:cNvSpPr>
            <a:spLocks noChangeArrowheads="1"/>
          </p:cNvSpPr>
          <p:nvPr/>
        </p:nvSpPr>
        <p:spPr bwMode="auto">
          <a:xfrm>
            <a:off x="0" y="6072206"/>
            <a:ext cx="428628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Georgia" pitchFamily="18" charset="0"/>
                <a:ea typeface="Times New Roman" pitchFamily="18" charset="0"/>
              </a:rPr>
              <a:t>Персонал больницы в Мокром.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Georgia" pitchFamily="18" charset="0"/>
                <a:ea typeface="Times New Roman" pitchFamily="18" charset="0"/>
              </a:rPr>
              <a:t>В центре – доктор П. Д. Борщов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2803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5720" y="142852"/>
            <a:ext cx="8556654" cy="4799013"/>
          </a:xfrm>
        </p:spPr>
        <p:txBody>
          <a:bodyPr/>
          <a:lstStyle/>
          <a:p>
            <a:pPr algn="just"/>
            <a:r>
              <a:rPr lang="ru-RU" b="1" dirty="0">
                <a:solidFill>
                  <a:schemeClr val="accent2">
                    <a:lumMod val="75000"/>
                  </a:schemeClr>
                </a:solidFill>
              </a:rPr>
              <a:t>В 1886 году в селе было только 13 домов и </a:t>
            </a:r>
            <a:r>
              <a:rPr lang="ru-RU" b="1" i="1" dirty="0">
                <a:solidFill>
                  <a:schemeClr val="accent2">
                    <a:lumMod val="75000"/>
                  </a:schemeClr>
                </a:solidFill>
              </a:rPr>
              <a:t>5 </a:t>
            </a:r>
            <a:r>
              <a:rPr lang="ru-RU" b="1" dirty="0">
                <a:solidFill>
                  <a:schemeClr val="accent2">
                    <a:lumMod val="75000"/>
                  </a:schemeClr>
                </a:solidFill>
              </a:rPr>
              <a:t>домов духовенства. Край был беден, земли у крестьян не было, а арендовать у помещиков дорого. Большинство населения после отмены крепостного права занималось отхожим промыслом: ободники, санники, плотники, лесорубы и прочее, а уходили в работу с Масляной до Рождества. Дома оставались одни женщины и старики из взрослого населения, они занимались огородами. </a:t>
            </a:r>
          </a:p>
        </p:txBody>
      </p:sp>
      <p:pic>
        <p:nvPicPr>
          <p:cNvPr id="2051" name="Picture 3" descr="школа 1930"/>
          <p:cNvPicPr>
            <a:picLocks noChangeAspect="1" noChangeArrowheads="1"/>
          </p:cNvPicPr>
          <p:nvPr/>
        </p:nvPicPr>
        <p:blipFill>
          <a:blip r:embed="rId2"/>
          <a:srcRect l="1735" t="3027" r="2414" b="3082"/>
          <a:stretch>
            <a:fillRect/>
          </a:stretch>
        </p:blipFill>
        <p:spPr bwMode="auto">
          <a:xfrm>
            <a:off x="285719" y="2786058"/>
            <a:ext cx="4189157" cy="3024000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chemeClr val="bg1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52" name="Picture 4" descr="улица Новая"/>
          <p:cNvPicPr>
            <a:picLocks noChangeAspect="1" noChangeArrowheads="1"/>
          </p:cNvPicPr>
          <p:nvPr/>
        </p:nvPicPr>
        <p:blipFill>
          <a:blip r:embed="rId3"/>
          <a:srcRect l="2122" t="2771" r="2206" b="2605"/>
          <a:stretch>
            <a:fillRect/>
          </a:stretch>
        </p:blipFill>
        <p:spPr bwMode="auto">
          <a:xfrm>
            <a:off x="4714876" y="2786058"/>
            <a:ext cx="4113788" cy="3060000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chemeClr val="bg1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499404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093269" y="2000240"/>
            <a:ext cx="4765011" cy="4083936"/>
          </a:xfrm>
        </p:spPr>
        <p:txBody>
          <a:bodyPr/>
          <a:lstStyle/>
          <a:p>
            <a:pPr algn="just"/>
            <a:r>
              <a:rPr lang="ru-RU" b="1" dirty="0"/>
              <a:t>П. Д. Борщов активно добивался открытия больницы в селе, т.к. до его приезда  здесь был лишь медицинский пункт. В 1892 году больница была построена, а территория вокруг была озеленена — многие липы и другие деревья живут до сего времени. С открытием больницы жизнь села стала шумной. </a:t>
            </a:r>
            <a:r>
              <a:rPr lang="ru-RU" b="1" dirty="0" smtClean="0"/>
              <a:t>Из </a:t>
            </a:r>
            <a:r>
              <a:rPr lang="ru-RU" b="1" dirty="0"/>
              <a:t>окрестных деревень приходили и приезжали крестьяне в больницу и амбулаторию.</a:t>
            </a:r>
          </a:p>
        </p:txBody>
      </p:sp>
      <p:grpSp>
        <p:nvGrpSpPr>
          <p:cNvPr id="7" name="Группа 6"/>
          <p:cNvGrpSpPr/>
          <p:nvPr/>
        </p:nvGrpSpPr>
        <p:grpSpPr>
          <a:xfrm>
            <a:off x="0" y="3429000"/>
            <a:ext cx="4643470" cy="3302073"/>
            <a:chOff x="0" y="3399313"/>
            <a:chExt cx="4643470" cy="3302073"/>
          </a:xfrm>
        </p:grpSpPr>
        <p:pic>
          <p:nvPicPr>
            <p:cNvPr id="5123" name="Picture 3" descr="mogkroebol-nica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9679"/>
            <a:stretch>
              <a:fillRect/>
            </a:stretch>
          </p:blipFill>
          <p:spPr bwMode="auto">
            <a:xfrm>
              <a:off x="285720" y="3399313"/>
              <a:ext cx="3528392" cy="2666576"/>
            </a:xfrm>
            <a:prstGeom prst="snip2Diag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</a:ln>
            <a:effectLst>
              <a:outerShdw blurRad="88900" algn="tl" rotWithShape="0">
                <a:srgbClr val="000000">
                  <a:alpha val="45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  <a:extLst/>
          </p:spPr>
        </p:pic>
        <p:sp>
          <p:nvSpPr>
            <p:cNvPr id="6" name="Text Box 4"/>
            <p:cNvSpPr txBox="1">
              <a:spLocks noChangeArrowheads="1"/>
            </p:cNvSpPr>
            <p:nvPr/>
          </p:nvSpPr>
          <p:spPr bwMode="auto">
            <a:xfrm>
              <a:off x="0" y="6113957"/>
              <a:ext cx="4643470" cy="5874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600" b="1" i="0" u="none" strike="noStrike" cap="none" normalizeH="0" baseline="0" dirty="0" smtClean="0">
                  <a:ln>
                    <a:noFill/>
                  </a:ln>
                  <a:solidFill>
                    <a:schemeClr val="accent3">
                      <a:lumMod val="50000"/>
                    </a:schemeClr>
                  </a:solidFill>
                  <a:effectLst/>
                  <a:latin typeface="Calibri" pitchFamily="34" charset="0"/>
                </a:rPr>
                <a:t>Одно из зданий больницы. Сейчас здесь располагается фельдшерско-акушерский пункт</a:t>
              </a:r>
              <a:endPara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Arial" pitchFamily="34" charset="0"/>
              </a:endParaRPr>
            </a:p>
          </p:txBody>
        </p:sp>
      </p:grpSp>
      <p:sp>
        <p:nvSpPr>
          <p:cNvPr id="8" name="Прямоугольник 7"/>
          <p:cNvSpPr/>
          <p:nvPr/>
        </p:nvSpPr>
        <p:spPr>
          <a:xfrm>
            <a:off x="3925960" y="142852"/>
            <a:ext cx="521804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Открытие больницы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5121" name="Рисунок 5" descr="H:\фото о мокром\Image005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214290"/>
            <a:ext cx="3380559" cy="234000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9" name="Прямоугольник 8"/>
          <p:cNvSpPr/>
          <p:nvPr/>
        </p:nvSpPr>
        <p:spPr>
          <a:xfrm>
            <a:off x="214282" y="2786058"/>
            <a:ext cx="355661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Здание  первой   Мокровской  больницы</a:t>
            </a:r>
            <a:endParaRPr lang="ru-RU" sz="1400" dirty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1399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86315" y="1414620"/>
            <a:ext cx="4071966" cy="5229218"/>
          </a:xfrm>
        </p:spPr>
        <p:txBody>
          <a:bodyPr>
            <a:normAutofit fontScale="85000" lnSpcReduction="10000"/>
          </a:bodyPr>
          <a:lstStyle/>
          <a:p>
            <a:r>
              <a:rPr lang="ru-RU" b="1" dirty="0"/>
              <a:t>Но ещё сильнее активизировалась жизнь в селе в связи с открытием второклассной учительской школы в 1896 году, до этого </a:t>
            </a:r>
            <a:r>
              <a:rPr lang="ru-RU" b="1" dirty="0" smtClean="0"/>
              <a:t>в селе была </a:t>
            </a:r>
            <a:r>
              <a:rPr lang="ru-RU" b="1" dirty="0"/>
              <a:t>церковно-приходская школа, которая была основана в 1839 году. </a:t>
            </a:r>
          </a:p>
          <a:p>
            <a:pPr algn="just"/>
            <a:r>
              <a:rPr lang="ru-RU" b="1" dirty="0"/>
              <a:t>В 1897 году в селе стояло двухэтажное здание школы.</a:t>
            </a:r>
          </a:p>
          <a:p>
            <a:pPr algn="just"/>
            <a:r>
              <a:rPr lang="ru-RU" b="1" dirty="0" smtClean="0"/>
              <a:t>В 1933 году к центральной части здания была сделана пристройка с правой </a:t>
            </a:r>
            <a:r>
              <a:rPr lang="ru-RU" b="1" dirty="0" smtClean="0"/>
              <a:t>стороны</a:t>
            </a:r>
            <a:r>
              <a:rPr lang="ru-RU" b="1" dirty="0"/>
              <a:t>.</a:t>
            </a:r>
            <a:endParaRPr lang="ru-RU" b="1" dirty="0" smtClean="0"/>
          </a:p>
          <a:p>
            <a:pPr algn="just"/>
            <a:r>
              <a:rPr lang="ru-RU" b="1" dirty="0" smtClean="0"/>
              <a:t>В </a:t>
            </a:r>
            <a:r>
              <a:rPr lang="ru-RU" b="1" dirty="0" smtClean="0"/>
              <a:t>1978 году пристроили левую половину </a:t>
            </a:r>
            <a:r>
              <a:rPr lang="ru-RU" b="1" dirty="0" smtClean="0"/>
              <a:t>здания,</a:t>
            </a:r>
            <a:r>
              <a:rPr lang="ru-RU" b="1" dirty="0" smtClean="0"/>
              <a:t> </a:t>
            </a:r>
            <a:r>
              <a:rPr lang="ru-RU" b="1" dirty="0"/>
              <a:t>в которой сейчас располагаются кабинеты химии, физики, истории,  литературы и спортивный зал.</a:t>
            </a:r>
          </a:p>
          <a:p>
            <a:pPr algn="just"/>
            <a:endParaRPr lang="ru-RU" b="1" dirty="0"/>
          </a:p>
        </p:txBody>
      </p:sp>
      <p:grpSp>
        <p:nvGrpSpPr>
          <p:cNvPr id="5" name="Group 2"/>
          <p:cNvGrpSpPr>
            <a:grpSpLocks/>
          </p:cNvGrpSpPr>
          <p:nvPr/>
        </p:nvGrpSpPr>
        <p:grpSpPr bwMode="auto">
          <a:xfrm>
            <a:off x="251520" y="117192"/>
            <a:ext cx="2893302" cy="2088232"/>
            <a:chOff x="6519" y="3191"/>
            <a:chExt cx="4635" cy="3124"/>
          </a:xfrm>
        </p:grpSpPr>
        <p:pic>
          <p:nvPicPr>
            <p:cNvPr id="6147" name="Picture 3" descr="-2-shkolaskolokol-ni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19" y="3191"/>
              <a:ext cx="4635" cy="3124"/>
            </a:xfrm>
            <a:prstGeom prst="roundRect">
              <a:avLst>
                <a:gd name="adj" fmla="val 4167"/>
              </a:avLst>
            </a:prstGeom>
            <a:solidFill>
              <a:srgbClr val="FFFFFF"/>
            </a:solidFill>
            <a:ln w="76200" cap="sq">
              <a:solidFill>
                <a:srgbClr val="EAEAEA"/>
              </a:solidFill>
              <a:miter lim="800000"/>
            </a:ln>
            <a:effectLst>
              <a:reflection blurRad="12700" stA="33000" endPos="28000" dist="5000" dir="5400000" sy="-100000" algn="bl" rotWithShape="0"/>
            </a:effectLst>
            <a:scene3d>
              <a:camera prst="orthographicFront"/>
              <a:lightRig rig="threePt" dir="t">
                <a:rot lat="0" lon="0" rev="2700000"/>
              </a:lightRig>
            </a:scene3d>
            <a:sp3d contourW="6350">
              <a:bevelT h="38100"/>
              <a:contourClr>
                <a:srgbClr val="C0C0C0"/>
              </a:contourClr>
            </a:sp3d>
            <a:extLst/>
          </p:spPr>
        </p:pic>
        <p:sp>
          <p:nvSpPr>
            <p:cNvPr id="6" name="Text Box 4"/>
            <p:cNvSpPr txBox="1">
              <a:spLocks noChangeArrowheads="1"/>
            </p:cNvSpPr>
            <p:nvPr/>
          </p:nvSpPr>
          <p:spPr bwMode="auto">
            <a:xfrm>
              <a:off x="6519" y="5790"/>
              <a:ext cx="4551" cy="525"/>
            </a:xfrm>
            <a:prstGeom prst="rect">
              <a:avLst/>
            </a:prstGeom>
            <a:solidFill>
              <a:srgbClr val="D6E3B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1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Здание школы, построенное в 1897 г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  <p:grpSp>
        <p:nvGrpSpPr>
          <p:cNvPr id="7" name="Group 5"/>
          <p:cNvGrpSpPr>
            <a:grpSpLocks/>
          </p:cNvGrpSpPr>
          <p:nvPr/>
        </p:nvGrpSpPr>
        <p:grpSpPr bwMode="auto">
          <a:xfrm>
            <a:off x="755576" y="2205424"/>
            <a:ext cx="2994455" cy="2408455"/>
            <a:chOff x="6264" y="4410"/>
            <a:chExt cx="5040" cy="3539"/>
          </a:xfrm>
        </p:grpSpPr>
        <p:pic>
          <p:nvPicPr>
            <p:cNvPr id="6150" name="Picture 6" descr="школа мокрое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64" y="4410"/>
              <a:ext cx="5040" cy="3316"/>
            </a:xfrm>
            <a:prstGeom prst="roundRect">
              <a:avLst>
                <a:gd name="adj" fmla="val 4167"/>
              </a:avLst>
            </a:prstGeom>
            <a:solidFill>
              <a:srgbClr val="FFFFFF"/>
            </a:solidFill>
            <a:ln w="76200" cap="sq">
              <a:solidFill>
                <a:srgbClr val="EAEAEA"/>
              </a:solidFill>
              <a:miter lim="800000"/>
            </a:ln>
            <a:effectLst>
              <a:reflection blurRad="12700" stA="33000" endPos="28000" dist="5000" dir="5400000" sy="-100000" algn="bl" rotWithShape="0"/>
            </a:effectLst>
            <a:scene3d>
              <a:camera prst="orthographicFront"/>
              <a:lightRig rig="threePt" dir="t">
                <a:rot lat="0" lon="0" rev="2700000"/>
              </a:lightRig>
            </a:scene3d>
            <a:sp3d contourW="6350">
              <a:bevelT h="38100"/>
              <a:contourClr>
                <a:srgbClr val="C0C0C0"/>
              </a:contourClr>
            </a:sp3d>
          </p:spPr>
        </p:pic>
        <p:sp>
          <p:nvSpPr>
            <p:cNvPr id="8" name="Text Box 7"/>
            <p:cNvSpPr txBox="1">
              <a:spLocks noChangeArrowheads="1"/>
            </p:cNvSpPr>
            <p:nvPr/>
          </p:nvSpPr>
          <p:spPr bwMode="auto">
            <a:xfrm>
              <a:off x="6264" y="6900"/>
              <a:ext cx="4950" cy="1049"/>
            </a:xfrm>
            <a:prstGeom prst="rect">
              <a:avLst/>
            </a:prstGeom>
            <a:solidFill>
              <a:srgbClr val="D6E3BC"/>
            </a:solidFill>
            <a:ln w="9525">
              <a:solidFill>
                <a:srgbClr val="CCFFFF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100" b="0" i="0" u="none" strike="noStrike" cap="none" normalizeH="0" baseline="0" dirty="0" smtClean="0">
                  <a:ln>
                    <a:noFill/>
                  </a:ln>
                  <a:solidFill>
                    <a:srgbClr val="333399"/>
                  </a:solidFill>
                  <a:effectLst/>
                  <a:latin typeface="Calibri" pitchFamily="34" charset="0"/>
                </a:rPr>
                <a:t>К центральной части здания школы в 1933 году пристроили правую сторону, в 1978 году левую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  <p:sp>
        <p:nvSpPr>
          <p:cNvPr id="9" name="Прямоугольник 8"/>
          <p:cNvSpPr/>
          <p:nvPr/>
        </p:nvSpPr>
        <p:spPr>
          <a:xfrm>
            <a:off x="3929058" y="214290"/>
            <a:ext cx="5656704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Основание  школы</a:t>
            </a:r>
            <a:r>
              <a:rPr lang="ru-RU" sz="36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</a:t>
            </a:r>
            <a:endParaRPr lang="ru-RU" sz="36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grpSp>
        <p:nvGrpSpPr>
          <p:cNvPr id="14" name="Группа 13"/>
          <p:cNvGrpSpPr/>
          <p:nvPr/>
        </p:nvGrpSpPr>
        <p:grpSpPr>
          <a:xfrm>
            <a:off x="1671953" y="4301377"/>
            <a:ext cx="3143250" cy="2447925"/>
            <a:chOff x="1259632" y="4221088"/>
            <a:chExt cx="3143250" cy="2447925"/>
          </a:xfrm>
        </p:grpSpPr>
        <p:pic>
          <p:nvPicPr>
            <p:cNvPr id="6152" name="Picture 8" descr="E:\ЕЛ\Хачева\Биология\Внекл.Меропр\Сайт Моя малая Родина\Родина\images\shkola.jp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59632" y="4221088"/>
              <a:ext cx="3143250" cy="24479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" name="TextBox 9"/>
            <p:cNvSpPr txBox="1"/>
            <p:nvPr/>
          </p:nvSpPr>
          <p:spPr>
            <a:xfrm>
              <a:off x="1287839" y="6255632"/>
              <a:ext cx="3035087" cy="338554"/>
            </a:xfrm>
            <a:prstGeom prst="rect">
              <a:avLst/>
            </a:prstGeom>
            <a:solidFill>
              <a:srgbClr val="BFEDB9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600" b="1" dirty="0" smtClean="0">
                  <a:latin typeface="Arial Narrow" pitchFamily="34" charset="0"/>
                  <a:cs typeface="Arial" pitchFamily="34" charset="0"/>
                </a:rPr>
                <a:t>Современное здание школы</a:t>
              </a:r>
              <a:endParaRPr lang="ru-RU" sz="1600" b="1" dirty="0">
                <a:latin typeface="Arial Narrow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74678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Relationship Id="rId4" Type="http://schemas.openxmlformats.org/officeDocument/2006/relationships/image" Target="../media/image4.jpeg"/></Relationships>
</file>

<file path=ppt/theme/theme1.xml><?xml version="1.0" encoding="utf-8"?>
<a:theme xmlns:a="http://schemas.openxmlformats.org/drawingml/2006/main" name="Celebration">
  <a:themeElements>
    <a:clrScheme name="Celebration">
      <a:dk1>
        <a:srgbClr val="49345F"/>
      </a:dk1>
      <a:lt1>
        <a:srgbClr val="DDD9C3"/>
      </a:lt1>
      <a:dk2>
        <a:srgbClr val="000000"/>
      </a:dk2>
      <a:lt2>
        <a:srgbClr val="FFFFFF"/>
      </a:lt2>
      <a:accent1>
        <a:srgbClr val="310095"/>
      </a:accent1>
      <a:accent2>
        <a:srgbClr val="886286"/>
      </a:accent2>
      <a:accent3>
        <a:srgbClr val="A082F5"/>
      </a:accent3>
      <a:accent4>
        <a:srgbClr val="5061C8"/>
      </a:accent4>
      <a:accent5>
        <a:srgbClr val="00AAAA"/>
      </a:accent5>
      <a:accent6>
        <a:srgbClr val="008040"/>
      </a:accent6>
      <a:hlink>
        <a:srgbClr val="A2A2FF"/>
      </a:hlink>
      <a:folHlink>
        <a:srgbClr val="CF9BF7"/>
      </a:folHlink>
    </a:clrScheme>
    <a:fontScheme name="Celebration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elebration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blipFill rotWithShape="1">
          <a:blip xmlns:r="http://schemas.openxmlformats.org/officeDocument/2006/relationships" r:embed="rId1">
            <a:duotone>
              <a:schemeClr val="phClr">
                <a:tint val="30000"/>
                <a:satMod val="175000"/>
              </a:schemeClr>
              <a:schemeClr val="phClr">
                <a:shade val="50000"/>
                <a:satMod val="115000"/>
              </a:schemeClr>
            </a:duotone>
          </a:blip>
          <a:tile tx="0" ty="0" sx="80000" sy="80000" flip="none" algn="tl"/>
        </a:blip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innerShdw blurRad="76200">
              <a:srgbClr val="000000">
                <a:alpha val="50000"/>
              </a:srgbClr>
            </a:innerShdw>
          </a:effectLst>
          <a:scene3d>
            <a:camera prst="orthographicFront">
              <a:rot lat="0" lon="0" rev="0"/>
            </a:camera>
            <a:lightRig rig="soft" dir="t">
              <a:rot lat="0" lon="0" rev="7800000"/>
            </a:lightRig>
          </a:scene3d>
          <a:sp3d>
            <a:bevelT w="63500" h="38100" prst="relaxedInset"/>
          </a:sp3d>
        </a:effectStyle>
      </a:effectStyleLst>
      <a:bgFillStyleLst>
        <a:blipFill rotWithShape="1">
          <a:blip xmlns:r="http://schemas.openxmlformats.org/officeDocument/2006/relationships" r:embed="rId2">
            <a:duotone>
              <a:schemeClr val="phClr">
                <a:tint val="80000"/>
                <a:satMod val="300000"/>
                <a:lumMod val="110000"/>
              </a:schemeClr>
              <a:schemeClr val="phClr">
                <a:shade val="50000"/>
                <a:satMod val="130000"/>
                <a:lumMod val="110000"/>
              </a:schemeClr>
            </a:duotone>
          </a:blip>
          <a:stretch/>
        </a:blipFill>
        <a:blipFill rotWithShape="1">
          <a:blip xmlns:r="http://schemas.openxmlformats.org/officeDocument/2006/relationships" r:embed="rId3">
            <a:duotone>
              <a:schemeClr val="phClr">
                <a:tint val="80000"/>
                <a:satMod val="115000"/>
              </a:schemeClr>
              <a:schemeClr val="phClr">
                <a:shade val="80000"/>
                <a:satMod val="110000"/>
              </a:schemeClr>
            </a:duotone>
          </a:blip>
          <a:stretch/>
        </a:blipFill>
        <a:blipFill rotWithShape="1">
          <a:blip xmlns:r="http://schemas.openxmlformats.org/officeDocument/2006/relationships" r:embed="rId4">
            <a:duotone>
              <a:schemeClr val="phClr">
                <a:tint val="80000"/>
                <a:satMod val="115000"/>
              </a:schemeClr>
              <a:schemeClr val="phClr">
                <a:shade val="80000"/>
                <a:satMod val="11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TC010258012[[fn=Праздничная тема]]</Template>
  <TotalTime>378</TotalTime>
  <Words>1079</Words>
  <Application>Microsoft Office PowerPoint</Application>
  <PresentationFormat>Экран (4:3)</PresentationFormat>
  <Paragraphs>61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Celebration</vt:lpstr>
      <vt:lpstr>История села Мокрое</vt:lpstr>
      <vt:lpstr>Актуальность проблемы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История села Мокрое</dc:title>
  <cp:lastModifiedBy>ADMIN</cp:lastModifiedBy>
  <cp:revision>18</cp:revision>
  <dcterms:modified xsi:type="dcterms:W3CDTF">2011-11-10T13:33:56Z</dcterms:modified>
</cp:coreProperties>
</file>