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1" r:id="rId16"/>
    <p:sldId id="270" r:id="rId17"/>
    <p:sldId id="272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Rg st="1" end="18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1" d="100"/>
          <a:sy n="81" d="100"/>
        </p:scale>
        <p:origin x="-1056" y="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BA806-603A-41D8-9100-CDDF53667D71}" type="datetimeFigureOut">
              <a:rPr lang="ru-RU" smtClean="0"/>
              <a:t>24.05.2022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FCD64-8B6D-49B4-BE3F-12F75D7F010D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BA806-603A-41D8-9100-CDDF53667D71}" type="datetimeFigureOut">
              <a:rPr lang="ru-RU" smtClean="0"/>
              <a:t>24.05.2022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FCD64-8B6D-49B4-BE3F-12F75D7F010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BA806-603A-41D8-9100-CDDF53667D71}" type="datetimeFigureOut">
              <a:rPr lang="ru-RU" smtClean="0"/>
              <a:t>24.05.2022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FCD64-8B6D-49B4-BE3F-12F75D7F010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BA806-603A-41D8-9100-CDDF53667D71}" type="datetimeFigureOut">
              <a:rPr lang="ru-RU" smtClean="0"/>
              <a:t>24.05.2022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FCD64-8B6D-49B4-BE3F-12F75D7F010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BA806-603A-41D8-9100-CDDF53667D71}" type="datetimeFigureOut">
              <a:rPr lang="ru-RU" smtClean="0"/>
              <a:t>24.05.2022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FCD64-8B6D-49B4-BE3F-12F75D7F010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BA806-603A-41D8-9100-CDDF53667D71}" type="datetimeFigureOut">
              <a:rPr lang="ru-RU" smtClean="0"/>
              <a:t>24.05.2022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FCD64-8B6D-49B4-BE3F-12F75D7F010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BA806-603A-41D8-9100-CDDF53667D71}" type="datetimeFigureOut">
              <a:rPr lang="ru-RU" smtClean="0"/>
              <a:t>24.05.2022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FCD64-8B6D-49B4-BE3F-12F75D7F010D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BA806-603A-41D8-9100-CDDF53667D71}" type="datetimeFigureOut">
              <a:rPr lang="ru-RU" smtClean="0"/>
              <a:t>24.05.2022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FCD64-8B6D-49B4-BE3F-12F75D7F010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BA806-603A-41D8-9100-CDDF53667D71}" type="datetimeFigureOut">
              <a:rPr lang="ru-RU" smtClean="0"/>
              <a:t>24.05.2022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FCD64-8B6D-49B4-BE3F-12F75D7F010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BA806-603A-41D8-9100-CDDF53667D71}" type="datetimeFigureOut">
              <a:rPr lang="ru-RU" smtClean="0"/>
              <a:t>24.05.2022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FCD64-8B6D-49B4-BE3F-12F75D7F010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BA806-603A-41D8-9100-CDDF53667D71}" type="datetimeFigureOut">
              <a:rPr lang="ru-RU" smtClean="0"/>
              <a:t>24.05.2022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FCD64-8B6D-49B4-BE3F-12F75D7F010D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F65BA806-603A-41D8-9100-CDDF53667D71}" type="datetimeFigureOut">
              <a:rPr lang="ru-RU" smtClean="0"/>
              <a:t>24.05.2022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B1FCD64-8B6D-49B4-BE3F-12F75D7F010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32656"/>
            <a:ext cx="6840760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0329" y="332656"/>
            <a:ext cx="7175351" cy="1793167"/>
          </a:xfrm>
        </p:spPr>
        <p:txBody>
          <a:bodyPr/>
          <a:lstStyle/>
          <a:p>
            <a:pPr marL="18288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i="1" u="sng" dirty="0">
                <a:solidFill>
                  <a:schemeClr val="accent6">
                    <a:lumMod val="50000"/>
                  </a:schemeClr>
                </a:solidFill>
                <a:effectLst/>
                <a:latin typeface="Times New Roman"/>
                <a:ea typeface="Calibri"/>
                <a:cs typeface="Times New Roman"/>
              </a:rPr>
              <a:t>Проект " Добрая сказка".</a:t>
            </a:r>
            <a:endParaRPr lang="ru-RU" sz="2800" dirty="0">
              <a:solidFill>
                <a:schemeClr val="accent6">
                  <a:lumMod val="50000"/>
                </a:schemeClr>
              </a:solidFill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179114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332656"/>
            <a:ext cx="7175351" cy="1793167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3200" dirty="0">
                <a:solidFill>
                  <a:schemeClr val="accent6">
                    <a:lumMod val="50000"/>
                  </a:schemeClr>
                </a:solidFill>
              </a:rPr>
              <a:t>Акция « Подари книжку детскому дому».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680882"/>
            <a:ext cx="4043536" cy="3032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8096" y="1628800"/>
            <a:ext cx="3426351" cy="5079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96752"/>
            <a:ext cx="3267585" cy="2288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19858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30251" y="188640"/>
            <a:ext cx="7175351" cy="1793167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3600" dirty="0">
                <a:solidFill>
                  <a:schemeClr val="accent6">
                    <a:lumMod val="50000"/>
                  </a:schemeClr>
                </a:solidFill>
              </a:rPr>
              <a:t>Акция « Игрушка на новогоднюю красавицу».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700807"/>
            <a:ext cx="6660607" cy="49874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4320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332656"/>
            <a:ext cx="7175351" cy="1793167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Создание альбома 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«</a:t>
            </a:r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Кладовая добрых дел».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44824"/>
            <a:ext cx="4286250" cy="4100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9944" y="1844824"/>
            <a:ext cx="3563888" cy="2213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32718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332656"/>
            <a:ext cx="7175351" cy="1793167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Акция «Час Земли».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17848"/>
            <a:ext cx="4200128" cy="3150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1797" y="2720712"/>
            <a:ext cx="4872203" cy="3654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5148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332656"/>
            <a:ext cx="7175351" cy="1793167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Проведение акций «Георгиевская ленточка».</a:t>
            </a: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484784"/>
            <a:ext cx="7327726" cy="47592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03283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332656"/>
            <a:ext cx="7175351" cy="1793167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 Акция «Сад памяти».</a:t>
            </a:r>
            <a:endParaRPr lang="ru-RU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052736"/>
            <a:ext cx="4464496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212976"/>
            <a:ext cx="4392488" cy="3329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268760"/>
            <a:ext cx="3189047" cy="17331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0044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332656"/>
            <a:ext cx="7175351" cy="1793167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Участие в «Бессмертном полке».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980728"/>
            <a:ext cx="4536504" cy="2551783"/>
          </a:xfrm>
          <a:prstGeom prst="rect">
            <a:avLst/>
          </a:prstGeom>
          <a:noFill/>
          <a:ln>
            <a:noFill/>
          </a:ln>
          <a:effectLst/>
          <a:scene3d>
            <a:camera prst="perspectiveRigh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8713" y="3212976"/>
            <a:ext cx="4606214" cy="3454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0369" y="1124744"/>
            <a:ext cx="4314095" cy="16680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039840"/>
            <a:ext cx="2339764" cy="23397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5889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4104456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068960"/>
            <a:ext cx="4512501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640168"/>
            <a:ext cx="2735796" cy="1823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548680"/>
            <a:ext cx="3162697" cy="2234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5933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6632"/>
            <a:ext cx="8352928" cy="6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51620" y="980728"/>
            <a:ext cx="71287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chemeClr val="accent6">
                    <a:lumMod val="50000"/>
                  </a:schemeClr>
                </a:solidFill>
              </a:rPr>
              <a:t>Спасибо за внимание!</a:t>
            </a:r>
            <a:endParaRPr lang="ru-RU" sz="44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2953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620688"/>
            <a:ext cx="7175351" cy="1793167"/>
          </a:xfrm>
        </p:spPr>
        <p:txBody>
          <a:bodyPr/>
          <a:lstStyle/>
          <a:p>
            <a:pPr marL="182880" indent="0">
              <a:buNone/>
            </a:pPr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Упавшему помоги встать.</a:t>
            </a:r>
            <a:br>
              <a:rPr lang="ru-RU" sz="2400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Старому, слабому, слепому помоги перейти дорогу.</a:t>
            </a:r>
            <a:br>
              <a:rPr lang="ru-RU" sz="2400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 И делай это сердечно, от души, любезно, не хмурясь.  </a:t>
            </a:r>
            <a:br>
              <a:rPr lang="ru-RU" sz="2400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             (Ожегов С. И. и Шведова Н. Ю.  </a:t>
            </a:r>
            <a:br>
              <a:rPr lang="ru-RU" sz="2400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Толковый словарь русского языка).</a:t>
            </a:r>
            <a:br>
              <a:rPr lang="ru-RU" sz="2400" dirty="0">
                <a:solidFill>
                  <a:schemeClr val="accent6">
                    <a:lumMod val="50000"/>
                  </a:schemeClr>
                </a:solidFill>
              </a:rPr>
            </a:br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9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717032"/>
            <a:ext cx="5328592" cy="2808312"/>
          </a:xfrm>
          <a:prstGeom prst="rect">
            <a:avLst/>
          </a:prstGeom>
          <a:noFill/>
          <a:ln w="0" cmpd="sng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876300" stA="29000" endPos="65000" dist="1270000" dir="5400000" sy="-100000" algn="bl" rotWithShape="0"/>
          </a:effectLst>
          <a:scene3d>
            <a:camera prst="perspectiveLef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7727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1700808"/>
            <a:ext cx="7175351" cy="1793167"/>
          </a:xfrm>
        </p:spPr>
        <p:txBody>
          <a:bodyPr/>
          <a:lstStyle/>
          <a:p>
            <a:pPr marL="182880" indent="0">
              <a:buNone/>
            </a:pPr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Дошкольный возраст традиционно считается периодом интенсивной социализации. Именно в ранние детские годы у людей закладываются представления об окружающем мире, о человеческом обществе, о добре и зле, формируются духовно - ценностные ориентиры, идеалы. Современные дети живут и развиваются в совершенно новых социокультурных условиях.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511" y="77768"/>
            <a:ext cx="2391191" cy="1463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5013176"/>
            <a:ext cx="2059692" cy="158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879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476672"/>
            <a:ext cx="7175351" cy="1793167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3200" u="sng" dirty="0">
                <a:solidFill>
                  <a:schemeClr val="accent6">
                    <a:lumMod val="50000"/>
                  </a:schemeClr>
                </a:solidFill>
              </a:rPr>
              <a:t>Ц</a:t>
            </a:r>
            <a:r>
              <a:rPr lang="ru-RU" sz="3200" u="sng" dirty="0" smtClean="0">
                <a:solidFill>
                  <a:schemeClr val="accent6">
                    <a:lumMod val="50000"/>
                  </a:schemeClr>
                </a:solidFill>
              </a:rPr>
              <a:t>елью  </a:t>
            </a:r>
            <a:r>
              <a:rPr lang="ru-RU" sz="3200" u="sng" dirty="0">
                <a:solidFill>
                  <a:schemeClr val="accent6">
                    <a:lumMod val="50000"/>
                  </a:schemeClr>
                </a:solidFill>
              </a:rPr>
              <a:t>нашего  проекта является:</a:t>
            </a:r>
            <a:br>
              <a:rPr lang="ru-RU" sz="3200" u="sng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3200" u="sng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3200" u="sng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Внедрение  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волонтерской  практики в деятельность детского сада, направленную на  развитие  духовно-нравственной личности дошкольников; формирование у воспитанников высокого патриотического сознания.</a:t>
            </a:r>
            <a:br>
              <a:rPr lang="ru-RU" sz="2400" dirty="0">
                <a:solidFill>
                  <a:schemeClr val="accent6">
                    <a:lumMod val="50000"/>
                  </a:schemeClr>
                </a:solidFill>
              </a:rPr>
            </a:br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221088"/>
            <a:ext cx="3104536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4505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1196752"/>
            <a:ext cx="831641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u="sng" dirty="0" smtClean="0">
                <a:solidFill>
                  <a:schemeClr val="accent6">
                    <a:lumMod val="50000"/>
                  </a:schemeClr>
                </a:solidFill>
              </a:rPr>
              <a:t>Задачи проекта:</a:t>
            </a:r>
          </a:p>
          <a:p>
            <a:r>
              <a:rPr lang="ru-RU" sz="2100" dirty="0" smtClean="0">
                <a:solidFill>
                  <a:schemeClr val="accent6">
                    <a:lumMod val="50000"/>
                  </a:schemeClr>
                </a:solidFill>
              </a:rPr>
              <a:t>-Формирование  у детей позитивных установок  на добровольческую деятельность.  </a:t>
            </a:r>
          </a:p>
          <a:p>
            <a:r>
              <a:rPr lang="ru-RU" sz="2100" dirty="0" smtClean="0">
                <a:solidFill>
                  <a:schemeClr val="accent6">
                    <a:lumMod val="50000"/>
                  </a:schemeClr>
                </a:solidFill>
              </a:rPr>
              <a:t>-Воспитание  духовно-нравственной личности с активной жизненной позицией, способности к совершенству и гармоничному взаимодействию с другими людьми.</a:t>
            </a:r>
          </a:p>
          <a:p>
            <a:r>
              <a:rPr lang="ru-RU" sz="2100" dirty="0" smtClean="0">
                <a:solidFill>
                  <a:schemeClr val="accent6">
                    <a:lumMod val="50000"/>
                  </a:schemeClr>
                </a:solidFill>
              </a:rPr>
              <a:t>-Формирование   у воспитанников чувства собственного достоинства как представителя своего народа.</a:t>
            </a:r>
          </a:p>
          <a:p>
            <a:r>
              <a:rPr lang="ru-RU" sz="2100" dirty="0" smtClean="0">
                <a:solidFill>
                  <a:schemeClr val="accent6">
                    <a:lumMod val="50000"/>
                  </a:schemeClr>
                </a:solidFill>
              </a:rPr>
              <a:t>-Создание условий для реализации основных направлений ФГОС дошкольного образования, достижения целевых ориентиров дошкольного образования.</a:t>
            </a:r>
          </a:p>
          <a:p>
            <a:r>
              <a:rPr lang="ru-RU" sz="2100" dirty="0" smtClean="0">
                <a:solidFill>
                  <a:schemeClr val="accent6">
                    <a:lumMod val="50000"/>
                  </a:schemeClr>
                </a:solidFill>
              </a:rPr>
              <a:t>-Развитие коммуникативных навыков детей.</a:t>
            </a:r>
          </a:p>
          <a:p>
            <a:r>
              <a:rPr lang="ru-RU" sz="2100" dirty="0" smtClean="0">
                <a:solidFill>
                  <a:schemeClr val="accent6">
                    <a:lumMod val="50000"/>
                  </a:schemeClr>
                </a:solidFill>
              </a:rPr>
              <a:t>-Способствовать повышению значения семейных ценностей.</a:t>
            </a:r>
            <a:endParaRPr lang="ru-RU" sz="21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1078" y="294684"/>
            <a:ext cx="2167730" cy="18041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2688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3568" y="476672"/>
            <a:ext cx="669674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Участниками выступают: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 дети, воспитатели, музыкальный руководитель, инструктор по физической культуре, родители воспитанников.</a:t>
            </a:r>
          </a:p>
          <a:p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В нашем детском саду понятие "</a:t>
            </a:r>
            <a:r>
              <a:rPr lang="ru-RU" sz="2400" dirty="0" err="1">
                <a:solidFill>
                  <a:schemeClr val="accent6">
                    <a:lumMod val="50000"/>
                  </a:schemeClr>
                </a:solidFill>
              </a:rPr>
              <a:t>волонтерство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" мы стали использовать совсем недавно год назад, но традиция помогать ближним существует уже много лет. 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1940" y="3573016"/>
            <a:ext cx="4788532" cy="2870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6178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980728"/>
            <a:ext cx="7175351" cy="1793167"/>
          </a:xfrm>
        </p:spPr>
        <p:txBody>
          <a:bodyPr/>
          <a:lstStyle/>
          <a:p>
            <a:pPr marL="182880" indent="0">
              <a:buNone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Акция «Вместе мы - большая сила!»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63688" y="3573016"/>
            <a:ext cx="669674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u="sng" dirty="0" smtClean="0"/>
              <a:t>Мы организовывали сбор вещей, канцтоваров для нуждающихся детей. Огромная благодарность родителям за активную жизненную позицию.</a:t>
            </a:r>
            <a:endParaRPr lang="ru-RU" sz="2800" u="sng" dirty="0"/>
          </a:p>
        </p:txBody>
      </p:sp>
    </p:spTree>
    <p:extLst>
      <p:ext uri="{BB962C8B-B14F-4D97-AF65-F5344CB8AC3E}">
        <p14:creationId xmlns:p14="http://schemas.microsoft.com/office/powerpoint/2010/main" val="1826751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332656"/>
            <a:ext cx="7175351" cy="1793167"/>
          </a:xfrm>
        </p:spPr>
        <p:txBody>
          <a:bodyPr/>
          <a:lstStyle/>
          <a:p>
            <a:pPr marL="182880" indent="0">
              <a:buNone/>
            </a:pPr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Трудовой десант: «Мусору – нет!».</a:t>
            </a: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276872"/>
            <a:ext cx="2808312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052736"/>
            <a:ext cx="2943327" cy="39244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508906"/>
            <a:ext cx="2579953" cy="36482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7263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332656"/>
            <a:ext cx="7560840" cy="1793167"/>
          </a:xfrm>
        </p:spPr>
        <p:txBody>
          <a:bodyPr/>
          <a:lstStyle/>
          <a:p>
            <a:pPr marL="182880" indent="0" algn="ctr">
              <a:buNone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Акция «Ты не один» (ко дню пожилых людей).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478752" y="4941168"/>
            <a:ext cx="76328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u="sng" dirty="0" smtClean="0"/>
              <a:t>Была запланирована с целью  формирование духовности, нравственно – патриотических чувств у детей дошкольного возраста по отношению к старшему поколению.</a:t>
            </a:r>
            <a:endParaRPr lang="ru-RU" sz="2400" i="1" u="sng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348880"/>
            <a:ext cx="2376264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2287156"/>
            <a:ext cx="2708920" cy="2708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233514"/>
            <a:ext cx="2486050" cy="14916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97312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111</TotalTime>
  <Words>250</Words>
  <Application>Microsoft Office PowerPoint</Application>
  <PresentationFormat>Экран (4:3)</PresentationFormat>
  <Paragraphs>26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Воздушный поток</vt:lpstr>
      <vt:lpstr>Проект " Добрая сказка".</vt:lpstr>
      <vt:lpstr>Упавшему помоги встать. Старому, слабому, слепому помоги перейти дорогу.  И делай это сердечно, от души, любезно, не хмурясь.                (Ожегов С. И. и Шведова Н. Ю.   Толковый словарь русского языка). </vt:lpstr>
      <vt:lpstr>Дошкольный возраст традиционно считается периодом интенсивной социализации. Именно в ранние детские годы у людей закладываются представления об окружающем мире, о человеческом обществе, о добре и зле, формируются духовно - ценностные ориентиры, идеалы. Современные дети живут и развиваются в совершенно новых социокультурных условиях. </vt:lpstr>
      <vt:lpstr>Целью  нашего  проекта является:  Внедрение  волонтерской  практики в деятельность детского сада, направленную на  развитие  духовно-нравственной личности дошкольников; формирование у воспитанников высокого патриотического сознания. </vt:lpstr>
      <vt:lpstr>Презентация PowerPoint</vt:lpstr>
      <vt:lpstr>Презентация PowerPoint</vt:lpstr>
      <vt:lpstr>Акция «Вместе мы - большая сила!»</vt:lpstr>
      <vt:lpstr>Трудовой десант: «Мусору – нет!».</vt:lpstr>
      <vt:lpstr>Акция «Ты не один» (ко дню пожилых людей).</vt:lpstr>
      <vt:lpstr>Акция « Подари книжку детскому дому».</vt:lpstr>
      <vt:lpstr>Акция « Игрушка на новогоднюю красавицу».</vt:lpstr>
      <vt:lpstr>Создание альбома  «Кладовая добрых дел».</vt:lpstr>
      <vt:lpstr>Акция «Час Земли».</vt:lpstr>
      <vt:lpstr>Проведение акций «Георгиевская ленточка».</vt:lpstr>
      <vt:lpstr> Акция «Сад памяти».</vt:lpstr>
      <vt:lpstr>Участие в «Бессмертном полке».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" Добрая сказка".</dc:title>
  <dc:creator>777</dc:creator>
  <cp:lastModifiedBy>Сергей</cp:lastModifiedBy>
  <cp:revision>11</cp:revision>
  <dcterms:created xsi:type="dcterms:W3CDTF">2022-05-23T16:26:56Z</dcterms:created>
  <dcterms:modified xsi:type="dcterms:W3CDTF">2022-05-24T01:53:48Z</dcterms:modified>
</cp:coreProperties>
</file>