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84" r:id="rId5"/>
    <p:sldId id="285" r:id="rId6"/>
    <p:sldId id="259" r:id="rId7"/>
    <p:sldId id="286" r:id="rId8"/>
    <p:sldId id="287" r:id="rId9"/>
    <p:sldId id="288" r:id="rId10"/>
    <p:sldId id="289" r:id="rId11"/>
    <p:sldId id="295" r:id="rId12"/>
    <p:sldId id="290" r:id="rId13"/>
    <p:sldId id="291" r:id="rId14"/>
    <p:sldId id="293" r:id="rId15"/>
    <p:sldId id="294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BDBFB9"/>
    <a:srgbClr val="8FD1B5"/>
    <a:srgbClr val="99BACC"/>
    <a:srgbClr val="F8FAF4"/>
    <a:srgbClr val="F4F7F3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4" autoAdjust="0"/>
    <p:restoredTop sz="94660" autoAdjust="0"/>
  </p:normalViewPr>
  <p:slideViewPr>
    <p:cSldViewPr>
      <p:cViewPr>
        <p:scale>
          <a:sx n="60" d="100"/>
          <a:sy n="60" d="100"/>
        </p:scale>
        <p:origin x="-166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EE8E43-F134-4154-8700-B2F1DFC75579}" type="doc">
      <dgm:prSet loTypeId="urn:microsoft.com/office/officeart/2005/8/layout/chevron2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12F2010-3F32-4636-8263-EBCE7166B738}">
      <dgm:prSet phldrT="[Текст]" custT="1"/>
      <dgm:spPr/>
      <dgm:t>
        <a:bodyPr/>
        <a:lstStyle/>
        <a:p>
          <a:r>
            <a:rPr lang="ru-RU" sz="1600" b="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Мышление</a:t>
          </a:r>
          <a:endParaRPr lang="ru-RU" sz="1600" b="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DB9282-2C4B-4F53-96AF-951BFDCB3E17}" cxnId="{B6591847-038D-49F3-B491-81CB3C410C4B}" type="parTrans">
      <dgm:prSet/>
      <dgm:spPr/>
      <dgm:t>
        <a:bodyPr/>
        <a:lstStyle/>
        <a:p>
          <a:endParaRPr lang="ru-RU"/>
        </a:p>
      </dgm:t>
    </dgm:pt>
    <dgm:pt modelId="{B47F2C9A-2829-4F59-AFE6-24C3FE0CF9AE}" cxnId="{B6591847-038D-49F3-B491-81CB3C410C4B}" type="sibTrans">
      <dgm:prSet/>
      <dgm:spPr/>
      <dgm:t>
        <a:bodyPr/>
        <a:lstStyle/>
        <a:p>
          <a:endParaRPr lang="ru-RU"/>
        </a:p>
      </dgm:t>
    </dgm:pt>
    <dgm:pt modelId="{9371438C-4656-4BE4-BD5C-54E430DB8E57}">
      <dgm:prSet phldrT="[Текст]" custT="1"/>
      <dgm:spPr/>
      <dgm:t>
        <a:bodyPr/>
        <a:lstStyle/>
        <a:p>
          <a:pPr algn="just"/>
          <a:r>
            <a:rPr lang="ru-RU" sz="2200" b="1" dirty="0" smtClean="0">
              <a:latin typeface="Times New Roman" panose="02020603050405020304"/>
              <a:ea typeface="Times New Roman" panose="02020603050405020304"/>
              <a:cs typeface="Times New Roman" panose="02020603050405020304"/>
            </a:rPr>
            <a:t>умение обобщать, сравнивать, классифицировать, анализировать.</a:t>
          </a:r>
          <a:endParaRPr lang="ru-RU" sz="2200" b="1" dirty="0"/>
        </a:p>
      </dgm:t>
    </dgm:pt>
    <dgm:pt modelId="{2403842B-077E-41F5-8855-400479F71C84}" cxnId="{88372174-3C83-47D6-92DC-DAFC12C61549}" type="parTrans">
      <dgm:prSet/>
      <dgm:spPr/>
      <dgm:t>
        <a:bodyPr/>
        <a:lstStyle/>
        <a:p>
          <a:endParaRPr lang="ru-RU"/>
        </a:p>
      </dgm:t>
    </dgm:pt>
    <dgm:pt modelId="{790EE464-1AB3-40C8-B036-8D7E14887D85}" cxnId="{88372174-3C83-47D6-92DC-DAFC12C61549}" type="sibTrans">
      <dgm:prSet/>
      <dgm:spPr/>
      <dgm:t>
        <a:bodyPr/>
        <a:lstStyle/>
        <a:p>
          <a:endParaRPr lang="ru-RU"/>
        </a:p>
      </dgm:t>
    </dgm:pt>
    <dgm:pt modelId="{5A358149-CEA7-42CC-8202-97C58B561661}">
      <dgm:prSet phldrT="[Текст]"/>
      <dgm:spPr/>
      <dgm:t>
        <a:bodyPr/>
        <a:lstStyle/>
        <a:p>
          <a:pPr algn="l"/>
          <a:endParaRPr lang="ru-RU" sz="1300" dirty="0"/>
        </a:p>
      </dgm:t>
    </dgm:pt>
    <dgm:pt modelId="{2CAC9E5E-CF68-4EB3-9B61-01F00E096EE1}" cxnId="{CFE39735-56C3-4867-8510-D5435DDC128A}" type="parTrans">
      <dgm:prSet/>
      <dgm:spPr/>
      <dgm:t>
        <a:bodyPr/>
        <a:lstStyle/>
        <a:p>
          <a:endParaRPr lang="ru-RU"/>
        </a:p>
      </dgm:t>
    </dgm:pt>
    <dgm:pt modelId="{851297A3-A92D-41AA-A9D4-646BC834DDBA}" cxnId="{CFE39735-56C3-4867-8510-D5435DDC128A}" type="sibTrans">
      <dgm:prSet/>
      <dgm:spPr/>
      <dgm:t>
        <a:bodyPr/>
        <a:lstStyle/>
        <a:p>
          <a:endParaRPr lang="ru-RU"/>
        </a:p>
      </dgm:t>
    </dgm:pt>
    <dgm:pt modelId="{E00E7E91-28AE-435C-9344-BF3679B4399F}">
      <dgm:prSet phldrT="[Текст]" custT="1"/>
      <dgm:spPr/>
      <dgm:t>
        <a:bodyPr/>
        <a:lstStyle/>
        <a:p>
          <a:r>
            <a:rPr lang="ru-RU" sz="1600" b="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Мелкая моторика</a:t>
          </a:r>
          <a:endParaRPr lang="ru-RU" sz="1600" b="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3F926D-890A-4089-BF0E-C6885419B48F}" cxnId="{9226A57E-9636-43B5-B2FA-77EBFE37AAD9}" type="parTrans">
      <dgm:prSet/>
      <dgm:spPr/>
      <dgm:t>
        <a:bodyPr/>
        <a:lstStyle/>
        <a:p>
          <a:endParaRPr lang="ru-RU"/>
        </a:p>
      </dgm:t>
    </dgm:pt>
    <dgm:pt modelId="{905DB057-C027-4A1F-86F5-270DB0F7AD22}" cxnId="{9226A57E-9636-43B5-B2FA-77EBFE37AAD9}" type="sibTrans">
      <dgm:prSet/>
      <dgm:spPr/>
      <dgm:t>
        <a:bodyPr/>
        <a:lstStyle/>
        <a:p>
          <a:endParaRPr lang="ru-RU"/>
        </a:p>
      </dgm:t>
    </dgm:pt>
    <dgm:pt modelId="{94C35AFB-A0FD-407D-AD67-AB81667133A7}">
      <dgm:prSet phldrT="[Текст]" custT="1"/>
      <dgm:spPr/>
      <dgm:t>
        <a:bodyPr/>
        <a:lstStyle/>
        <a:p>
          <a:pPr algn="just"/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кисти руки и координации движений пальцев рук.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C1E74C-D047-420D-802C-13E57A584921}" cxnId="{30500AB4-C1CD-4007-BDE4-0418A25F707B}" type="parTrans">
      <dgm:prSet/>
      <dgm:spPr/>
      <dgm:t>
        <a:bodyPr/>
        <a:lstStyle/>
        <a:p>
          <a:endParaRPr lang="ru-RU"/>
        </a:p>
      </dgm:t>
    </dgm:pt>
    <dgm:pt modelId="{3D8622A2-B13D-4F5B-956E-449EAA639E4B}" cxnId="{30500AB4-C1CD-4007-BDE4-0418A25F707B}" type="sibTrans">
      <dgm:prSet/>
      <dgm:spPr/>
      <dgm:t>
        <a:bodyPr/>
        <a:lstStyle/>
        <a:p>
          <a:endParaRPr lang="ru-RU"/>
        </a:p>
      </dgm:t>
    </dgm:pt>
    <dgm:pt modelId="{F0984077-F0F7-42E2-92A9-24D1DFD1078B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Концентрация внимания</a:t>
          </a:r>
          <a:endParaRPr lang="ru-RU" sz="140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C997A1-3698-4ADC-92D4-A394262EE910}" cxnId="{628B0B57-A059-41DA-AE74-BFC5360C5451}" type="parTrans">
      <dgm:prSet/>
      <dgm:spPr/>
      <dgm:t>
        <a:bodyPr/>
        <a:lstStyle/>
        <a:p>
          <a:endParaRPr lang="ru-RU"/>
        </a:p>
      </dgm:t>
    </dgm:pt>
    <dgm:pt modelId="{0A217A6B-7818-4E51-AF7E-8CF51CFDE60D}" cxnId="{628B0B57-A059-41DA-AE74-BFC5360C5451}" type="sibTrans">
      <dgm:prSet/>
      <dgm:spPr/>
      <dgm:t>
        <a:bodyPr/>
        <a:lstStyle/>
        <a:p>
          <a:endParaRPr lang="ru-RU"/>
        </a:p>
      </dgm:t>
    </dgm:pt>
    <dgm:pt modelId="{01A25629-4D8E-403E-AD12-65A5D0744D92}">
      <dgm:prSet phldrT="[Текст]" custT="1"/>
      <dgm:spPr/>
      <dgm:t>
        <a:bodyPr/>
        <a:lstStyle/>
        <a:p>
          <a:pPr marL="171450" marR="0" indent="0" algn="just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</a:pPr>
          <a:r>
            <a:rPr lang="ru-RU" sz="1800" b="1" dirty="0" smtClean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 </a:t>
          </a:r>
          <a:r>
            <a:rPr lang="ru-RU" sz="2200" b="1" dirty="0" smtClean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rPr>
            <a:t>умение следовать образцу.</a:t>
          </a:r>
          <a:endParaRPr lang="ru-RU" sz="22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E45DFB-20A1-49E6-8314-92F58837A6D5}" cxnId="{CECF7504-9E4D-4FBF-BA76-9F42B39B54F5}" type="parTrans">
      <dgm:prSet/>
      <dgm:spPr/>
      <dgm:t>
        <a:bodyPr/>
        <a:lstStyle/>
        <a:p>
          <a:endParaRPr lang="ru-RU"/>
        </a:p>
      </dgm:t>
    </dgm:pt>
    <dgm:pt modelId="{A8E9A57C-87D4-4B0D-A8B8-4C8BDE948917}" cxnId="{CECF7504-9E4D-4FBF-BA76-9F42B39B54F5}" type="sibTrans">
      <dgm:prSet/>
      <dgm:spPr/>
      <dgm:t>
        <a:bodyPr/>
        <a:lstStyle/>
        <a:p>
          <a:endParaRPr lang="ru-RU"/>
        </a:p>
      </dgm:t>
    </dgm:pt>
    <dgm:pt modelId="{BE670AAB-D5FC-4742-8814-851D8B2260D0}" type="pres">
      <dgm:prSet presAssocID="{06EE8E43-F134-4154-8700-B2F1DFC7557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AFD79-4B96-4146-9435-8735A0012617}" type="pres">
      <dgm:prSet presAssocID="{712F2010-3F32-4636-8263-EBCE7166B738}" presName="composite" presStyleCnt="0"/>
      <dgm:spPr/>
    </dgm:pt>
    <dgm:pt modelId="{DF515B5E-5F35-4CDF-B4B2-F88834EECF55}" type="pres">
      <dgm:prSet presAssocID="{712F2010-3F32-4636-8263-EBCE7166B738}" presName="parentText" presStyleLbl="alignNode1" presStyleIdx="0" presStyleCnt="3" custScaleX="105170" custScaleY="1132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4668C-F691-4569-A462-60C9FED818A4}" type="pres">
      <dgm:prSet presAssocID="{712F2010-3F32-4636-8263-EBCE7166B73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BC141-5001-4C11-93CA-750D55C7E371}" type="pres">
      <dgm:prSet presAssocID="{B47F2C9A-2829-4F59-AFE6-24C3FE0CF9AE}" presName="sp" presStyleCnt="0"/>
      <dgm:spPr/>
    </dgm:pt>
    <dgm:pt modelId="{63CF7495-13C5-456B-8E05-AD2005CA31D5}" type="pres">
      <dgm:prSet presAssocID="{E00E7E91-28AE-435C-9344-BF3679B4399F}" presName="composite" presStyleCnt="0"/>
      <dgm:spPr/>
    </dgm:pt>
    <dgm:pt modelId="{07C9281A-2023-4660-9189-422DBFDEF5D0}" type="pres">
      <dgm:prSet presAssocID="{E00E7E91-28AE-435C-9344-BF3679B4399F}" presName="parentText" presStyleLbl="alignNode1" presStyleIdx="1" presStyleCnt="3" custScaleX="114384" custScaleY="1019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A6548-9F98-4BB3-8EF6-4B791AA91DEF}" type="pres">
      <dgm:prSet presAssocID="{E00E7E91-28AE-435C-9344-BF3679B4399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4C158-557D-4DF2-A289-D893033355C9}" type="pres">
      <dgm:prSet presAssocID="{905DB057-C027-4A1F-86F5-270DB0F7AD22}" presName="sp" presStyleCnt="0"/>
      <dgm:spPr/>
    </dgm:pt>
    <dgm:pt modelId="{0AA06A6A-56BA-4934-AC00-A848CA2B60AE}" type="pres">
      <dgm:prSet presAssocID="{F0984077-F0F7-42E2-92A9-24D1DFD1078B}" presName="composite" presStyleCnt="0"/>
      <dgm:spPr/>
    </dgm:pt>
    <dgm:pt modelId="{6F266425-DB1E-4247-B48D-DFC4ACD70E9F}" type="pres">
      <dgm:prSet presAssocID="{F0984077-F0F7-42E2-92A9-24D1DFD1078B}" presName="parentText" presStyleLbl="alignNode1" presStyleIdx="2" presStyleCnt="3" custScaleX="116409" custScaleY="1091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AA920-B85E-4C6F-86BC-516536166DB6}" type="pres">
      <dgm:prSet presAssocID="{F0984077-F0F7-42E2-92A9-24D1DFD1078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7D8BC8-8EC5-4CFD-91B7-B8613BD9A57C}" type="presOf" srcId="{9371438C-4656-4BE4-BD5C-54E430DB8E57}" destId="{95D4668C-F691-4569-A462-60C9FED818A4}" srcOrd="0" destOrd="0" presId="urn:microsoft.com/office/officeart/2005/8/layout/chevron2"/>
    <dgm:cxn modelId="{8AA1E594-3E93-4DC6-8843-2D6C49A6817C}" type="presOf" srcId="{01A25629-4D8E-403E-AD12-65A5D0744D92}" destId="{E4FAA920-B85E-4C6F-86BC-516536166DB6}" srcOrd="0" destOrd="0" presId="urn:microsoft.com/office/officeart/2005/8/layout/chevron2"/>
    <dgm:cxn modelId="{71999DE3-2257-4FC1-9D96-A779F94F89C5}" type="presOf" srcId="{E00E7E91-28AE-435C-9344-BF3679B4399F}" destId="{07C9281A-2023-4660-9189-422DBFDEF5D0}" srcOrd="0" destOrd="0" presId="urn:microsoft.com/office/officeart/2005/8/layout/chevron2"/>
    <dgm:cxn modelId="{628B0B57-A059-41DA-AE74-BFC5360C5451}" srcId="{06EE8E43-F134-4154-8700-B2F1DFC75579}" destId="{F0984077-F0F7-42E2-92A9-24D1DFD1078B}" srcOrd="2" destOrd="0" parTransId="{F0C997A1-3698-4ADC-92D4-A394262EE910}" sibTransId="{0A217A6B-7818-4E51-AF7E-8CF51CFDE60D}"/>
    <dgm:cxn modelId="{30500AB4-C1CD-4007-BDE4-0418A25F707B}" srcId="{E00E7E91-28AE-435C-9344-BF3679B4399F}" destId="{94C35AFB-A0FD-407D-AD67-AB81667133A7}" srcOrd="0" destOrd="0" parTransId="{01C1E74C-D047-420D-802C-13E57A584921}" sibTransId="{3D8622A2-B13D-4F5B-956E-449EAA639E4B}"/>
    <dgm:cxn modelId="{BBF9B2B8-687E-46D6-991C-C27175B12A8E}" type="presOf" srcId="{712F2010-3F32-4636-8263-EBCE7166B738}" destId="{DF515B5E-5F35-4CDF-B4B2-F88834EECF55}" srcOrd="0" destOrd="0" presId="urn:microsoft.com/office/officeart/2005/8/layout/chevron2"/>
    <dgm:cxn modelId="{37308971-75F4-415E-823B-EA4B090EAAA9}" type="presOf" srcId="{94C35AFB-A0FD-407D-AD67-AB81667133A7}" destId="{5E4A6548-9F98-4BB3-8EF6-4B791AA91DEF}" srcOrd="0" destOrd="0" presId="urn:microsoft.com/office/officeart/2005/8/layout/chevron2"/>
    <dgm:cxn modelId="{CECF7504-9E4D-4FBF-BA76-9F42B39B54F5}" srcId="{F0984077-F0F7-42E2-92A9-24D1DFD1078B}" destId="{01A25629-4D8E-403E-AD12-65A5D0744D92}" srcOrd="0" destOrd="0" parTransId="{61E45DFB-20A1-49E6-8314-92F58837A6D5}" sibTransId="{A8E9A57C-87D4-4B0D-A8B8-4C8BDE948917}"/>
    <dgm:cxn modelId="{9226A57E-9636-43B5-B2FA-77EBFE37AAD9}" srcId="{06EE8E43-F134-4154-8700-B2F1DFC75579}" destId="{E00E7E91-28AE-435C-9344-BF3679B4399F}" srcOrd="1" destOrd="0" parTransId="{A53F926D-890A-4089-BF0E-C6885419B48F}" sibTransId="{905DB057-C027-4A1F-86F5-270DB0F7AD22}"/>
    <dgm:cxn modelId="{08455DB5-10FD-44A2-972D-7BB384417BF7}" type="presOf" srcId="{06EE8E43-F134-4154-8700-B2F1DFC75579}" destId="{BE670AAB-D5FC-4742-8814-851D8B2260D0}" srcOrd="0" destOrd="0" presId="urn:microsoft.com/office/officeart/2005/8/layout/chevron2"/>
    <dgm:cxn modelId="{CFE39735-56C3-4867-8510-D5435DDC128A}" srcId="{712F2010-3F32-4636-8263-EBCE7166B738}" destId="{5A358149-CEA7-42CC-8202-97C58B561661}" srcOrd="1" destOrd="0" parTransId="{2CAC9E5E-CF68-4EB3-9B61-01F00E096EE1}" sibTransId="{851297A3-A92D-41AA-A9D4-646BC834DDBA}"/>
    <dgm:cxn modelId="{F6C96E04-C85A-492F-A3B3-AB351931E115}" type="presOf" srcId="{F0984077-F0F7-42E2-92A9-24D1DFD1078B}" destId="{6F266425-DB1E-4247-B48D-DFC4ACD70E9F}" srcOrd="0" destOrd="0" presId="urn:microsoft.com/office/officeart/2005/8/layout/chevron2"/>
    <dgm:cxn modelId="{B6591847-038D-49F3-B491-81CB3C410C4B}" srcId="{06EE8E43-F134-4154-8700-B2F1DFC75579}" destId="{712F2010-3F32-4636-8263-EBCE7166B738}" srcOrd="0" destOrd="0" parTransId="{06DB9282-2C4B-4F53-96AF-951BFDCB3E17}" sibTransId="{B47F2C9A-2829-4F59-AFE6-24C3FE0CF9AE}"/>
    <dgm:cxn modelId="{88372174-3C83-47D6-92DC-DAFC12C61549}" srcId="{712F2010-3F32-4636-8263-EBCE7166B738}" destId="{9371438C-4656-4BE4-BD5C-54E430DB8E57}" srcOrd="0" destOrd="0" parTransId="{2403842B-077E-41F5-8855-400479F71C84}" sibTransId="{790EE464-1AB3-40C8-B036-8D7E14887D85}"/>
    <dgm:cxn modelId="{CF04B2BD-13D7-42E8-BA5A-A61762902577}" type="presOf" srcId="{5A358149-CEA7-42CC-8202-97C58B561661}" destId="{95D4668C-F691-4569-A462-60C9FED818A4}" srcOrd="0" destOrd="1" presId="urn:microsoft.com/office/officeart/2005/8/layout/chevron2"/>
    <dgm:cxn modelId="{2A3623BF-B9F0-4D4F-916E-508B86851373}" type="presParOf" srcId="{BE670AAB-D5FC-4742-8814-851D8B2260D0}" destId="{DF2AFD79-4B96-4146-9435-8735A0012617}" srcOrd="0" destOrd="0" presId="urn:microsoft.com/office/officeart/2005/8/layout/chevron2"/>
    <dgm:cxn modelId="{02CCA476-4E20-412F-BF17-5D10D6F1F44D}" type="presParOf" srcId="{DF2AFD79-4B96-4146-9435-8735A0012617}" destId="{DF515B5E-5F35-4CDF-B4B2-F88834EECF55}" srcOrd="0" destOrd="0" presId="urn:microsoft.com/office/officeart/2005/8/layout/chevron2"/>
    <dgm:cxn modelId="{59E3DE5A-1562-4971-8E67-C805C7FF1149}" type="presParOf" srcId="{DF2AFD79-4B96-4146-9435-8735A0012617}" destId="{95D4668C-F691-4569-A462-60C9FED818A4}" srcOrd="1" destOrd="0" presId="urn:microsoft.com/office/officeart/2005/8/layout/chevron2"/>
    <dgm:cxn modelId="{D83AC14E-7AC5-4B87-B290-6C1874211F9F}" type="presParOf" srcId="{BE670AAB-D5FC-4742-8814-851D8B2260D0}" destId="{FD3BC141-5001-4C11-93CA-750D55C7E371}" srcOrd="1" destOrd="0" presId="urn:microsoft.com/office/officeart/2005/8/layout/chevron2"/>
    <dgm:cxn modelId="{B22FD380-72A3-420D-96BE-D2976DB1ABEE}" type="presParOf" srcId="{BE670AAB-D5FC-4742-8814-851D8B2260D0}" destId="{63CF7495-13C5-456B-8E05-AD2005CA31D5}" srcOrd="2" destOrd="0" presId="urn:microsoft.com/office/officeart/2005/8/layout/chevron2"/>
    <dgm:cxn modelId="{F7889DC8-3A0E-432B-B5F5-9D585C1F858F}" type="presParOf" srcId="{63CF7495-13C5-456B-8E05-AD2005CA31D5}" destId="{07C9281A-2023-4660-9189-422DBFDEF5D0}" srcOrd="0" destOrd="0" presId="urn:microsoft.com/office/officeart/2005/8/layout/chevron2"/>
    <dgm:cxn modelId="{750A86EE-AB02-4C39-8427-01CF54167C24}" type="presParOf" srcId="{63CF7495-13C5-456B-8E05-AD2005CA31D5}" destId="{5E4A6548-9F98-4BB3-8EF6-4B791AA91DEF}" srcOrd="1" destOrd="0" presId="urn:microsoft.com/office/officeart/2005/8/layout/chevron2"/>
    <dgm:cxn modelId="{14EFEAD9-431C-4E4A-A122-B501A1E0C77A}" type="presParOf" srcId="{BE670AAB-D5FC-4742-8814-851D8B2260D0}" destId="{2BB4C158-557D-4DF2-A289-D893033355C9}" srcOrd="3" destOrd="0" presId="urn:microsoft.com/office/officeart/2005/8/layout/chevron2"/>
    <dgm:cxn modelId="{8D0C528C-8ABC-47C9-8685-0126809AA50F}" type="presParOf" srcId="{BE670AAB-D5FC-4742-8814-851D8B2260D0}" destId="{0AA06A6A-56BA-4934-AC00-A848CA2B60AE}" srcOrd="4" destOrd="0" presId="urn:microsoft.com/office/officeart/2005/8/layout/chevron2"/>
    <dgm:cxn modelId="{F124C3EF-0ED1-46D1-9E31-BC10F38A66D4}" type="presParOf" srcId="{0AA06A6A-56BA-4934-AC00-A848CA2B60AE}" destId="{6F266425-DB1E-4247-B48D-DFC4ACD70E9F}" srcOrd="0" destOrd="0" presId="urn:microsoft.com/office/officeart/2005/8/layout/chevron2"/>
    <dgm:cxn modelId="{6E7C9E2A-5CC9-43F5-903C-3D9C16EAE975}" type="presParOf" srcId="{0AA06A6A-56BA-4934-AC00-A848CA2B60AE}" destId="{E4FAA920-B85E-4C6F-86BC-516536166DB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0C5404-C640-489C-A8A5-70D27952CEA4}" type="doc">
      <dgm:prSet loTypeId="urn:microsoft.com/office/officeart/2005/8/layout/bList2" loCatId="list" qsTypeId="urn:microsoft.com/office/officeart/2005/8/quickstyle/simple1" qsCatId="simple" csTypeId="urn:microsoft.com/office/officeart/2005/8/colors/accent4_2" csCatId="accent4" phldr="1"/>
      <dgm:spPr/>
    </dgm:pt>
    <dgm:pt modelId="{9DE7299E-5844-41BC-B39B-4C780FC3A292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Воображение</a:t>
          </a:r>
          <a:endParaRPr lang="ru-RU" sz="180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A98118-6563-49EE-A6F6-7D520AEC7219}" cxnId="{0D90E6AE-0FEB-4F87-9C70-C12158F239E7}" type="parTrans">
      <dgm:prSet/>
      <dgm:spPr/>
      <dgm:t>
        <a:bodyPr/>
        <a:lstStyle/>
        <a:p>
          <a:endParaRPr lang="ru-RU" sz="1800"/>
        </a:p>
      </dgm:t>
    </dgm:pt>
    <dgm:pt modelId="{11809BE0-C887-40D1-8CE6-EE725AC24D8F}" cxnId="{0D90E6AE-0FEB-4F87-9C70-C12158F239E7}" type="sibTrans">
      <dgm:prSet/>
      <dgm:spPr/>
      <dgm:t>
        <a:bodyPr/>
        <a:lstStyle/>
        <a:p>
          <a:endParaRPr lang="ru-RU" sz="1800"/>
        </a:p>
      </dgm:t>
    </dgm:pt>
    <dgm:pt modelId="{E3B3A56F-F682-4EA5-B289-9724489D810C}">
      <dgm:prSet phldrT="[Текст]" custT="1"/>
      <dgm:spPr/>
      <dgm:t>
        <a:bodyPr/>
        <a:lstStyle/>
        <a:p>
          <a:r>
            <a:rPr lang="ru-RU" sz="17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Целенаправленность собственных действий</a:t>
          </a:r>
          <a:endParaRPr lang="ru-RU" sz="170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125C0F-5FE1-43C9-830F-C41933CE7263}" cxnId="{C2440B00-073E-4FB9-A8DB-D61EF142C530}" type="parTrans">
      <dgm:prSet/>
      <dgm:spPr/>
      <dgm:t>
        <a:bodyPr/>
        <a:lstStyle/>
        <a:p>
          <a:endParaRPr lang="ru-RU" sz="1800"/>
        </a:p>
      </dgm:t>
    </dgm:pt>
    <dgm:pt modelId="{EAE6D0A0-3B42-45A5-A94B-8DF362273B1C}" cxnId="{C2440B00-073E-4FB9-A8DB-D61EF142C530}" type="sibTrans">
      <dgm:prSet/>
      <dgm:spPr/>
      <dgm:t>
        <a:bodyPr/>
        <a:lstStyle/>
        <a:p>
          <a:endParaRPr lang="ru-RU" sz="1800"/>
        </a:p>
      </dgm:t>
    </dgm:pt>
    <dgm:pt modelId="{400A6588-207E-4F26-BF37-DEF57E34361F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Учебные навыки</a:t>
          </a:r>
          <a:endParaRPr lang="ru-RU" sz="1800" dirty="0">
            <a:solidFill>
              <a:srgbClr val="FFFF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06375B-48A8-4B5F-8330-366BB1C256A3}" cxnId="{63B89B04-FA7B-486A-9C2E-4604B3494EC2}" type="parTrans">
      <dgm:prSet/>
      <dgm:spPr/>
      <dgm:t>
        <a:bodyPr/>
        <a:lstStyle/>
        <a:p>
          <a:endParaRPr lang="ru-RU" sz="1800"/>
        </a:p>
      </dgm:t>
    </dgm:pt>
    <dgm:pt modelId="{85F852DC-6CB8-417D-BB47-5A6879A45BE3}" cxnId="{63B89B04-FA7B-486A-9C2E-4604B3494EC2}" type="sibTrans">
      <dgm:prSet/>
      <dgm:spPr/>
      <dgm:t>
        <a:bodyPr/>
        <a:lstStyle/>
        <a:p>
          <a:endParaRPr lang="ru-RU" sz="1800"/>
        </a:p>
      </dgm:t>
    </dgm:pt>
    <dgm:pt modelId="{515710B5-D364-4A3A-BFED-4BA8B5AC5765}">
      <dgm:prSet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rPr>
            <a:t>Способность видеть разные способы создания образов и построек, пространственное воображение</a:t>
          </a:r>
          <a:endParaRPr lang="ru-RU" sz="1800" dirty="0"/>
        </a:p>
      </dgm:t>
    </dgm:pt>
    <dgm:pt modelId="{5FFF3CA4-5445-4238-8638-901218DAAE60}" cxnId="{9B1B493C-4816-4899-84FA-D126E1883F16}" type="parTrans">
      <dgm:prSet/>
      <dgm:spPr/>
      <dgm:t>
        <a:bodyPr/>
        <a:lstStyle/>
        <a:p>
          <a:endParaRPr lang="ru-RU" sz="1800"/>
        </a:p>
      </dgm:t>
    </dgm:pt>
    <dgm:pt modelId="{1E961EE5-560A-4B83-9E48-3EE618087C58}" cxnId="{9B1B493C-4816-4899-84FA-D126E1883F16}" type="sibTrans">
      <dgm:prSet/>
      <dgm:spPr/>
      <dgm:t>
        <a:bodyPr/>
        <a:lstStyle/>
        <a:p>
          <a:endParaRPr lang="ru-RU" sz="1800"/>
        </a:p>
      </dgm:t>
    </dgm:pt>
    <dgm:pt modelId="{228A849F-588E-47E9-B402-2F4C7A0F671A}">
      <dgm:prSet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rPr>
            <a:t>Добиваясь необходимого результата, дети развивают целенаправленность собственных действий</a:t>
          </a:r>
          <a:endParaRPr lang="ru-RU" sz="1800" dirty="0"/>
        </a:p>
      </dgm:t>
    </dgm:pt>
    <dgm:pt modelId="{C7B9FF5C-55AE-4F68-915A-9C49ED1E8F60}" cxnId="{10E845B1-05D9-469F-9BF9-88292D5EC692}" type="parTrans">
      <dgm:prSet/>
      <dgm:spPr/>
      <dgm:t>
        <a:bodyPr/>
        <a:lstStyle/>
        <a:p>
          <a:endParaRPr lang="ru-RU" sz="1800"/>
        </a:p>
      </dgm:t>
    </dgm:pt>
    <dgm:pt modelId="{CD85C794-A589-4364-B205-BAECA6FE1D27}" cxnId="{10E845B1-05D9-469F-9BF9-88292D5EC692}" type="sibTrans">
      <dgm:prSet/>
      <dgm:spPr/>
      <dgm:t>
        <a:bodyPr/>
        <a:lstStyle/>
        <a:p>
          <a:endParaRPr lang="ru-RU" sz="1800"/>
        </a:p>
      </dgm:t>
    </dgm:pt>
    <dgm:pt modelId="{EF853A55-8C4F-4B05-AD15-5530C004AC84}">
      <dgm:prSet custT="1"/>
      <dgm:spPr/>
      <dgm:t>
        <a:bodyPr/>
        <a:lstStyle/>
        <a:p>
          <a:r>
            <a:rPr lang="ru-RU" sz="1800" dirty="0" smtClean="0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rPr>
            <a:t>Активная включенность  в процесс игры, положительная  мотивация  к обучению, создаёт  основу для формирования  учебных навыков</a:t>
          </a:r>
          <a:endParaRPr lang="ru-RU" sz="1800" dirty="0"/>
        </a:p>
      </dgm:t>
    </dgm:pt>
    <dgm:pt modelId="{8F2899B5-FCEF-4427-9ED6-9E632D2C9A6A}" cxnId="{BE57FB9D-6B71-46A5-8408-3AE46F618EB7}" type="parTrans">
      <dgm:prSet/>
      <dgm:spPr/>
      <dgm:t>
        <a:bodyPr/>
        <a:lstStyle/>
        <a:p>
          <a:endParaRPr lang="ru-RU" sz="1800"/>
        </a:p>
      </dgm:t>
    </dgm:pt>
    <dgm:pt modelId="{46088C08-741F-43CF-B323-C5021B476A95}" cxnId="{BE57FB9D-6B71-46A5-8408-3AE46F618EB7}" type="sibTrans">
      <dgm:prSet/>
      <dgm:spPr/>
      <dgm:t>
        <a:bodyPr/>
        <a:lstStyle/>
        <a:p>
          <a:endParaRPr lang="ru-RU" sz="1800"/>
        </a:p>
      </dgm:t>
    </dgm:pt>
    <dgm:pt modelId="{44650E10-28A0-42D5-8683-4948F2092AED}" type="pres">
      <dgm:prSet presAssocID="{5A0C5404-C640-489C-A8A5-70D27952CEA4}" presName="diagram" presStyleCnt="0">
        <dgm:presLayoutVars>
          <dgm:dir/>
          <dgm:animLvl val="lvl"/>
          <dgm:resizeHandles val="exact"/>
        </dgm:presLayoutVars>
      </dgm:prSet>
      <dgm:spPr/>
    </dgm:pt>
    <dgm:pt modelId="{7B388AC5-2B98-42DA-8DD9-88695FF909B6}" type="pres">
      <dgm:prSet presAssocID="{9DE7299E-5844-41BC-B39B-4C780FC3A292}" presName="compNode" presStyleCnt="0"/>
      <dgm:spPr/>
    </dgm:pt>
    <dgm:pt modelId="{F4FEC878-86F6-4D39-BBFC-9636BA07DD14}" type="pres">
      <dgm:prSet presAssocID="{9DE7299E-5844-41BC-B39B-4C780FC3A292}" presName="childRect" presStyleLbl="bgAcc1" presStyleIdx="0" presStyleCnt="3" custLinFactNeighborX="2531" custLinFactNeighborY="-1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A52DB7-C56F-45FD-96A9-5B4834886EB4}" type="pres">
      <dgm:prSet presAssocID="{9DE7299E-5844-41BC-B39B-4C780FC3A29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83949-E3D1-451D-9C92-2058AE7A596F}" type="pres">
      <dgm:prSet presAssocID="{9DE7299E-5844-41BC-B39B-4C780FC3A292}" presName="parentRect" presStyleLbl="alignNode1" presStyleIdx="0" presStyleCnt="3" custLinFactNeighborX="2531" custLinFactNeighborY="-3322"/>
      <dgm:spPr/>
      <dgm:t>
        <a:bodyPr/>
        <a:lstStyle/>
        <a:p>
          <a:endParaRPr lang="ru-RU"/>
        </a:p>
      </dgm:t>
    </dgm:pt>
    <dgm:pt modelId="{74031ABE-2FF0-4D1F-972D-C99BBA7B5E33}" type="pres">
      <dgm:prSet presAssocID="{9DE7299E-5844-41BC-B39B-4C780FC3A292}" presName="adorn" presStyleLbl="fgAccFollowNode1" presStyleIdx="0" presStyleCnt="3" custAng="54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BC6998D4-4581-4D2C-BBF9-BCD6F2618087}" type="pres">
      <dgm:prSet presAssocID="{11809BE0-C887-40D1-8CE6-EE725AC24D8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6C7BCE7-0080-4D91-BDB8-141DEF1791EC}" type="pres">
      <dgm:prSet presAssocID="{E3B3A56F-F682-4EA5-B289-9724489D810C}" presName="compNode" presStyleCnt="0"/>
      <dgm:spPr/>
    </dgm:pt>
    <dgm:pt modelId="{1FD85481-AD62-450A-A12B-65536A212FDA}" type="pres">
      <dgm:prSet presAssocID="{E3B3A56F-F682-4EA5-B289-9724489D810C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7845D-D562-454C-A28E-C24473416FBE}" type="pres">
      <dgm:prSet presAssocID="{E3B3A56F-F682-4EA5-B289-9724489D810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3BAFAA-28E2-4E6F-A5E9-744A3E36DFBE}" type="pres">
      <dgm:prSet presAssocID="{E3B3A56F-F682-4EA5-B289-9724489D810C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448BC22C-7D79-4214-A8F8-3FA44FC55839}" type="pres">
      <dgm:prSet presAssocID="{E3B3A56F-F682-4EA5-B289-9724489D810C}" presName="adorn" presStyleLbl="fgAccFollowNode1" presStyleIdx="1" presStyleCnt="3" custAng="540000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B72A6BEB-C913-4051-A0FD-BDD845E75D17}" type="pres">
      <dgm:prSet presAssocID="{EAE6D0A0-3B42-45A5-A94B-8DF362273B1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D77A85A-0D7B-41E2-9C7F-398ACF786526}" type="pres">
      <dgm:prSet presAssocID="{400A6588-207E-4F26-BF37-DEF57E34361F}" presName="compNode" presStyleCnt="0"/>
      <dgm:spPr/>
    </dgm:pt>
    <dgm:pt modelId="{2F52D1A6-A744-4BA7-8A6B-F519A337D234}" type="pres">
      <dgm:prSet presAssocID="{400A6588-207E-4F26-BF37-DEF57E34361F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A742C2-B73B-4D19-80D4-FEB171C1B801}" type="pres">
      <dgm:prSet presAssocID="{400A6588-207E-4F26-BF37-DEF57E34361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4E5E4-DD77-4055-849C-C724D7165084}" type="pres">
      <dgm:prSet presAssocID="{400A6588-207E-4F26-BF37-DEF57E34361F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2D0EC118-855F-44F8-9EC2-3BCF7EB30E11}" type="pres">
      <dgm:prSet presAssocID="{400A6588-207E-4F26-BF37-DEF57E34361F}" presName="adorn" presStyleLbl="fgAccFollowNode1" presStyleIdx="2" presStyleCnt="3" custAng="540000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</dgm:ptLst>
  <dgm:cxnLst>
    <dgm:cxn modelId="{6393FFF9-C959-40D9-8792-4846456B4C5E}" type="presOf" srcId="{400A6588-207E-4F26-BF37-DEF57E34361F}" destId="{82D4E5E4-DD77-4055-849C-C724D7165084}" srcOrd="1" destOrd="0" presId="urn:microsoft.com/office/officeart/2005/8/layout/bList2"/>
    <dgm:cxn modelId="{0D90E6AE-0FEB-4F87-9C70-C12158F239E7}" srcId="{5A0C5404-C640-489C-A8A5-70D27952CEA4}" destId="{9DE7299E-5844-41BC-B39B-4C780FC3A292}" srcOrd="0" destOrd="0" parTransId="{3DA98118-6563-49EE-A6F6-7D520AEC7219}" sibTransId="{11809BE0-C887-40D1-8CE6-EE725AC24D8F}"/>
    <dgm:cxn modelId="{1F53530A-14A4-4B95-8815-FB9E50B9461B}" type="presOf" srcId="{9DE7299E-5844-41BC-B39B-4C780FC3A292}" destId="{87483949-E3D1-451D-9C92-2058AE7A596F}" srcOrd="1" destOrd="0" presId="urn:microsoft.com/office/officeart/2005/8/layout/bList2"/>
    <dgm:cxn modelId="{10E845B1-05D9-469F-9BF9-88292D5EC692}" srcId="{E3B3A56F-F682-4EA5-B289-9724489D810C}" destId="{228A849F-588E-47E9-B402-2F4C7A0F671A}" srcOrd="0" destOrd="0" parTransId="{C7B9FF5C-55AE-4F68-915A-9C49ED1E8F60}" sibTransId="{CD85C794-A589-4364-B205-BAECA6FE1D27}"/>
    <dgm:cxn modelId="{08472A65-7CF6-4FB2-9AAA-3388ACD3DBA5}" type="presOf" srcId="{5A0C5404-C640-489C-A8A5-70D27952CEA4}" destId="{44650E10-28A0-42D5-8683-4948F2092AED}" srcOrd="0" destOrd="0" presId="urn:microsoft.com/office/officeart/2005/8/layout/bList2"/>
    <dgm:cxn modelId="{675C8BC8-2FAB-409F-AD18-9D6CF0AFFA32}" type="presOf" srcId="{E3B3A56F-F682-4EA5-B289-9724489D810C}" destId="{A83BAFAA-28E2-4E6F-A5E9-744A3E36DFBE}" srcOrd="1" destOrd="0" presId="urn:microsoft.com/office/officeart/2005/8/layout/bList2"/>
    <dgm:cxn modelId="{63B89B04-FA7B-486A-9C2E-4604B3494EC2}" srcId="{5A0C5404-C640-489C-A8A5-70D27952CEA4}" destId="{400A6588-207E-4F26-BF37-DEF57E34361F}" srcOrd="2" destOrd="0" parTransId="{8C06375B-48A8-4B5F-8330-366BB1C256A3}" sibTransId="{85F852DC-6CB8-417D-BB47-5A6879A45BE3}"/>
    <dgm:cxn modelId="{2694134F-7E13-402B-AF1B-67043075F969}" type="presOf" srcId="{11809BE0-C887-40D1-8CE6-EE725AC24D8F}" destId="{BC6998D4-4581-4D2C-BBF9-BCD6F2618087}" srcOrd="0" destOrd="0" presId="urn:microsoft.com/office/officeart/2005/8/layout/bList2"/>
    <dgm:cxn modelId="{9B1B493C-4816-4899-84FA-D126E1883F16}" srcId="{9DE7299E-5844-41BC-B39B-4C780FC3A292}" destId="{515710B5-D364-4A3A-BFED-4BA8B5AC5765}" srcOrd="0" destOrd="0" parTransId="{5FFF3CA4-5445-4238-8638-901218DAAE60}" sibTransId="{1E961EE5-560A-4B83-9E48-3EE618087C58}"/>
    <dgm:cxn modelId="{DE3C04C5-F73F-46EC-97EB-F865637A2630}" type="presOf" srcId="{228A849F-588E-47E9-B402-2F4C7A0F671A}" destId="{1FD85481-AD62-450A-A12B-65536A212FDA}" srcOrd="0" destOrd="0" presId="urn:microsoft.com/office/officeart/2005/8/layout/bList2"/>
    <dgm:cxn modelId="{F3EF99CE-B315-44E8-8BFC-79BC3DA75744}" type="presOf" srcId="{E3B3A56F-F682-4EA5-B289-9724489D810C}" destId="{4C87845D-D562-454C-A28E-C24473416FBE}" srcOrd="0" destOrd="0" presId="urn:microsoft.com/office/officeart/2005/8/layout/bList2"/>
    <dgm:cxn modelId="{98365C35-F635-471C-96AB-5D76EDA0B9CE}" type="presOf" srcId="{EF853A55-8C4F-4B05-AD15-5530C004AC84}" destId="{2F52D1A6-A744-4BA7-8A6B-F519A337D234}" srcOrd="0" destOrd="0" presId="urn:microsoft.com/office/officeart/2005/8/layout/bList2"/>
    <dgm:cxn modelId="{BE57FB9D-6B71-46A5-8408-3AE46F618EB7}" srcId="{400A6588-207E-4F26-BF37-DEF57E34361F}" destId="{EF853A55-8C4F-4B05-AD15-5530C004AC84}" srcOrd="0" destOrd="0" parTransId="{8F2899B5-FCEF-4427-9ED6-9E632D2C9A6A}" sibTransId="{46088C08-741F-43CF-B323-C5021B476A95}"/>
    <dgm:cxn modelId="{C2440B00-073E-4FB9-A8DB-D61EF142C530}" srcId="{5A0C5404-C640-489C-A8A5-70D27952CEA4}" destId="{E3B3A56F-F682-4EA5-B289-9724489D810C}" srcOrd="1" destOrd="0" parTransId="{86125C0F-5FE1-43C9-830F-C41933CE7263}" sibTransId="{EAE6D0A0-3B42-45A5-A94B-8DF362273B1C}"/>
    <dgm:cxn modelId="{5CF06F1D-2A91-4A00-B068-D0F46E5F3473}" type="presOf" srcId="{400A6588-207E-4F26-BF37-DEF57E34361F}" destId="{14A742C2-B73B-4D19-80D4-FEB171C1B801}" srcOrd="0" destOrd="0" presId="urn:microsoft.com/office/officeart/2005/8/layout/bList2"/>
    <dgm:cxn modelId="{479A8D8A-D8C7-4593-916A-97DE85A32AAD}" type="presOf" srcId="{515710B5-D364-4A3A-BFED-4BA8B5AC5765}" destId="{F4FEC878-86F6-4D39-BBFC-9636BA07DD14}" srcOrd="0" destOrd="0" presId="urn:microsoft.com/office/officeart/2005/8/layout/bList2"/>
    <dgm:cxn modelId="{D47769D9-BE57-43B2-B6F3-9277BD181289}" type="presOf" srcId="{EAE6D0A0-3B42-45A5-A94B-8DF362273B1C}" destId="{B72A6BEB-C913-4051-A0FD-BDD845E75D17}" srcOrd="0" destOrd="0" presId="urn:microsoft.com/office/officeart/2005/8/layout/bList2"/>
    <dgm:cxn modelId="{10C47AE7-2F16-440F-A757-CE1A6E3EF181}" type="presOf" srcId="{9DE7299E-5844-41BC-B39B-4C780FC3A292}" destId="{23A52DB7-C56F-45FD-96A9-5B4834886EB4}" srcOrd="0" destOrd="0" presId="urn:microsoft.com/office/officeart/2005/8/layout/bList2"/>
    <dgm:cxn modelId="{660D671A-630D-4D86-9AD2-7970F6384533}" type="presParOf" srcId="{44650E10-28A0-42D5-8683-4948F2092AED}" destId="{7B388AC5-2B98-42DA-8DD9-88695FF909B6}" srcOrd="0" destOrd="0" presId="urn:microsoft.com/office/officeart/2005/8/layout/bList2"/>
    <dgm:cxn modelId="{B36B2421-5721-4202-96E1-C461A5393CF0}" type="presParOf" srcId="{7B388AC5-2B98-42DA-8DD9-88695FF909B6}" destId="{F4FEC878-86F6-4D39-BBFC-9636BA07DD14}" srcOrd="0" destOrd="0" presId="urn:microsoft.com/office/officeart/2005/8/layout/bList2"/>
    <dgm:cxn modelId="{864813DF-0D5D-4553-BAD2-509538C49D90}" type="presParOf" srcId="{7B388AC5-2B98-42DA-8DD9-88695FF909B6}" destId="{23A52DB7-C56F-45FD-96A9-5B4834886EB4}" srcOrd="1" destOrd="0" presId="urn:microsoft.com/office/officeart/2005/8/layout/bList2"/>
    <dgm:cxn modelId="{57D15E36-65FF-4A07-8D9F-9497BB463DA1}" type="presParOf" srcId="{7B388AC5-2B98-42DA-8DD9-88695FF909B6}" destId="{87483949-E3D1-451D-9C92-2058AE7A596F}" srcOrd="2" destOrd="0" presId="urn:microsoft.com/office/officeart/2005/8/layout/bList2"/>
    <dgm:cxn modelId="{D9FA9382-B7FE-482F-9835-B37B81A630A4}" type="presParOf" srcId="{7B388AC5-2B98-42DA-8DD9-88695FF909B6}" destId="{74031ABE-2FF0-4D1F-972D-C99BBA7B5E33}" srcOrd="3" destOrd="0" presId="urn:microsoft.com/office/officeart/2005/8/layout/bList2"/>
    <dgm:cxn modelId="{A8FA36C9-502A-4A31-8893-941CA2583725}" type="presParOf" srcId="{44650E10-28A0-42D5-8683-4948F2092AED}" destId="{BC6998D4-4581-4D2C-BBF9-BCD6F2618087}" srcOrd="1" destOrd="0" presId="urn:microsoft.com/office/officeart/2005/8/layout/bList2"/>
    <dgm:cxn modelId="{C00A3829-FC37-42C5-984C-8BC181A03956}" type="presParOf" srcId="{44650E10-28A0-42D5-8683-4948F2092AED}" destId="{A6C7BCE7-0080-4D91-BDB8-141DEF1791EC}" srcOrd="2" destOrd="0" presId="urn:microsoft.com/office/officeart/2005/8/layout/bList2"/>
    <dgm:cxn modelId="{392D6F8F-B7E8-4579-BD16-14B3EAC5745D}" type="presParOf" srcId="{A6C7BCE7-0080-4D91-BDB8-141DEF1791EC}" destId="{1FD85481-AD62-450A-A12B-65536A212FDA}" srcOrd="0" destOrd="0" presId="urn:microsoft.com/office/officeart/2005/8/layout/bList2"/>
    <dgm:cxn modelId="{9D1073AD-589D-49C3-866C-7A757E9D413F}" type="presParOf" srcId="{A6C7BCE7-0080-4D91-BDB8-141DEF1791EC}" destId="{4C87845D-D562-454C-A28E-C24473416FBE}" srcOrd="1" destOrd="0" presId="urn:microsoft.com/office/officeart/2005/8/layout/bList2"/>
    <dgm:cxn modelId="{41E4B8B8-A5B4-425D-A14A-0A15F99F55A5}" type="presParOf" srcId="{A6C7BCE7-0080-4D91-BDB8-141DEF1791EC}" destId="{A83BAFAA-28E2-4E6F-A5E9-744A3E36DFBE}" srcOrd="2" destOrd="0" presId="urn:microsoft.com/office/officeart/2005/8/layout/bList2"/>
    <dgm:cxn modelId="{6DE24C83-7404-4FFD-910D-D35474C31EFB}" type="presParOf" srcId="{A6C7BCE7-0080-4D91-BDB8-141DEF1791EC}" destId="{448BC22C-7D79-4214-A8F8-3FA44FC55839}" srcOrd="3" destOrd="0" presId="urn:microsoft.com/office/officeart/2005/8/layout/bList2"/>
    <dgm:cxn modelId="{18E5B763-54D6-4AE9-AB71-29CFA9F0347E}" type="presParOf" srcId="{44650E10-28A0-42D5-8683-4948F2092AED}" destId="{B72A6BEB-C913-4051-A0FD-BDD845E75D17}" srcOrd="3" destOrd="0" presId="urn:microsoft.com/office/officeart/2005/8/layout/bList2"/>
    <dgm:cxn modelId="{BC04AB0F-E251-495F-84D5-3378B73CE8D9}" type="presParOf" srcId="{44650E10-28A0-42D5-8683-4948F2092AED}" destId="{2D77A85A-0D7B-41E2-9C7F-398ACF786526}" srcOrd="4" destOrd="0" presId="urn:microsoft.com/office/officeart/2005/8/layout/bList2"/>
    <dgm:cxn modelId="{25E36749-C3BD-4C87-B244-C2074FCA35A7}" type="presParOf" srcId="{2D77A85A-0D7B-41E2-9C7F-398ACF786526}" destId="{2F52D1A6-A744-4BA7-8A6B-F519A337D234}" srcOrd="0" destOrd="0" presId="urn:microsoft.com/office/officeart/2005/8/layout/bList2"/>
    <dgm:cxn modelId="{DDBF8D86-3FC3-4FBB-BACF-5DB8E53BCDF4}" type="presParOf" srcId="{2D77A85A-0D7B-41E2-9C7F-398ACF786526}" destId="{14A742C2-B73B-4D19-80D4-FEB171C1B801}" srcOrd="1" destOrd="0" presId="urn:microsoft.com/office/officeart/2005/8/layout/bList2"/>
    <dgm:cxn modelId="{CA1FBE36-E72B-41B4-B00E-C4C4BF8C3F87}" type="presParOf" srcId="{2D77A85A-0D7B-41E2-9C7F-398ACF786526}" destId="{82D4E5E4-DD77-4055-849C-C724D7165084}" srcOrd="2" destOrd="0" presId="urn:microsoft.com/office/officeart/2005/8/layout/bList2"/>
    <dgm:cxn modelId="{E508BE95-C610-4A0C-818C-F8470E90E963}" type="presParOf" srcId="{2D77A85A-0D7B-41E2-9C7F-398ACF786526}" destId="{2D0EC118-855F-44F8-9EC2-3BCF7EB30E11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515B5E-5F35-4CDF-B4B2-F88834EECF55}">
      <dsp:nvSpPr>
        <dsp:cNvPr id="0" name=""/>
        <dsp:cNvSpPr/>
      </dsp:nvSpPr>
      <dsp:spPr>
        <a:xfrm rot="5400000">
          <a:off x="220630" y="340337"/>
          <a:ext cx="2026922" cy="13178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Мышление</a:t>
          </a:r>
          <a:endParaRPr lang="ru-RU" sz="1600" b="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75143" y="644772"/>
        <a:ext cx="1317896" cy="709026"/>
      </dsp:txXfrm>
    </dsp:sp>
    <dsp:sp modelId="{95D4668C-F691-4569-A462-60C9FED818A4}">
      <dsp:nvSpPr>
        <dsp:cNvPr id="0" name=""/>
        <dsp:cNvSpPr/>
      </dsp:nvSpPr>
      <dsp:spPr>
        <a:xfrm rot="5400000">
          <a:off x="4058195" y="-2093338"/>
          <a:ext cx="1163591" cy="55586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latin typeface="Times New Roman"/>
              <a:ea typeface="Times New Roman"/>
              <a:cs typeface="Times New Roman"/>
            </a:rPr>
            <a:t>умение обобщать, сравнивать, классифицировать, анализировать.</a:t>
          </a:r>
          <a:endParaRPr lang="ru-RU" sz="22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 rot="-5400000">
        <a:off x="1860642" y="161017"/>
        <a:ext cx="5501896" cy="1049987"/>
      </dsp:txXfrm>
    </dsp:sp>
    <dsp:sp modelId="{07C9281A-2023-4660-9189-422DBFDEF5D0}">
      <dsp:nvSpPr>
        <dsp:cNvPr id="0" name=""/>
        <dsp:cNvSpPr/>
      </dsp:nvSpPr>
      <dsp:spPr>
        <a:xfrm rot="5400000">
          <a:off x="362026" y="2050266"/>
          <a:ext cx="1859578" cy="143334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Мелкая моторика</a:t>
          </a:r>
          <a:endParaRPr lang="ru-RU" sz="1600" b="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75143" y="2553821"/>
        <a:ext cx="1433344" cy="426234"/>
      </dsp:txXfrm>
    </dsp:sp>
    <dsp:sp modelId="{5E4A6548-9F98-4BB3-8EF6-4B791AA91DEF}">
      <dsp:nvSpPr>
        <dsp:cNvPr id="0" name=""/>
        <dsp:cNvSpPr/>
      </dsp:nvSpPr>
      <dsp:spPr>
        <a:xfrm rot="5400000">
          <a:off x="4101387" y="-328348"/>
          <a:ext cx="1192653" cy="55586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just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latin typeface="Times New Roman" pitchFamily="18" charset="0"/>
              <a:cs typeface="Times New Roman" pitchFamily="18" charset="0"/>
            </a:rPr>
            <a:t>развитие кисти руки и координации движений пальцев рук.</a:t>
          </a:r>
          <a:endParaRPr lang="ru-RU" sz="22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918365" y="1912895"/>
        <a:ext cx="5500477" cy="1076211"/>
      </dsp:txXfrm>
    </dsp:sp>
    <dsp:sp modelId="{6F266425-DB1E-4247-B48D-DFC4ACD70E9F}">
      <dsp:nvSpPr>
        <dsp:cNvPr id="0" name=""/>
        <dsp:cNvSpPr/>
      </dsp:nvSpPr>
      <dsp:spPr>
        <a:xfrm rot="5400000">
          <a:off x="327480" y="3768792"/>
          <a:ext cx="1954046" cy="145871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Концентрация внимания</a:t>
          </a:r>
          <a:endParaRPr lang="ru-RU" sz="140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75144" y="4250489"/>
        <a:ext cx="1458719" cy="495327"/>
      </dsp:txXfrm>
    </dsp:sp>
    <dsp:sp modelId="{E4FAA920-B85E-4C6F-86BC-516536166DB6}">
      <dsp:nvSpPr>
        <dsp:cNvPr id="0" name=""/>
        <dsp:cNvSpPr/>
      </dsp:nvSpPr>
      <dsp:spPr>
        <a:xfrm rot="5400000">
          <a:off x="4122702" y="1411432"/>
          <a:ext cx="1175400" cy="55586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marR="0" lvl="1" indent="0" algn="just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800" b="1" kern="1200" dirty="0" smtClean="0">
              <a:latin typeface="Times New Roman" pitchFamily="18" charset="0"/>
              <a:ea typeface="Times New Roman"/>
              <a:cs typeface="Times New Roman" pitchFamily="18" charset="0"/>
            </a:rPr>
            <a:t> </a:t>
          </a:r>
          <a:r>
            <a:rPr lang="ru-RU" sz="2200" b="1" kern="1200" dirty="0" smtClean="0">
              <a:latin typeface="Times New Roman" pitchFamily="18" charset="0"/>
              <a:ea typeface="Times New Roman"/>
              <a:cs typeface="Times New Roman" pitchFamily="18" charset="0"/>
            </a:rPr>
            <a:t>умение следовать образцу.</a:t>
          </a:r>
          <a:endParaRPr lang="ru-RU" sz="2200" b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1931053" y="3660459"/>
        <a:ext cx="5501320" cy="10606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EC878-86F6-4D39-BBFC-9636BA07DD14}">
      <dsp:nvSpPr>
        <dsp:cNvPr id="0" name=""/>
        <dsp:cNvSpPr/>
      </dsp:nvSpPr>
      <dsp:spPr>
        <a:xfrm>
          <a:off x="71998" y="806300"/>
          <a:ext cx="2606268" cy="194552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Способность видеть разные способы создания образов и построек, пространственное воображение</a:t>
          </a:r>
          <a:endParaRPr lang="ru-RU" sz="1800" kern="1200" dirty="0"/>
        </a:p>
      </dsp:txBody>
      <dsp:txXfrm>
        <a:off x="117584" y="851886"/>
        <a:ext cx="2515096" cy="1899938"/>
      </dsp:txXfrm>
    </dsp:sp>
    <dsp:sp modelId="{87483949-E3D1-451D-9C92-2058AE7A596F}">
      <dsp:nvSpPr>
        <dsp:cNvPr id="0" name=""/>
        <dsp:cNvSpPr/>
      </dsp:nvSpPr>
      <dsp:spPr>
        <a:xfrm>
          <a:off x="71998" y="2750512"/>
          <a:ext cx="2606268" cy="8365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Воображение</a:t>
          </a:r>
          <a:endParaRPr lang="ru-RU" sz="180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998" y="2750512"/>
        <a:ext cx="1835400" cy="836575"/>
      </dsp:txXfrm>
    </dsp:sp>
    <dsp:sp modelId="{74031ABE-2FF0-4D1F-972D-C99BBA7B5E33}">
      <dsp:nvSpPr>
        <dsp:cNvPr id="0" name=""/>
        <dsp:cNvSpPr/>
      </dsp:nvSpPr>
      <dsp:spPr>
        <a:xfrm rot="5400000">
          <a:off x="1915161" y="2911185"/>
          <a:ext cx="912194" cy="91219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D85481-AD62-450A-A12B-65536A212FDA}">
      <dsp:nvSpPr>
        <dsp:cNvPr id="0" name=""/>
        <dsp:cNvSpPr/>
      </dsp:nvSpPr>
      <dsp:spPr>
        <a:xfrm>
          <a:off x="3053346" y="832779"/>
          <a:ext cx="2606268" cy="194552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Добиваясь необходимого результата, дети развивают целенаправленность собственных действий</a:t>
          </a:r>
          <a:endParaRPr lang="ru-RU" sz="1800" kern="1200" dirty="0"/>
        </a:p>
      </dsp:txBody>
      <dsp:txXfrm>
        <a:off x="3098932" y="878365"/>
        <a:ext cx="2515096" cy="1899938"/>
      </dsp:txXfrm>
    </dsp:sp>
    <dsp:sp modelId="{A83BAFAA-28E2-4E6F-A5E9-744A3E36DFBE}">
      <dsp:nvSpPr>
        <dsp:cNvPr id="0" name=""/>
        <dsp:cNvSpPr/>
      </dsp:nvSpPr>
      <dsp:spPr>
        <a:xfrm>
          <a:off x="3053346" y="2778303"/>
          <a:ext cx="2606268" cy="8365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Целенаправленность собственных действий</a:t>
          </a:r>
          <a:endParaRPr lang="ru-RU" sz="170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53346" y="2778303"/>
        <a:ext cx="1835400" cy="836575"/>
      </dsp:txXfrm>
    </dsp:sp>
    <dsp:sp modelId="{448BC22C-7D79-4214-A8F8-3FA44FC55839}">
      <dsp:nvSpPr>
        <dsp:cNvPr id="0" name=""/>
        <dsp:cNvSpPr/>
      </dsp:nvSpPr>
      <dsp:spPr>
        <a:xfrm rot="5400000">
          <a:off x="4962473" y="2911185"/>
          <a:ext cx="912194" cy="91219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2D1A6-A744-4BA7-8A6B-F519A337D234}">
      <dsp:nvSpPr>
        <dsp:cNvPr id="0" name=""/>
        <dsp:cNvSpPr/>
      </dsp:nvSpPr>
      <dsp:spPr>
        <a:xfrm>
          <a:off x="6100658" y="832779"/>
          <a:ext cx="2606268" cy="194552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Активная включенность  в процесс игры, положительная  мотивация  к обучению, создаёт  основу для формирования  учебных навыков</a:t>
          </a:r>
          <a:endParaRPr lang="ru-RU" sz="1800" kern="1200" dirty="0"/>
        </a:p>
      </dsp:txBody>
      <dsp:txXfrm>
        <a:off x="6146244" y="878365"/>
        <a:ext cx="2515096" cy="1899938"/>
      </dsp:txXfrm>
    </dsp:sp>
    <dsp:sp modelId="{82D4E5E4-DD77-4055-849C-C724D7165084}">
      <dsp:nvSpPr>
        <dsp:cNvPr id="0" name=""/>
        <dsp:cNvSpPr/>
      </dsp:nvSpPr>
      <dsp:spPr>
        <a:xfrm>
          <a:off x="6100658" y="2778303"/>
          <a:ext cx="2606268" cy="8365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Учебные навыки</a:t>
          </a:r>
          <a:endParaRPr lang="ru-RU" sz="1800" kern="1200" dirty="0">
            <a:solidFill>
              <a:srgbClr val="FFFF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00658" y="2778303"/>
        <a:ext cx="1835400" cy="836575"/>
      </dsp:txXfrm>
    </dsp:sp>
    <dsp:sp modelId="{2D0EC118-855F-44F8-9EC2-3BCF7EB30E11}">
      <dsp:nvSpPr>
        <dsp:cNvPr id="0" name=""/>
        <dsp:cNvSpPr/>
      </dsp:nvSpPr>
      <dsp:spPr>
        <a:xfrm rot="5400000">
          <a:off x="8009785" y="2911185"/>
          <a:ext cx="912194" cy="912194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3" name="Group 131"/>
          <p:cNvGrpSpPr/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3204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5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6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7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8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0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3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4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6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7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0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2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9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1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4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5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37" name="Group 165"/>
            <p:cNvGrpSpPr/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323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2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3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8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9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0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658BA36E-C26D-4A48-A077-0174CCB5006D}" type="slidenum">
              <a:rPr lang="en-US"/>
            </a:fld>
            <a:endParaRPr lang="en-US"/>
          </a:p>
        </p:txBody>
      </p:sp>
      <p:grpSp>
        <p:nvGrpSpPr>
          <p:cNvPr id="3251" name="Group 179"/>
          <p:cNvGrpSpPr/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3252" name="Freeform 180"/>
            <p:cNvSpPr/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3" name="Freeform 181"/>
            <p:cNvSpPr/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54" name="Picture 182" descr="figure07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5" name="Picture 183" descr="figure07_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6" name="Picture 184" descr="figure07_o cop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Verdana" panose="020B0604030504040204" pitchFamily="34" charset="0"/>
              </a:rPr>
              <a:t>LOGO</a:t>
            </a:r>
            <a:endParaRPr lang="en-US" sz="3200" b="1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657E0-EE46-4441-9FE2-70744C82E66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E52B7-F076-44E0-ABE9-471D9AA2806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 hasCustomPrompt="1"/>
          </p:nvPr>
        </p:nvSpPr>
        <p:spPr>
          <a:xfrm>
            <a:off x="776288" y="1347788"/>
            <a:ext cx="7758112" cy="49149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293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E1F1621-D5B1-466A-A25F-173C3ACA01D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A9E47-6A78-4EB5-AAAE-C717C641F08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2F287-5859-4877-B748-9AB400FB216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8F5D2-F631-4075-97D9-63CAC6B3226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A244E6-604B-4113-A092-7280BC6CB5C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71E60-7DE7-418D-9A78-E6055950D5A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C4C7D-F747-499A-9342-68DFC272A51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73DF3-9972-43B7-88D9-7973CCB9E93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3136D-9E1E-4FBF-A24B-36F2B1DC650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image" Target="../media/image1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5"/>
          <p:cNvGrpSpPr/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73" name="Group 49"/>
            <p:cNvGrpSpPr/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1" name="Freeform 67"/>
          <p:cNvSpPr/>
          <p:nvPr/>
        </p:nvSpPr>
        <p:spPr bwMode="gray">
          <a:xfrm>
            <a:off x="-12700" y="0"/>
            <a:ext cx="9156700" cy="160020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2" name="Freeform 68"/>
          <p:cNvSpPr/>
          <p:nvPr/>
        </p:nvSpPr>
        <p:spPr bwMode="gray">
          <a:xfrm>
            <a:off x="-12700" y="-12700"/>
            <a:ext cx="9156700" cy="1354138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93" name="Picture 69" descr="figure07_o copy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figure07_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figure07_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1342547-88F4-4D5A-9470-5A357DACAC80}" type="slidenum">
              <a:rPr lang="en-US"/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0"/>
            <a:ext cx="7550596" cy="836712"/>
          </a:xfrm>
        </p:spPr>
        <p:txBody>
          <a:bodyPr/>
          <a:lstStyle/>
          <a:p>
            <a:r>
              <a:rPr lang="ru-RU" sz="1400" dirty="0" smtClean="0"/>
              <a:t>Муниципальное бюджетное дошкольное образовательное учреждение «Центр развития ребенка «Детский сад «Солнышко» г. Бирюча» Красногвардейского района Белгородской области</a:t>
            </a:r>
            <a:endParaRPr lang="en-US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20261" y="1277970"/>
            <a:ext cx="7055485" cy="27997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Познавательно-речевое </a:t>
            </a:r>
            <a:endParaRPr lang="ru-RU" sz="4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дошкольников</a:t>
            </a:r>
            <a:endParaRPr lang="ru-RU" sz="4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посредством ЛЕГО - </a:t>
            </a:r>
            <a:endParaRPr lang="ru-RU" sz="4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конструирования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0202" y="4437360"/>
            <a:ext cx="401129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 err="1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Сочкалова</a:t>
            </a: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Наталья Алексеевна,</a:t>
            </a:r>
            <a:endParaRPr lang="ru-RU" sz="1400" b="1" dirty="0"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педагог-психолог</a:t>
            </a:r>
            <a:endParaRPr lang="ru-RU" b="1" dirty="0"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Захарченко Лариса Дмитриевна</a:t>
            </a:r>
            <a:endParaRPr lang="ru-RU" b="1" dirty="0"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учитель-логопед</a:t>
            </a:r>
            <a:endParaRPr lang="ru-RU" sz="1400" b="1" dirty="0"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МБДОУ «Детский сад </a:t>
            </a:r>
            <a:endParaRPr lang="ru-RU" sz="1400" b="1" dirty="0"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«Солнышко» г. Бирюча»</a:t>
            </a:r>
            <a:endParaRPr lang="ru-RU" sz="1400" b="1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8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В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подготовительной группе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формирование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умения планировать свою постройку при помощи </a:t>
            </a:r>
            <a:r>
              <a:rPr lang="ru-RU" sz="22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- конструктора  становится приоритетным.  В данном возрасте добавляется конструирование по инструкциям взрослого с последующим достраиванием его по собственному замыслу. Главные темы - «Архитектура», «Транспорт». Отличительная черта сооружаемых ребятами этого возраста моделей транспорта  –  сложность и размер. </a:t>
            </a:r>
            <a:endParaRPr lang="ru-RU" sz="2200" b="1" dirty="0">
              <a:solidFill>
                <a:srgbClr val="000000"/>
              </a:solidFill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4098" name="Picture 2" descr="C:\Users\Наталья\Downloads\IMG_7854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0" r="6765"/>
          <a:stretch>
            <a:fillRect/>
          </a:stretch>
        </p:blipFill>
        <p:spPr bwMode="auto">
          <a:xfrm>
            <a:off x="2512833" y="3781495"/>
            <a:ext cx="4190341" cy="3000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340768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У детей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старшего дошкольного возраста развивается 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интерес к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Лего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- конструированию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техники, развитие инженерных и конструкторских навыков. Происходит развитие наглядно-образного, комбинаторного и логического мышления, познавательных способностей. </a:t>
            </a:r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2050" name="Picture 2" descr="C:\Users\Наталья\Desktop\Лего РМО 15.03.22\1613707826_47-p-fon-lego-dlya-prezentatsii-6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512" y="3356992"/>
            <a:ext cx="4751041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2710" y="0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В процессе деятельности ребенка  с </a:t>
            </a:r>
            <a:r>
              <a:rPr lang="ru-RU" sz="2400" b="1" dirty="0" err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400" b="1" dirty="0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- конструктором  развивается:</a:t>
            </a:r>
            <a:endParaRPr lang="ru-RU" sz="2400" b="1" dirty="0">
              <a:solidFill>
                <a:srgbClr val="FFFFFF"/>
              </a:solidFill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611560" y="1124744"/>
          <a:ext cx="8064896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2710" y="0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В процессе деятельности ребенка  с </a:t>
            </a:r>
            <a:r>
              <a:rPr lang="ru-RU" sz="2400" b="1" dirty="0" err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400" b="1" dirty="0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- конструктором  развивается:</a:t>
            </a:r>
            <a:endParaRPr lang="ru-RU" sz="2400" b="1" dirty="0">
              <a:solidFill>
                <a:srgbClr val="FFFFFF"/>
              </a:solidFill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07504" y="861073"/>
          <a:ext cx="8928014" cy="4656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052736"/>
            <a:ext cx="87129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540385" algn="l"/>
              </a:tabLst>
            </a:pP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развивают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познавательные способности,  успешно помогают дошкольникам воплощать в жизнь свои  оригинальные идеи, фантазировать, строить задуманное. Ребята увлечённо работают над созданием технической постройки, и оценивают конечный результат. Успех пробуждает у детей желание учиться, а это, несомненно, способствует подготовке в будущем специалистов с инженерными знаниями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. </a:t>
            </a: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495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Лего</a:t>
            </a:r>
            <a: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- конструкторы </a:t>
            </a:r>
            <a:endParaRPr lang="ru-RU" sz="3600" b="1" dirty="0">
              <a:solidFill>
                <a:srgbClr val="FFFFFF"/>
              </a:solidFill>
            </a:endParaRPr>
          </a:p>
        </p:txBody>
      </p:sp>
      <p:pic>
        <p:nvPicPr>
          <p:cNvPr id="6146" name="Picture 2" descr="C:\Users\Наталья\Desktop\Конкурсы 2021\Педагог-психолог 2022\Фото\ЛЕГО\IMG_659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092" y="3514949"/>
            <a:ext cx="4070139" cy="3052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24744"/>
            <a:ext cx="8064896" cy="387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5940425" algn="r"/>
              </a:tabLs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Лусс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 Т. В. Формирование навыков конструктивно – игровой деятельности у детей с помощью LEGO./ –  М.: «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ЛитРес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», 2009г. –  27с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5940425" algn="r"/>
              </a:tabLst>
            </a:pP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Рыкова, Е. А. LEGO-Лаборатория (LEGO </a:t>
            </a:r>
            <a:r>
              <a:rPr lang="ru-RU" sz="2000" b="1" dirty="0" err="1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Control</a:t>
            </a: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Lab</a:t>
            </a:r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). Учебно-методическое пособие. / - СПб, 2001, - 59 с.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5940425" algn="r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Тихомирова, Л. Ф. Развитие познавательных способностей детей. Популярное пособие для родителей и педаго­гов. / - Ярославль: Академия развития, 1996. - 192 с.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5940425" algn="r"/>
              </a:tabLst>
            </a:pP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Фешина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, Е. В.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Лего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- конструирование в детском саду /Е.В.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Фешина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. - М.: Сфера, 2012. – 144 с.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Calibri" panose="020F0502020204030204"/>
                <a:ea typeface="Times New Roman" panose="02020603050405020304"/>
                <a:cs typeface="Times New Roman" panose="02020603050405020304"/>
              </a:rPr>
              <a:t> </a:t>
            </a:r>
            <a:endParaRPr lang="ru-RU" sz="1400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46892"/>
            <a:ext cx="640871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lvl="0"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Литература</a:t>
            </a:r>
            <a:endParaRPr lang="ru-RU" sz="3200" dirty="0">
              <a:solidFill>
                <a:srgbClr val="FFFFFF"/>
              </a:solidFill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1028" name="Picture 4" descr="https://i.ytimg.com/vi/Hn2Nj5PIjvo/maxresdefault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8" y="55282"/>
            <a:ext cx="2078990" cy="1170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51123" y="0"/>
            <a:ext cx="7413365" cy="1089025"/>
          </a:xfrm>
          <a:noFill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b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ЛЕГО - конструирование</a:t>
            </a:r>
            <a:br>
              <a:rPr lang="ru-RU" sz="4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</a:br>
            <a:endParaRPr lang="en-US" sz="4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9091" name="Group 3"/>
          <p:cNvGrpSpPr/>
          <p:nvPr/>
        </p:nvGrpSpPr>
        <p:grpSpPr bwMode="auto">
          <a:xfrm>
            <a:off x="573322" y="1622350"/>
            <a:ext cx="1259160" cy="1060425"/>
            <a:chOff x="1110" y="2656"/>
            <a:chExt cx="1549" cy="1351"/>
          </a:xfrm>
        </p:grpSpPr>
        <p:sp>
          <p:nvSpPr>
            <p:cNvPr id="89092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3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4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9095" name="Group 7"/>
          <p:cNvGrpSpPr/>
          <p:nvPr/>
        </p:nvGrpSpPr>
        <p:grpSpPr bwMode="auto">
          <a:xfrm>
            <a:off x="596083" y="3034192"/>
            <a:ext cx="1248592" cy="1057573"/>
            <a:chOff x="3174" y="2656"/>
            <a:chExt cx="1549" cy="1351"/>
          </a:xfrm>
        </p:grpSpPr>
        <p:sp>
          <p:nvSpPr>
            <p:cNvPr id="89096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7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098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92" cy="1271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1935595" y="1557135"/>
            <a:ext cx="695688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Является инструментом для развития познавательных способностей дошкольников,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обеспечивающим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интеграцию областей образования. </a:t>
            </a:r>
            <a:endParaRPr lang="ru-RU" sz="2400" b="1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gray">
          <a:xfrm>
            <a:off x="902260" y="1930756"/>
            <a:ext cx="6118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</a:rPr>
              <a:t>1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89104" name="Text Box 16"/>
          <p:cNvSpPr txBox="1">
            <a:spLocks noChangeArrowheads="1"/>
          </p:cNvSpPr>
          <p:nvPr/>
        </p:nvSpPr>
        <p:spPr bwMode="gray">
          <a:xfrm>
            <a:off x="901607" y="3296504"/>
            <a:ext cx="627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</a:rPr>
              <a:t>2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891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9" y="4242246"/>
            <a:ext cx="1262063" cy="1040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 Box 16"/>
          <p:cNvSpPr txBox="1">
            <a:spLocks noChangeArrowheads="1"/>
          </p:cNvSpPr>
          <p:nvPr/>
        </p:nvSpPr>
        <p:spPr bwMode="gray">
          <a:xfrm>
            <a:off x="924061" y="4531728"/>
            <a:ext cx="627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</a:rPr>
              <a:t>3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35593" y="3145233"/>
            <a:ext cx="6956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Позволяет педагогу сочетать образование, развитие и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воспитание дошкольников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 режиме игры.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35594" y="4345562"/>
            <a:ext cx="69568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Способствует воспитанию личности социально-активной, формирует навыки сотворчества и общения.</a:t>
            </a:r>
            <a:endParaRPr lang="ru-RU" sz="2400" b="1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62" y="5445224"/>
            <a:ext cx="126206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16"/>
          <p:cNvSpPr txBox="1">
            <a:spLocks noChangeArrowheads="1"/>
          </p:cNvSpPr>
          <p:nvPr/>
        </p:nvSpPr>
        <p:spPr bwMode="gray">
          <a:xfrm>
            <a:off x="924061" y="5718447"/>
            <a:ext cx="627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</a:rPr>
              <a:t>4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19" y="5489590"/>
            <a:ext cx="68407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180340" algn="l"/>
              </a:tabLs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Объединяет игру детей  с экспериментальной и  исследовательской  деятельностью.</a:t>
            </a:r>
            <a:endParaRPr lang="ru-RU" sz="2400" b="1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268760"/>
            <a:ext cx="7776864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Данные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первичной  диагностики психических процессов детей старших групп с ОВЗ позволили 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констатировать тот факт, что  традиционное обучение не полностью обеспечивает необходимый высокий уровень познавательных способностей  дошкольников.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В связи с этим было принято решение активизировать процесс в развитии данных 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способностей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среди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воспитанников, применить в коррекционно-развивающей деятельности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Лего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– технологии.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36139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Цель: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обеспечить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положительную динамику развития познавательных способностей детей дошкольного возраста посредством  использования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-конструирования.</a:t>
            </a:r>
            <a:endParaRPr lang="ru-RU" sz="2400" b="1" dirty="0">
              <a:solidFill>
                <a:srgbClr val="000000"/>
              </a:solidFill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1026" name="Picture 2" descr="C:\Users\Наталья\Desktop\Конкурсы 2021\Педагог-психолог 2022\Фото\ЛЕГО\164620572248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6612" y="3655133"/>
            <a:ext cx="3272350" cy="2454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Наталья\Desktop\Конкурсы 2021\Педагог-психолог 2022\Фото\ЛЕГО\16463155088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62727" y="3552783"/>
            <a:ext cx="333902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6075" y="90872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Воспитание детей с инженерными знаниями возможно при условии высокого развития познавательных способностей. 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131452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Использование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в работе с детьми способствует совершенствованию точности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цветовосприятия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, остроты зрения,  восприятия формы и габаритов объектов, пространства, тактильных качеств.</a:t>
            </a:r>
            <a:endParaRPr lang="ru-RU" sz="2400" b="1" dirty="0">
              <a:solidFill>
                <a:srgbClr val="000000"/>
              </a:solidFill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2050" name="Picture 2" descr="C:\Users\Наталья\Desktop\Конкурсы 2021\Педагог-психолог 2022\Фото\ЛЕГО\IMG_653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91787" y="4073013"/>
            <a:ext cx="2975207" cy="2231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Наталья\Desktop\Конкурсы 2021\Педагог-психолог 2022\Фото\ЛЕГО\IMG_7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09233" y="4070298"/>
            <a:ext cx="2953447" cy="2215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340768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У детей с высокоразвитыми познавательными способностями, формируется  познавательная  активность, что способствует успешному воспитанию всесторонне развитой, социально-активной личности, формирует навыки сотворчества и общения.</a:t>
            </a:r>
            <a:endParaRPr lang="ru-RU" sz="2400" b="1" dirty="0">
              <a:solidFill>
                <a:srgbClr val="000000"/>
              </a:solidFill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3074" name="Picture 2" descr="C:\Users\Наталья\Desktop\Конкурсы 2021\Педагог-психолог 2022\Фото\ЛЕГО\IMG_868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7" y="3493300"/>
            <a:ext cx="4115342" cy="3086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360" y="126876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Научные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исследования доказали, что ребёнок, осваивая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Лего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-конструирование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имеет возможность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решать задачу разными путями, выстраивать  связь конструирования с повседневной жизнью, с другими видами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деятельности.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Наталья\Desktop\Конкурсы 2021\Педагог-психолог 2022\Фото\ЛЕГО\IMG_868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78518" y="3295124"/>
            <a:ext cx="3272843" cy="2454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Наталья\Desktop\Конкурсы 2021\Педагог-психолог 2022\Фото\ЛЕГО\16463155088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63025" y="3267644"/>
            <a:ext cx="3304249" cy="2478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6903" y="119675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На первых занятиях  отрабатываются умения построения несложных объектов и простейших форм, прочного, надёжного скрепления частей конструкции. Дети приобретают умение различать и называть строительные детали, использовать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Лего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- конструктор с учётом его конструктивных свойств (форма, устойчивость, величина).  </a:t>
            </a:r>
            <a:endParaRPr lang="ru-RU" sz="2400" b="1" dirty="0">
              <a:effectLst/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5123" name="Picture 3" descr="C:\Users\Наталья\Desktop\Конкурсы 2021\Педагог-психолог 2022\Фото\ЛЕГО\IMG_868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32908" y="3857428"/>
            <a:ext cx="3272490" cy="2454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Наталья\Desktop\Лего РМО 15.03.22\IMG_78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6"/>
          <a:stretch>
            <a:fillRect/>
          </a:stretch>
        </p:blipFill>
        <p:spPr bwMode="auto">
          <a:xfrm>
            <a:off x="554148" y="3874408"/>
            <a:ext cx="3600106" cy="2609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813690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540385" algn="l"/>
              </a:tabLst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В старшей группе занятия отличаются уникальной содержательностью и своим техническим разнообразием. Дети не только отбирают необходимые  детали, но и создают  удивительные конструкции по схеме, образцу, чертежу и собственному замыслу. Д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ошкольники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активно используют разработанную картотеку схем  для выполнения алгоритма действий по сборке конструкций каждого вида конструктора. </a:t>
            </a:r>
            <a:endParaRPr lang="ru-RU" sz="2200" b="1" dirty="0">
              <a:solidFill>
                <a:srgbClr val="000000"/>
              </a:solidFill>
              <a:latin typeface="Calibri" panose="020F0502020204030204"/>
              <a:ea typeface="Times New Roman" panose="02020603050405020304"/>
              <a:cs typeface="Times New Roman" panose="02020603050405020304"/>
            </a:endParaRPr>
          </a:p>
        </p:txBody>
      </p:sp>
      <p:pic>
        <p:nvPicPr>
          <p:cNvPr id="3075" name="Picture 3" descr="C:\Users\Наталья\Desktop\Лего РМО 15.03.22\IMG_7857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5" r="9706"/>
          <a:stretch>
            <a:fillRect/>
          </a:stretch>
        </p:blipFill>
        <p:spPr bwMode="auto">
          <a:xfrm>
            <a:off x="4211960" y="3860108"/>
            <a:ext cx="4064615" cy="2674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Наталья\Desktop\Конкурсы 2021\Педагог-психолог 2022\Фото\ЛЕГО\IMG_7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1047" y="4159598"/>
            <a:ext cx="2852937" cy="2139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8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78</Template>
  <TotalTime>0</TotalTime>
  <Words>4451</Words>
  <Application>WPS Presentation</Application>
  <PresentationFormat>Экран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SimSun</vt:lpstr>
      <vt:lpstr>Wingdings</vt:lpstr>
      <vt:lpstr>Verdana</vt:lpstr>
      <vt:lpstr>Times New Roman</vt:lpstr>
      <vt:lpstr>Calibri</vt:lpstr>
      <vt:lpstr>Times New Roman</vt:lpstr>
      <vt:lpstr>Microsoft YaHei</vt:lpstr>
      <vt:lpstr>Arial Unicode MS</vt:lpstr>
      <vt:lpstr>78</vt:lpstr>
      <vt:lpstr>Муниципальное бюджетное дошкольное образовательное учреждение «Центр развития ребенка «Детский сад «Солнышко» г. Бирюча» Красногвардейского района Белгородской области</vt:lpstr>
      <vt:lpstr> ЛЕГО - конструирование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«Центр развития ребенка «Детский сад «Солнышко» г. Бирюча» Красногвардейского района Белгородской области</dc:title>
  <dc:creator>Наталья</dc:creator>
  <cp:lastModifiedBy>Наталья</cp:lastModifiedBy>
  <cp:revision>77</cp:revision>
  <dcterms:created xsi:type="dcterms:W3CDTF">2022-03-01T12:13:00Z</dcterms:created>
  <dcterms:modified xsi:type="dcterms:W3CDTF">2024-03-01T09:56:02Z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5587CCBC280548C2B62641D671D58354_12</vt:lpwstr>
  </property>
  <property fmtid="{D5CDD505-2E9C-101B-9397-08002B2CF9AE}" pid="3" name="KSOProductBuildVer">
    <vt:lpwstr>1049-12.2.0.13416</vt:lpwstr>
  </property>
</Properties>
</file>