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7" r:id="rId3"/>
    <p:sldId id="288" r:id="rId4"/>
    <p:sldId id="258" r:id="rId5"/>
    <p:sldId id="259" r:id="rId6"/>
    <p:sldId id="256" r:id="rId7"/>
    <p:sldId id="260" r:id="rId8"/>
    <p:sldId id="261" r:id="rId9"/>
    <p:sldId id="262" r:id="rId10"/>
    <p:sldId id="263" r:id="rId11"/>
    <p:sldId id="264" r:id="rId12"/>
    <p:sldId id="266" r:id="rId13"/>
    <p:sldId id="265" r:id="rId14"/>
    <p:sldId id="267" r:id="rId15"/>
    <p:sldId id="268" r:id="rId16"/>
    <p:sldId id="286" r:id="rId17"/>
    <p:sldId id="287" r:id="rId18"/>
    <p:sldId id="269" r:id="rId19"/>
    <p:sldId id="271" r:id="rId20"/>
    <p:sldId id="272" r:id="rId21"/>
    <p:sldId id="273" r:id="rId22"/>
    <p:sldId id="270" r:id="rId23"/>
    <p:sldId id="274" r:id="rId24"/>
    <p:sldId id="275" r:id="rId25"/>
    <p:sldId id="276" r:id="rId26"/>
    <p:sldId id="277" r:id="rId27"/>
    <p:sldId id="281" r:id="rId28"/>
    <p:sldId id="278" r:id="rId29"/>
    <p:sldId id="279" r:id="rId30"/>
    <p:sldId id="280" r:id="rId31"/>
    <p:sldId id="282" r:id="rId32"/>
    <p:sldId id="284" r:id="rId33"/>
    <p:sldId id="283" r:id="rId34"/>
    <p:sldId id="28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39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46AA0-3CC2-4D18-8C1B-9D01BB96DE63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36D0B-DDEB-40B0-9CD7-428F2FE13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539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36D0B-DDEB-40B0-9CD7-428F2FE13A4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603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637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869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364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5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56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73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497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2872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951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385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1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6995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155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2742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799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194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636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885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849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19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948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439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3BEDD4-0DA9-4B03-9913-4DE637F75C0E}" type="datetimeFigureOut">
              <a:rPr lang="ru-RU" smtClean="0"/>
              <a:t>ср 18.12.19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229C3-3216-4F70-AF7A-2FC64FC41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65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3398C-567B-45A8-A214-87CC13C888C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ср 18.12.19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ED1D1-422E-4D59-BC82-6A33D20405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15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6i8cLXPGQE" TargetMode="External"/><Relationship Id="rId2" Type="http://schemas.openxmlformats.org/officeDocument/2006/relationships/hyperlink" Target="https://www.tajmahal.gov.in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www.learningchocolate.com/content/house-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4558" y="980728"/>
            <a:ext cx="8992590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Презентация к УМК </a:t>
            </a:r>
            <a:r>
              <a:rPr lang="en-US" sz="36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Spotlight 5</a:t>
            </a:r>
          </a:p>
          <a:p>
            <a:pPr algn="ctr"/>
            <a:r>
              <a:rPr lang="ru-RU" sz="36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 уроку «Искусство и дизайн. </a:t>
            </a:r>
            <a:r>
              <a:rPr lang="ru-RU" sz="36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Тадж</a:t>
            </a:r>
            <a:r>
              <a:rPr lang="ru-RU" sz="36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–Махал».</a:t>
            </a:r>
          </a:p>
          <a:p>
            <a:pPr algn="ctr"/>
            <a:endParaRPr lang="ru-RU" sz="3600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Выполнила : учитель английского языка </a:t>
            </a:r>
          </a:p>
          <a:p>
            <a:pPr algn="ctr"/>
            <a:r>
              <a:rPr lang="ru-RU" sz="36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Рогозова</a:t>
            </a:r>
            <a:r>
              <a:rPr lang="ru-RU" sz="36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Ирина Фёдоровна</a:t>
            </a:r>
          </a:p>
          <a:p>
            <a:pPr algn="ctr"/>
            <a:endParaRPr lang="ru-RU" sz="3600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МОУ Октябрьская СОШ, </a:t>
            </a:r>
            <a:r>
              <a:rPr lang="ru-RU" sz="36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г.о</a:t>
            </a:r>
            <a:r>
              <a:rPr lang="ru-RU" sz="36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Истра</a:t>
            </a:r>
            <a:endParaRPr lang="ru-RU" sz="3600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316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5301208"/>
            <a:ext cx="849694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dome [</a:t>
            </a:r>
            <a:r>
              <a:rPr lang="en-US" sz="8800" b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dəʊm</a:t>
            </a:r>
            <a:r>
              <a:rPr lang="en-US" sz="8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] 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https://i0.wp.com/img-fotki.yandex.ru/get/9799/156792724.1dc/0_d5bfc_187c3e6a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70" y="223214"/>
            <a:ext cx="7605426" cy="506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2699792" y="3284984"/>
            <a:ext cx="1152128" cy="24482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44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5301208"/>
            <a:ext cx="849694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minaret [ˈ</a:t>
            </a:r>
            <a:r>
              <a:rPr lang="en-US" sz="7200" b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mɪnəret</a:t>
            </a:r>
            <a:r>
              <a:rPr lang="en-US" sz="7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] 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 descr="https://images.vfl.ru/ii/1471459447/f99f323a/137751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6632"/>
            <a:ext cx="3615341" cy="542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2347222" y="1412776"/>
            <a:ext cx="2016224" cy="388843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99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2652" y="791888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minaret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 descr="https://images.vfl.ru/ii/1471459447/f99f323a/137751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62" y="3501008"/>
            <a:ext cx="1273618" cy="191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2195736" y="1410464"/>
            <a:ext cx="2604334" cy="271451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-34247" y="0"/>
            <a:ext cx="266203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Match.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4132" y="2060848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building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5612" y="3645024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dome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2652" y="5229200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palace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97" y="179815"/>
            <a:ext cx="1520994" cy="1520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Прямая со стрелкой 19"/>
          <p:cNvCxnSpPr/>
          <p:nvPr/>
        </p:nvCxnSpPr>
        <p:spPr>
          <a:xfrm flipV="1">
            <a:off x="2363844" y="1340768"/>
            <a:ext cx="4872452" cy="115212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https://i0.wp.com/img-fotki.yandex.ru/get/9799/156792724.1dc/0_d5bfc_187c3e6a_or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641" y="1731388"/>
            <a:ext cx="2217524" cy="147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Прямая со стрелкой 24"/>
          <p:cNvCxnSpPr/>
          <p:nvPr/>
        </p:nvCxnSpPr>
        <p:spPr>
          <a:xfrm flipV="1">
            <a:off x="2195736" y="2708920"/>
            <a:ext cx="4872452" cy="13201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 descr="https://66.media.tumblr.com/acaa2581fb42ae4c9dceb5fc98885065/tumblr_n0ca0nmk6Y1to55gmo3_12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859" y="5157192"/>
            <a:ext cx="2003258" cy="1167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>
            <a:endCxn id="28" idx="1"/>
          </p:cNvCxnSpPr>
          <p:nvPr/>
        </p:nvCxnSpPr>
        <p:spPr>
          <a:xfrm>
            <a:off x="2201480" y="5666598"/>
            <a:ext cx="4743379" cy="7455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148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5085184"/>
            <a:ext cx="849694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pearl [</a:t>
            </a:r>
            <a:r>
              <a:rPr lang="en-US" sz="7200" b="1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pɜːl</a:t>
            </a:r>
            <a:r>
              <a:rPr lang="en-US" sz="72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]</a:t>
            </a:r>
            <a:endParaRPr lang="ru-RU" sz="72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4" name="Picture 2" descr="http://www.bestourism.com/img/items/big/8154/Naga-Pearl-Farm_Amazing-pearl-in-oyster_158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760" y="-17112"/>
            <a:ext cx="6352852" cy="44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3131840" y="3212976"/>
            <a:ext cx="1368152" cy="23042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117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16632"/>
            <a:ext cx="849694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main dome of the </a:t>
            </a:r>
            <a:r>
              <a:rPr lang="en-US" sz="48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48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48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looks like a large…</a:t>
            </a:r>
            <a:endParaRPr lang="ru-RU" sz="48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916832"/>
            <a:ext cx="525658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pearl</a:t>
            </a:r>
            <a:endParaRPr lang="ru-RU" sz="66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2" descr="https://i0.wp.com/img-fotki.yandex.ru/get/9799/156792724.1dc/0_d5bfc_187c3e6a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84984"/>
            <a:ext cx="4665796" cy="310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christianlouiscol.com/wp-content/uploads/2008/10/perle-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80720"/>
            <a:ext cx="1977334" cy="198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60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47664" y="5085184"/>
            <a:ext cx="525658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pool [</a:t>
            </a:r>
            <a:r>
              <a:rPr lang="en-US" sz="6600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puːl</a:t>
            </a:r>
            <a:r>
              <a:rPr lang="en-US" sz="6600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] </a:t>
            </a:r>
            <a:endParaRPr lang="ru-RU" sz="66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92"/>
            <a:ext cx="431605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www.tingleyphoto.com/Galleries/India/Agra/Taj%20Mahal%20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440" y="1436008"/>
            <a:ext cx="4985169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 flipV="1">
            <a:off x="2123728" y="1988840"/>
            <a:ext cx="1800200" cy="324036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076328" y="4077072"/>
            <a:ext cx="1584176" cy="115212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82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5444" y="4005064"/>
            <a:ext cx="86409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Work in groups. Unscramble the words.</a:t>
            </a:r>
            <a:endParaRPr lang="ru-RU" sz="32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71" y="153240"/>
            <a:ext cx="1130361" cy="113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259632" y="67912"/>
            <a:ext cx="29523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building </a:t>
            </a:r>
            <a:endParaRPr lang="ru-RU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Picture 2" descr="https://66.media.tumblr.com/acaa2581fb42ae4c9dceb5fc98885065/tumblr_n0ca0nmk6Y1to55gmo3_1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71" y="1484784"/>
            <a:ext cx="1490401" cy="96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835696" y="1314878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palace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" name="Picture 2" descr="https://i0.wp.com/img-fotki.yandex.ru/get/9799/156792724.1dc/0_d5bfc_187c3e6a_or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0" y="2780929"/>
            <a:ext cx="1570812" cy="104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891760" y="2671411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dome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040"/>
            <a:ext cx="990952" cy="148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735796" y="4709238"/>
            <a:ext cx="29523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teriman</a:t>
            </a:r>
            <a:endParaRPr lang="ru-RU" sz="40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33284"/>
            <a:ext cx="1504550" cy="97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364582" y="1455040"/>
            <a:ext cx="23042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pool</a:t>
            </a:r>
            <a:endParaRPr lang="ru-RU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" name="Picture 4" descr="http://www.christianlouiscol.com/wp-content/uploads/2008/10/perle-o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71411"/>
            <a:ext cx="1010491" cy="101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300192" y="2671411"/>
            <a:ext cx="23042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pearl</a:t>
            </a:r>
            <a:endParaRPr lang="ru-RU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3528" y="4589839"/>
            <a:ext cx="23042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lpoo</a:t>
            </a:r>
            <a:endParaRPr lang="ru-RU" sz="40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444" y="5445224"/>
            <a:ext cx="29523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uilbnigd</a:t>
            </a:r>
            <a:r>
              <a:rPr lang="en-US" sz="40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40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20544" y="367472"/>
            <a:ext cx="29523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minaret</a:t>
            </a:r>
            <a:endParaRPr lang="ru-RU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65572" y="5481768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clapae</a:t>
            </a:r>
            <a:endParaRPr lang="ru-RU" sz="40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68144" y="4709238"/>
            <a:ext cx="23042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parel</a:t>
            </a:r>
            <a:endParaRPr lang="ru-RU" sz="40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976156" y="5445224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mode</a:t>
            </a:r>
            <a:endParaRPr lang="ru-RU" sz="40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299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0.59862 -0.367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31" y="-1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0.07378 -0.681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1" y="-3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L 0.27569 -0.689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5" y="-3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-0.19652 -0.539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26" y="-2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1.66667E-6 -0.1962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0399 -0.3141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-1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21" grpId="1"/>
      <p:bldP spid="22" grpId="1"/>
      <p:bldP spid="24" grpId="1"/>
      <p:bldP spid="25" grpId="2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88" y="25192"/>
            <a:ext cx="849694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Open your SB at p. 53.  Look at the picture in your SB. What can you see? What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colour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is  the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ru-RU" sz="32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71" name="Picture 7" descr="https://s1.1zoom.me/big3/975/Taj_Mahal_India_Agra_5018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44" y="1562852"/>
            <a:ext cx="7559085" cy="5092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18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84969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colour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is the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 The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is …</a:t>
            </a:r>
            <a:endParaRPr lang="ru-RU" sz="32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964488" cy="476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81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84969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colour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is it now?</a:t>
            </a:r>
            <a:endParaRPr lang="ru-RU" sz="32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38" name="Picture 2" descr="https://www.tokkoro.com/picsup/1338332-taj-mah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57062"/>
            <a:ext cx="8352927" cy="548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36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16037" y="287914"/>
            <a:ext cx="6902659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Hello, my dear </a:t>
            </a:r>
          </a:p>
          <a:p>
            <a:pPr algn="ctr"/>
            <a:r>
              <a:rPr lang="en-US" sz="8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students!</a:t>
            </a:r>
          </a:p>
          <a:p>
            <a:pPr algn="ctr"/>
            <a:r>
              <a:rPr lang="en-US" sz="8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Nice to see you </a:t>
            </a:r>
          </a:p>
          <a:p>
            <a:pPr algn="ctr"/>
            <a:r>
              <a:rPr lang="en-US" sz="8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again!</a:t>
            </a:r>
            <a:endParaRPr lang="ru-RU" sz="8000" b="1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https://ds04.infourok.ru/uploads/ex/0fa0/0018eecf-51cf0f7b/hello_html_6346b66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68568"/>
            <a:ext cx="193466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70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849694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colour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is the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ahal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 Is it a magic </a:t>
            </a:r>
            <a:r>
              <a:rPr lang="en-US" sz="3200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colour</a:t>
            </a:r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</a:p>
          <a:p>
            <a:pPr algn="ctr"/>
            <a:r>
              <a:rPr lang="en-US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Or is it a magic material? What is the T.M. made of?</a:t>
            </a:r>
            <a:endParaRPr lang="ru-RU" sz="3200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38" name="Picture 2" descr="https://www.tokkoro.com/picsup/1338332-taj-mah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0" y="1268760"/>
            <a:ext cx="4061237" cy="266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33909"/>
            <a:ext cx="5131172" cy="2724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048446"/>
            <a:ext cx="3985037" cy="2884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351" y="4397240"/>
            <a:ext cx="3190112" cy="2197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6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88640"/>
            <a:ext cx="3451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Materials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96752"/>
            <a:ext cx="381642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https://topkeramika.ru/upload/bau/keramicheskaya-plitka/dlya-pola/kapri-seryy-45kh45-lappatirovannyy-coliseumgr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11970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61479" y="5301208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glass</a:t>
            </a:r>
            <a:endParaRPr lang="ru-RU" sz="5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01366" y="5229200"/>
            <a:ext cx="2225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marble</a:t>
            </a:r>
            <a:endParaRPr lang="ru-RU" sz="5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813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7905" y="14904"/>
            <a:ext cx="45463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Materials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Match.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5013176"/>
            <a:ext cx="13324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brick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241" y="4793957"/>
            <a:ext cx="381969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precious stones</a:t>
            </a:r>
          </a:p>
          <a:p>
            <a:pPr algn="ctr"/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[ˈ</a:t>
            </a:r>
            <a:r>
              <a:rPr lang="en-US" sz="4400" b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preʃəs</a:t>
            </a:r>
            <a:r>
              <a:rPr lang="en-US" sz="4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]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517232"/>
            <a:ext cx="17068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stones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386" name="Picture 2" descr="http://bgfons.com/uploads/brick/brick_texture34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58" y="722789"/>
            <a:ext cx="2612241" cy="241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img3.goodfon.ru/original/1920x1200/7/67/stones-colorful-pebbles-ston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96506"/>
            <a:ext cx="2952327" cy="241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2.bp.blogspot.com/-x3ZkbcpkwEk/WFpdNMcVfBI/AAAAAAAAFLs/y38AkoMzURACCeAuJ5q7MiuLgw3NOh4xwCLcB/s1600/assorted-coloured-gemstones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240" y="743383"/>
            <a:ext cx="2325577" cy="232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1835696" y="3284984"/>
            <a:ext cx="5832648" cy="1878598"/>
          </a:xfrm>
          <a:prstGeom prst="straightConnector1">
            <a:avLst/>
          </a:prstGeom>
          <a:ln w="603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6388" idx="2"/>
          </p:cNvCxnSpPr>
          <p:nvPr/>
        </p:nvCxnSpPr>
        <p:spPr>
          <a:xfrm flipH="1">
            <a:off x="1104959" y="3115836"/>
            <a:ext cx="3575053" cy="2786116"/>
          </a:xfrm>
          <a:prstGeom prst="straightConnector1">
            <a:avLst/>
          </a:prstGeom>
          <a:ln w="603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5188768" y="2780928"/>
            <a:ext cx="3131020" cy="2175014"/>
          </a:xfrm>
          <a:prstGeom prst="straightConnector1">
            <a:avLst/>
          </a:prstGeom>
          <a:ln w="603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03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44019" y="116632"/>
            <a:ext cx="589828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is the T.M. made of? </a:t>
            </a:r>
          </a:p>
          <a:p>
            <a:pPr algn="ctr"/>
            <a:r>
              <a:rPr lang="en-US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do you think?</a:t>
            </a:r>
          </a:p>
          <a:p>
            <a:pPr algn="ctr"/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Listen,</a:t>
            </a:r>
          </a:p>
          <a:p>
            <a:pPr algn="ctr"/>
            <a:r>
              <a:rPr lang="en-US" sz="40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</a:t>
            </a:r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ead and check.</a:t>
            </a:r>
            <a:endParaRPr lang="ru-RU" sz="40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098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2564" y="-2240"/>
            <a:ext cx="75917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Read  and complete the sentences.</a:t>
            </a:r>
            <a:endParaRPr lang="ru-RU" sz="40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836712"/>
            <a:ext cx="82807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The </a:t>
            </a:r>
            <a:r>
              <a:rPr lang="en-US" sz="4000" b="1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is in ……………..  .</a:t>
            </a:r>
            <a:endParaRPr lang="ru-RU" sz="40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4323" y="2000455"/>
            <a:ext cx="828079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The </a:t>
            </a:r>
            <a:r>
              <a:rPr lang="en-US" sz="4000" b="1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is made of ……………..</a:t>
            </a:r>
          </a:p>
          <a:p>
            <a:endParaRPr lang="en-US" sz="4000" b="1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……………………………………………………  .</a:t>
            </a:r>
            <a:endParaRPr lang="ru-RU" sz="40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149080"/>
            <a:ext cx="828079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In the garden there are four</a:t>
            </a:r>
          </a:p>
          <a:p>
            <a:endParaRPr lang="en-US" sz="40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…………..  </a:t>
            </a:r>
            <a:r>
              <a:rPr lang="en-US" sz="40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40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48064" y="548680"/>
            <a:ext cx="1506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Agra</a:t>
            </a:r>
            <a:endParaRPr lang="ru-RU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3928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6152" y="2780928"/>
            <a:ext cx="86272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w</a:t>
            </a:r>
            <a:r>
              <a:rPr lang="en-US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hite marble and precious stones</a:t>
            </a:r>
            <a:endParaRPr lang="ru-RU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0186" y="5124066"/>
            <a:ext cx="1709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pools</a:t>
            </a:r>
            <a:endParaRPr lang="ru-RU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837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441" y="32111"/>
            <a:ext cx="89351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Let’s look inside the T.M. Who lives there?</a:t>
            </a:r>
            <a:endParaRPr lang="ru-RU" sz="40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410" name="Picture 2" descr="https://experience-ireland.s3.amazonaws.com/thumbs2/6e0a2480-508e-11e9-a658-02d82f4896e8.8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0" y="980728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03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www.oddcities.com/wp-content/uploads/2013/01/DNYAN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8256917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80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raxacollective.files.wordpress.com/2015/09/lam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88" y="332656"/>
            <a:ext cx="874719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36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traveldigg.com/wp-content/uploads/2016/05/Taj-Mahal-Inside-Do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59" y="116632"/>
            <a:ext cx="864433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69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www.hotvel.com/blog/wp-content/uploads/2018/01/Imagem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72036" cy="592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53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31840" y="188640"/>
            <a:ext cx="25807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Warming  - up</a:t>
            </a:r>
            <a:endParaRPr lang="ru-RU" sz="3200" b="1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773415"/>
            <a:ext cx="927447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itchFamily="18" charset="0"/>
              </a:rPr>
              <a:t>I run home from school each day.</a:t>
            </a:r>
          </a:p>
          <a:p>
            <a:pPr algn="ctr"/>
            <a:r>
              <a:rPr lang="en-US" sz="4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itchFamily="18" charset="0"/>
              </a:rPr>
              <a:t>I don’t want to be late.</a:t>
            </a:r>
          </a:p>
          <a:p>
            <a:pPr algn="ctr"/>
            <a:r>
              <a:rPr lang="en-US" sz="4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itchFamily="18" charset="0"/>
              </a:rPr>
              <a:t>When I get home sweet home</a:t>
            </a:r>
          </a:p>
          <a:p>
            <a:pPr algn="ctr"/>
            <a:r>
              <a:rPr lang="en-US" sz="4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itchFamily="18" charset="0"/>
              </a:rPr>
              <a:t>I always feel so great. </a:t>
            </a:r>
            <a:endParaRPr lang="ru-RU" sz="48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 descr="https://www.sharpen-training.com/wp-content/uploads/2018/05/shutterstock_251658838-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86743"/>
            <a:ext cx="3807218" cy="253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4.bp.blogspot.com/-vhkoUCD-I9o/VWKUrKooHnI/AAAAAAAANHU/TIOtwhP_lsg/s1600/gambar%2Bjam%2B%252822%25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465" y="1556793"/>
            <a:ext cx="869081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.pinimg.com/736x/07/ae/0d/07ae0d6170f6687101f0a0178cb91d37--sweet-home-grafic-desig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97523"/>
            <a:ext cx="2520280" cy="297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79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8904"/>
            <a:ext cx="8013266" cy="674030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How old is the </a:t>
            </a:r>
            <a:r>
              <a:rPr lang="en-US" sz="40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? Choose.</a:t>
            </a:r>
            <a:endParaRPr lang="ru-RU" sz="400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  <a:p>
            <a:pPr marL="742950" indent="-742950">
              <a:buAutoNum type="arabicParenR"/>
            </a:pPr>
            <a:r>
              <a:rPr lang="ru-RU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1000  </a:t>
            </a:r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years;</a:t>
            </a:r>
          </a:p>
          <a:p>
            <a:pPr marL="742950" indent="-742950">
              <a:buAutoNum type="arabicParenR"/>
            </a:pPr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200;</a:t>
            </a:r>
          </a:p>
          <a:p>
            <a:pPr marL="742950" indent="-742950">
              <a:buAutoNum type="arabicParenR"/>
            </a:pPr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&gt;350;</a:t>
            </a:r>
            <a:endParaRPr lang="ru-RU" sz="400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Who lives in the </a:t>
            </a:r>
            <a:r>
              <a:rPr lang="en-US" sz="440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T</a:t>
            </a:r>
            <a:r>
              <a:rPr lang="en-US" sz="4400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aj</a:t>
            </a:r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M</a:t>
            </a:r>
            <a:r>
              <a:rPr lang="en-US" sz="4400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ahal</a:t>
            </a:r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?</a:t>
            </a:r>
          </a:p>
          <a:p>
            <a:pPr algn="ctr"/>
            <a:r>
              <a:rPr lang="en-US" sz="4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Who built the T.M.? Is it a palace or no?</a:t>
            </a:r>
          </a:p>
          <a:p>
            <a:pPr algn="ctr"/>
            <a:r>
              <a:rPr lang="en-US" sz="4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Find more info here:</a:t>
            </a:r>
          </a:p>
          <a:p>
            <a:pPr algn="ctr"/>
            <a:r>
              <a:rPr lang="en-US" sz="40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/>
              </a:rPr>
              <a:t>https://www.tajmahal.gov.in</a:t>
            </a:r>
            <a:r>
              <a:rPr lang="en-US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/>
              </a:rPr>
              <a:t>/</a:t>
            </a:r>
            <a:endParaRPr lang="en-US" sz="400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/>
              </a:rPr>
              <a:t>https</a:t>
            </a:r>
            <a:r>
              <a:rPr lang="en-US" sz="28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/>
              </a:rPr>
              <a:t>://</a:t>
            </a:r>
            <a:r>
              <a:rPr lang="en-US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/>
              </a:rPr>
              <a:t>www.youtube.com/watch?v=I6i8cLXPGQE</a:t>
            </a:r>
            <a:endParaRPr lang="en-US" sz="280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8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150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8904"/>
            <a:ext cx="8013266" cy="95410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Do ex.3 at p. 53. Make notes under the headings. Then describe the </a:t>
            </a:r>
            <a:r>
              <a:rPr lang="en-US" sz="2800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28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28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to your partner.</a:t>
            </a:r>
            <a:endParaRPr lang="ru-RU" sz="28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6988" y="993011"/>
            <a:ext cx="14830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name</a:t>
            </a:r>
            <a:endParaRPr lang="ru-RU" sz="44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05802" y="1043339"/>
            <a:ext cx="140134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place</a:t>
            </a:r>
            <a:endParaRPr lang="ru-RU" sz="44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6408" y="4221088"/>
            <a:ext cx="39853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colour</a:t>
            </a:r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/materials</a:t>
            </a:r>
            <a:endParaRPr lang="ru-RU" sz="44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23672" y="1031998"/>
            <a:ext cx="153920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inside</a:t>
            </a:r>
            <a:endParaRPr lang="ru-RU" sz="44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1306" y="3068960"/>
            <a:ext cx="18966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outside</a:t>
            </a:r>
            <a:endParaRPr lang="ru-RU" sz="44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0080" y="2014586"/>
            <a:ext cx="27935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</a:t>
            </a:r>
            <a:r>
              <a:rPr lang="en-US" sz="36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36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Mahal</a:t>
            </a:r>
            <a:endParaRPr lang="ru-RU" sz="36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13399" y="1966668"/>
            <a:ext cx="24306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Agora, India</a:t>
            </a:r>
            <a:endParaRPr lang="ru-RU" sz="36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55298" y="2068741"/>
            <a:ext cx="21432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16 rooms</a:t>
            </a:r>
            <a:endParaRPr lang="ru-RU" sz="40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106314" y="5096739"/>
            <a:ext cx="67490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Yellow, pink, grey/</a:t>
            </a:r>
          </a:p>
          <a:p>
            <a:pPr algn="ctr"/>
            <a:r>
              <a:rPr lang="en-US" sz="36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white marble and </a:t>
            </a:r>
            <a:r>
              <a:rPr lang="en-US" sz="36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precioous</a:t>
            </a:r>
            <a:r>
              <a:rPr lang="en-US" sz="36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stones</a:t>
            </a:r>
            <a:endParaRPr lang="ru-RU" sz="36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66464" y="3790200"/>
            <a:ext cx="387753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 beautiful</a:t>
            </a:r>
          </a:p>
          <a:p>
            <a:pPr algn="ctr"/>
            <a:r>
              <a:rPr lang="en-US" sz="36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</a:t>
            </a:r>
            <a:r>
              <a:rPr lang="en-US" sz="36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arden with 4 pools</a:t>
            </a:r>
            <a:endParaRPr lang="ru-RU" sz="36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276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319" y="404664"/>
            <a:ext cx="8722068" cy="55092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Open your SB at p. 53. </a:t>
            </a:r>
          </a:p>
          <a:p>
            <a:pPr algn="ctr"/>
            <a:r>
              <a:rPr lang="en-US" sz="4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What new words did we learn today?</a:t>
            </a:r>
          </a:p>
          <a:p>
            <a:pPr algn="ctr"/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Can you tell about the </a:t>
            </a:r>
            <a:r>
              <a:rPr lang="en-US" sz="4400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4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?</a:t>
            </a:r>
          </a:p>
          <a:p>
            <a:pPr algn="ctr"/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Do you want to learn more about </a:t>
            </a:r>
          </a:p>
          <a:p>
            <a:pPr algn="ctr"/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the </a:t>
            </a:r>
            <a:r>
              <a:rPr lang="en-US" sz="4400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44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?</a:t>
            </a:r>
          </a:p>
          <a:p>
            <a:pPr algn="ctr"/>
            <a:r>
              <a:rPr lang="en-US" sz="4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Write your HW. SB p. 53 read, </a:t>
            </a:r>
          </a:p>
          <a:p>
            <a:pPr algn="ctr"/>
            <a:r>
              <a:rPr lang="en-US" sz="4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new words, </a:t>
            </a:r>
          </a:p>
          <a:p>
            <a:pPr algn="ctr"/>
            <a:r>
              <a:rPr lang="en-US" sz="4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draw a famous building of Russia</a:t>
            </a:r>
          </a:p>
        </p:txBody>
      </p:sp>
    </p:spTree>
    <p:extLst>
      <p:ext uri="{BB962C8B-B14F-4D97-AF65-F5344CB8AC3E}">
        <p14:creationId xmlns:p14="http://schemas.microsoft.com/office/powerpoint/2010/main" val="361560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5170" y="260648"/>
            <a:ext cx="666092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Now, we’ll prepare for a modular test.</a:t>
            </a:r>
          </a:p>
          <a:p>
            <a:pPr algn="ctr"/>
            <a:r>
              <a:rPr lang="en-US" sz="32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Let’s have a quiz.</a:t>
            </a:r>
            <a:endParaRPr lang="ru-RU" sz="32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772816"/>
            <a:ext cx="925868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/>
              </a:rPr>
              <a:t>http://</a:t>
            </a:r>
            <a:r>
              <a:rPr lang="en-US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/>
              </a:rPr>
              <a:t>www.learningchocolate.com/content/house-0</a:t>
            </a:r>
            <a:endParaRPr lang="en-US" sz="32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2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404463"/>
            <a:ext cx="7314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Well done! Great JOB!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2530" name="Picture 2" descr="https://i.pinimg.com/736x/fe/10/20/fe1020e881eaa46cb27b96d1e91e75b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490" y="3193811"/>
            <a:ext cx="2569451" cy="232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05478" y="5517232"/>
            <a:ext cx="6780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Do you like the lesson?</a:t>
            </a:r>
            <a:endParaRPr lang="ru-RU" sz="5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364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5390"/>
            <a:ext cx="927447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My dream house is in </a:t>
            </a:r>
            <a:r>
              <a:rPr lang="en-US" sz="36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Russia. </a:t>
            </a:r>
            <a:r>
              <a:rPr lang="en-US" sz="36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about you?</a:t>
            </a:r>
            <a:endParaRPr lang="en-US" sz="3600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36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My dream house </a:t>
            </a:r>
            <a:r>
              <a:rPr lang="en-US" sz="36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is made of </a:t>
            </a:r>
            <a:r>
              <a:rPr lang="en-US" sz="36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stone</a:t>
            </a:r>
            <a:r>
              <a:rPr lang="en-US" sz="3600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pPr algn="ctr"/>
            <a:r>
              <a:rPr lang="en-US" sz="36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about you?</a:t>
            </a:r>
            <a:endParaRPr lang="ru-RU" sz="36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6" name="Picture 8" descr="https://www.fantasiavillas.com/wp-content/uploads/2013/10/Greece-Corfu-Stone-House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67806"/>
            <a:ext cx="6681980" cy="445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34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7" name="Picture 15" descr="https://www.onlinestores.com/media/catalog/product/cache/5/image/9df78eab33525d08d6e5fb8d27136e95/w/j/wjp46hf_-00_japan-flag-4-x-6-inch-stick-fla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016" y="608775"/>
            <a:ext cx="2435096" cy="209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24000"/>
            <a:ext cx="7848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itchFamily="18" charset="0"/>
              </a:rPr>
              <a:t>I want to travel. What about you?</a:t>
            </a:r>
            <a:endParaRPr lang="ru-RU" sz="9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https://mota.ru/upload/wallpapers/source/2015/05/06/18/02/44060/1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13883"/>
            <a:ext cx="2018936" cy="126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upload.wikimedia.org/wikipedia/commons/thumb/1/1d/Flag_of_France_%28bordered%29.svg/1200px-Flag_of_France_%28bordered%29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08" y="548680"/>
            <a:ext cx="1558348" cy="10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https://likizoservices.com/wp-content/uploads/2017/06/jap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https://wallpaperstock.net/osaka-castle-japan-wallpapers_42563_1920x12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134" y="1453875"/>
            <a:ext cx="2276860" cy="142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https://s1.1zoom.me/big7/471/Germany_Houses_Rothenburg_ob_der_Tauber_Street_545478_2560x170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473" y="1851764"/>
            <a:ext cx="2271290" cy="151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https://www.xn--d1abichglhael3ay6a0hvb.xn--p1ai/images/thumb/b/ba/Flag_of_Germany.svg/1000px-Flag_of_Germany.sv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738" y="635584"/>
            <a:ext cx="2028760" cy="121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https://www.culture.ru/storage/images/a67ebc299b77c40a21bdfba0dcbbcf10/3eefed039633463e79c9aa07ddff339f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69" y="5157192"/>
            <a:ext cx="2245289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https://wallpapercave.com/wp/RDBv3cC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13" y="3825205"/>
            <a:ext cx="2065730" cy="116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https://img3.akspic.ru/image/88963-gorod-vyshka-orientir-metropoliya-zdanie-2880x180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53812"/>
            <a:ext cx="2519538" cy="157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76890" y="2876912"/>
            <a:ext cx="15359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Japan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0528" y="3055764"/>
            <a:ext cx="17336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France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581175" y="3359256"/>
            <a:ext cx="232570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Germany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797858" y="4653136"/>
            <a:ext cx="13580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India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94687" y="5728524"/>
            <a:ext cx="18565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UK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Sitar Music Of India — Folk Song I (www.mixmuz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912240" y="388501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503" y="0"/>
            <a:ext cx="874886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India is a very large country and we’ll visit only one </a:t>
            </a:r>
          </a:p>
          <a:p>
            <a:pPr algn="ctr"/>
            <a:r>
              <a:rPr lang="en-US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famous building</a:t>
            </a:r>
            <a:r>
              <a:rPr lang="en-US" sz="32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– the </a:t>
            </a:r>
            <a:r>
              <a:rPr lang="en-US" sz="32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Taj</a:t>
            </a:r>
            <a:r>
              <a:rPr lang="en-US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Mahal</a:t>
            </a:r>
            <a:r>
              <a:rPr lang="en-US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3200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https://starsricha.snydle.com/files/2013/01/taj-mahal_at-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45" y="1077218"/>
            <a:ext cx="8399983" cy="560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7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6400" y="0"/>
            <a:ext cx="469308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i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doni MT" pitchFamily="18" charset="0"/>
              </a:rPr>
              <a:t>Taj</a:t>
            </a:r>
            <a:r>
              <a:rPr lang="en-US" sz="8000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doni MT" pitchFamily="18" charset="0"/>
              </a:rPr>
              <a:t> </a:t>
            </a:r>
            <a:r>
              <a:rPr lang="en-US" sz="8000" i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doni MT" pitchFamily="18" charset="0"/>
              </a:rPr>
              <a:t>Mahal</a:t>
            </a:r>
            <a:endParaRPr lang="ru-RU" sz="8000" i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https://s1.1zoom.ru/big3/96/India_Taj_Mahal_Agra_5019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85278"/>
            <a:ext cx="7448061" cy="525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14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282" y="-171400"/>
            <a:ext cx="84969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</a:t>
            </a:r>
            <a:r>
              <a:rPr lang="en-US" sz="32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 need to learn new words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en-US" sz="32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Listen and repeat.</a:t>
            </a:r>
            <a:endParaRPr lang="ru-RU" sz="32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1" y="692696"/>
            <a:ext cx="460851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5301208"/>
            <a:ext cx="849694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building [ˈ</a:t>
            </a:r>
            <a:r>
              <a:rPr lang="en-US" sz="8800" b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bɪldɪŋ</a:t>
            </a:r>
            <a:r>
              <a:rPr lang="en-US" sz="8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] 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173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5301208"/>
            <a:ext cx="849694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palace [ˈ</a:t>
            </a:r>
            <a:r>
              <a:rPr lang="en-US" sz="8800" b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pælɪs</a:t>
            </a:r>
            <a:r>
              <a:rPr lang="en-US" sz="8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] 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https://66.media.tumblr.com/acaa2581fb42ae4c9dceb5fc98885065/tumblr_n0ca0nmk6Y1to55gmo3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38" y="662968"/>
            <a:ext cx="790471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13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</TotalTime>
  <Words>555</Words>
  <Application>Microsoft Office PowerPoint</Application>
  <PresentationFormat>Экран (4:3)</PresentationFormat>
  <Paragraphs>120</Paragraphs>
  <Slides>33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111</cp:revision>
  <dcterms:created xsi:type="dcterms:W3CDTF">2019-12-02T21:22:40Z</dcterms:created>
  <dcterms:modified xsi:type="dcterms:W3CDTF">2019-12-18T20:56:09Z</dcterms:modified>
</cp:coreProperties>
</file>