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Override5.xml" ContentType="application/vnd.openxmlformats-officedocument.themeOverr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3.xml" ContentType="application/vnd.openxmlformats-officedocument.themeOverride+xml"/>
  <Override PartName="/ppt/charts/colors4.xml" ContentType="application/vnd.ms-office.chartcolorstyl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style5.xml" ContentType="application/vnd.ms-office.chart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charts/style4.xml" ContentType="application/vnd.ms-office.chartstyle+xml"/>
  <Override PartName="/ppt/charts/style3.xml" ContentType="application/vnd.ms-office.chartstyl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charts/style1.xml" ContentType="application/vnd.ms-office.chart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Override4.xml" ContentType="application/vnd.openxmlformats-officedocument.themeOverride+xml"/>
  <Override PartName="/ppt/charts/colors5.xml" ContentType="application/vnd.ms-office.chartcolor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charts/colors3.xml" ContentType="application/vnd.ms-office.chartcolorstyle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9" r:id="rId4"/>
    <p:sldId id="260" r:id="rId5"/>
    <p:sldId id="261" r:id="rId6"/>
    <p:sldId id="268" r:id="rId7"/>
    <p:sldId id="264" r:id="rId8"/>
    <p:sldId id="270" r:id="rId9"/>
    <p:sldId id="271" r:id="rId10"/>
    <p:sldId id="262" r:id="rId11"/>
    <p:sldId id="267" r:id="rId12"/>
    <p:sldId id="265" r:id="rId13"/>
    <p:sldId id="269" r:id="rId14"/>
    <p:sldId id="272" r:id="rId15"/>
    <p:sldId id="266" r:id="rId16"/>
    <p:sldId id="263" r:id="rId17"/>
    <p:sldId id="274" r:id="rId18"/>
    <p:sldId id="275" r:id="rId19"/>
    <p:sldId id="273" r:id="rId20"/>
    <p:sldId id="276" r:id="rId21"/>
    <p:sldId id="277" r:id="rId22"/>
    <p:sldId id="278" r:id="rId23"/>
    <p:sldId id="279" r:id="rId2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6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629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_____Microsoft_Office_Excel1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2.xml"/><Relationship Id="rId4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3.xml"/><Relationship Id="rId4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4.xml"/><Relationship Id="rId4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openxmlformats.org/officeDocument/2006/relationships/package" Target="../embeddings/_____Microsoft_Office_Excel5.xlsx"/><Relationship Id="rId1" Type="http://schemas.openxmlformats.org/officeDocument/2006/relationships/themeOverride" Target="../theme/themeOverride5.xml"/><Relationship Id="rId4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800"/>
              <a:t>1. Знаете ли вы, что нужно беречь хлеб?</a:t>
            </a:r>
          </a:p>
        </c:rich>
      </c:tx>
      <c:layout>
        <c:manualLayout>
          <c:xMode val="edge"/>
          <c:yMode val="edge"/>
          <c:x val="0.17359706959706972"/>
          <c:y val="0.88888888888888906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Знаете ли вы, что нужно беречь хлеб?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4.3879856167478783E-2"/>
                  <c:y val="-4.3281658516802386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Лист1!$A$2:$A$3</c:f>
              <c:strCache>
                <c:ptCount val="2"/>
                <c:pt idx="0">
                  <c:v>да 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@</c:formatCode>
                <c:ptCount val="2"/>
                <c:pt idx="0">
                  <c:v>85</c:v>
                </c:pt>
                <c:pt idx="1">
                  <c:v>11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062298078661952"/>
          <c:y val="0.44152714699058532"/>
          <c:w val="0.33265675123942862"/>
          <c:h val="0.1979171353580803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rgbClr val="CCFF66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dirty="0"/>
              <a:t>2. Отличается ли хлеб, который вы едите сейчас, от хлеба, который пекли во время войны? </a:t>
            </a:r>
          </a:p>
        </c:rich>
      </c:tx>
      <c:layout>
        <c:manualLayout>
          <c:xMode val="edge"/>
          <c:yMode val="edge"/>
          <c:x val="1.5928365960331901E-2"/>
          <c:y val="0.79380190844090859"/>
        </c:manualLayout>
      </c:layout>
      <c:spPr>
        <a:noFill/>
        <a:ln>
          <a:noFill/>
        </a:ln>
        <a:effectLst/>
      </c:sp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Отличается ли хлеб, который вы едите сейчас, от хлеба, который пекли во время войны? 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29356285105338475"/>
                  <c:y val="-0.3110450353070429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388888888888889"/>
                  <c:y val="-3.9048182209901642E-17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Лист1!$A$2:$A$4</c:f>
              <c:strCache>
                <c:ptCount val="3"/>
                <c:pt idx="0">
                  <c:v>да</c:v>
                </c:pt>
                <c:pt idx="1">
                  <c:v>нет</c:v>
                </c:pt>
                <c:pt idx="2">
                  <c:v>не знаю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90</c:v>
                </c:pt>
                <c:pt idx="1">
                  <c:v>0</c:v>
                </c:pt>
                <c:pt idx="2">
                  <c:v>6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233592155147277"/>
          <c:y val="0.46291766244874355"/>
          <c:w val="0.27664078448527268"/>
          <c:h val="0.30191743603934507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rgbClr val="CCFF66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8.6224663257248764E-3"/>
          <c:y val="0.7885660744755779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3. Что во время Великой Отечественной войны ценилось наравне с оружием, и было дороже золота?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5.2119797045715531E-2"/>
                  <c:y val="-0.49319439725009884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одежда</c:v>
                </c:pt>
                <c:pt idx="1">
                  <c:v>хлеб</c:v>
                </c:pt>
                <c:pt idx="2">
                  <c:v>конфеты</c:v>
                </c:pt>
                <c:pt idx="3">
                  <c:v>деньги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60</c:v>
                </c:pt>
                <c:pt idx="2">
                  <c:v>3</c:v>
                </c:pt>
                <c:pt idx="3">
                  <c:v>24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4038713910761123"/>
          <c:y val="0.3655749281339834"/>
          <c:w val="0.22524424030329548"/>
          <c:h val="0.44394888138982652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rgbClr val="CCFF66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17040339992418688"/>
          <c:y val="0.93212719743707351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4. Если дома остаётся несвежий хлеб, что вы с ним делаете?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5.7870370370370447E-2"/>
                  <c:y val="-7.539682539682542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0.14929388021294313"/>
                  <c:y val="5.4779588863803894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11279462878490806"/>
                  <c:y val="-9.4437560576426632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2.0833333333333297E-2"/>
                  <c:y val="-5.1587301587301577E-2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кормлю животных</c:v>
                </c:pt>
                <c:pt idx="1">
                  <c:v>кормлю птиц</c:v>
                </c:pt>
                <c:pt idx="2">
                  <c:v>выбрасываю</c:v>
                </c:pt>
                <c:pt idx="3">
                  <c:v>сушим сухари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29</c:v>
                </c:pt>
                <c:pt idx="1">
                  <c:v>14</c:v>
                </c:pt>
                <c:pt idx="2">
                  <c:v>18</c:v>
                </c:pt>
                <c:pt idx="3">
                  <c:v>35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148569189268007"/>
          <c:y val="0.27827334083239585"/>
          <c:w val="0.2832489428404783"/>
          <c:h val="0.6225203099612544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rgbClr val="CCFF66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title>
      <c:layout>
        <c:manualLayout>
          <c:xMode val="edge"/>
          <c:yMode val="edge"/>
          <c:x val="0.24945592738407699"/>
          <c:y val="0.90476190476190455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5. Из чего пекли хлеб во время войны?</c:v>
                </c:pt>
              </c:strCache>
            </c:strRef>
          </c:tx>
          <c:dPt>
            <c:idx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0717549374267127"/>
                  <c:y val="-0.29522701143974461"/>
                </c:manualLayout>
              </c:layout>
              <c:dLblPos val="bestFit"/>
              <c:showCatName val="1"/>
              <c:showPercent val="1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CatName val="1"/>
            <c:showPercent val="1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Лист1!$A$2:$A$5</c:f>
              <c:strCache>
                <c:ptCount val="4"/>
                <c:pt idx="0">
                  <c:v>мука</c:v>
                </c:pt>
                <c:pt idx="1">
                  <c:v>картофель</c:v>
                </c:pt>
                <c:pt idx="2">
                  <c:v>растения</c:v>
                </c:pt>
                <c:pt idx="3">
                  <c:v>не знаю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45</c:v>
                </c:pt>
                <c:pt idx="1">
                  <c:v>27</c:v>
                </c:pt>
                <c:pt idx="2">
                  <c:v>17</c:v>
                </c:pt>
                <c:pt idx="3">
                  <c:v>7</c:v>
                </c:pt>
              </c:numCache>
            </c:numRef>
          </c:val>
        </c:ser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76521361913094199"/>
          <c:y val="0.24255905511811029"/>
          <c:w val="0.23025397685245091"/>
          <c:h val="0.50347269091363556"/>
        </c:manualLayout>
      </c:layout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zero"/>
  </c:chart>
  <c:spPr>
    <a:solidFill>
      <a:srgbClr val="CCFF66"/>
    </a:solidFill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769398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55821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36592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10071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33198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04948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1730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315735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345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195056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84782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63311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87260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800120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411991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71063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27129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0EC73D68-AF73-4EEC-BB9D-BEDDADEDEF04}" type="datetimeFigureOut">
              <a:rPr lang="ru-RU" smtClean="0"/>
              <a:pPr/>
              <a:t>24.03.2022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331A455-D7D9-422D-8FF1-B3271C31E19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693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45521" y="822960"/>
            <a:ext cx="8574622" cy="1981200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Горький </a:t>
            </a:r>
            <a:r>
              <a:rPr lang="ru-RU" b="1" dirty="0">
                <a:solidFill>
                  <a:srgbClr val="FF0000"/>
                </a:solidFill>
              </a:rPr>
              <a:t>хлеб </a:t>
            </a:r>
            <a:r>
              <a:rPr lang="ru-RU" b="1" dirty="0" smtClean="0">
                <a:solidFill>
                  <a:srgbClr val="FF0000"/>
                </a:solidFill>
              </a:rPr>
              <a:t>Победы…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458200" y="3158066"/>
            <a:ext cx="3291839" cy="1916853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8260080" y="4900508"/>
            <a:ext cx="3352799" cy="195749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altLang="ru-RU" sz="2000" i="1" dirty="0" smtClean="0">
                <a:solidFill>
                  <a:srgbClr val="990033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Автор:</a:t>
            </a:r>
            <a:endParaRPr lang="ru-RU" altLang="ru-RU" sz="2000" dirty="0">
              <a:solidFill>
                <a:srgbClr val="990033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altLang="ru-RU" sz="2000" b="1" i="1" dirty="0" smtClean="0">
                <a:solidFill>
                  <a:srgbClr val="99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Михайлова  </a:t>
            </a:r>
            <a:r>
              <a:rPr lang="ru-RU" altLang="ru-RU" sz="2000" b="1" i="1" dirty="0">
                <a:solidFill>
                  <a:srgbClr val="990033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Елена Владимировна,</a:t>
            </a:r>
            <a:r>
              <a:rPr lang="ru-RU" altLang="ru-RU" sz="2000" b="1" i="1" dirty="0">
                <a:solidFill>
                  <a:srgbClr val="990033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000" i="1" dirty="0">
                <a:solidFill>
                  <a:srgbClr val="990033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учителя начальных классов, </a:t>
            </a:r>
            <a:endParaRPr lang="ru-RU" altLang="ru-RU" sz="2000" dirty="0">
              <a:solidFill>
                <a:srgbClr val="990033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ru-RU" altLang="ru-RU" sz="2000" i="1" dirty="0">
                <a:solidFill>
                  <a:srgbClr val="990033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МОУ </a:t>
            </a:r>
            <a:r>
              <a:rPr lang="ru-RU" altLang="ru-RU" sz="2000" i="1" dirty="0" err="1">
                <a:solidFill>
                  <a:srgbClr val="990033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Ухтуйская</a:t>
            </a:r>
            <a:r>
              <a:rPr lang="ru-RU" altLang="ru-RU" sz="2000" i="1" dirty="0">
                <a:solidFill>
                  <a:srgbClr val="990033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СОШ</a:t>
            </a:r>
            <a:endParaRPr lang="ru-RU" altLang="ru-RU" sz="2000" dirty="0">
              <a:solidFill>
                <a:srgbClr val="990033"/>
              </a:solidFill>
            </a:endParaRPr>
          </a:p>
        </p:txBody>
      </p:sp>
      <p:pic>
        <p:nvPicPr>
          <p:cNvPr id="5" name="Рисунок 4" descr="https://ufaved.info/upload/iblock/2ce/2ce0404751310813cc93c597a2ea35a8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3233" y="3407475"/>
            <a:ext cx="4805907" cy="33348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3660190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34435" y="1070212"/>
            <a:ext cx="10018713" cy="1277204"/>
          </a:xfrm>
        </p:spPr>
        <p:txBody>
          <a:bodyPr/>
          <a:lstStyle/>
          <a:p>
            <a:pPr marL="0" indent="0">
              <a:buNone/>
            </a:pPr>
            <a:r>
              <a:rPr lang="ru-RU" b="1" i="1" dirty="0" smtClean="0"/>
              <a:t>Фронтовой </a:t>
            </a:r>
            <a:r>
              <a:rPr lang="ru-RU" b="1" i="1" dirty="0"/>
              <a:t>хлеб </a:t>
            </a:r>
            <a:r>
              <a:rPr lang="ru-RU" dirty="0"/>
              <a:t>– хлеб фронтовой часто выпекался под открытым небом в земляных </a:t>
            </a:r>
            <a:r>
              <a:rPr lang="ru-RU" dirty="0" smtClean="0"/>
              <a:t>хлебопекарных печах. </a:t>
            </a:r>
            <a:r>
              <a:rPr lang="ru-RU" dirty="0"/>
              <a:t>Там, где это было возможно, печи делали из глины или кирпича.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90205" y="3336709"/>
            <a:ext cx="480179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Хлеб «Сталинградский» </a:t>
            </a:r>
            <a:r>
              <a:rPr lang="ru-RU" sz="2400" dirty="0"/>
              <a:t>- хлеб, выпекаемый для бойцов Сталинградского фронта с применением ячменной муки. </a:t>
            </a:r>
          </a:p>
        </p:txBody>
      </p:sp>
      <p:pic>
        <p:nvPicPr>
          <p:cNvPr id="6" name="Рисунок 5" descr="http://images.myshared.ru/19/1215103/slide_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18" b="13065"/>
          <a:stretch/>
        </p:blipFill>
        <p:spPr bwMode="auto">
          <a:xfrm>
            <a:off x="1228748" y="3057098"/>
            <a:ext cx="5940425" cy="36985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712263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s://www.culture.ru/storage/images/60156b0641884c2ef3860608a5590185/5286abdc1eee507e627af04fcb15f560.jpe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5525" y="3778970"/>
            <a:ext cx="4926392" cy="307903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6323" y="1214650"/>
            <a:ext cx="703126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«Блокадный» хлеб – </a:t>
            </a:r>
            <a:r>
              <a:rPr lang="ru-RU" sz="2400" dirty="0"/>
              <a:t>хлеб, выпекаемый для людей, находящихся в блокадном Ленинграде. </a:t>
            </a:r>
            <a:r>
              <a:rPr lang="ru-RU" sz="2400" dirty="0" smtClean="0"/>
              <a:t>Состав </a:t>
            </a:r>
            <a:r>
              <a:rPr lang="ru-RU" sz="2400" dirty="0"/>
              <a:t>блокадных буханок: «10-12% - это мука ржаная обойная, овсянка, солод и то, что обычно не едят – жмых от подсолнечной семечки, шрот, смётки муки с оборудования и пола, выбойки из мешков, закваска и как можно больше воды». </a:t>
            </a:r>
            <a:endParaRPr lang="ru-RU" sz="2400" dirty="0" smtClean="0"/>
          </a:p>
          <a:p>
            <a:r>
              <a:rPr lang="ru-RU" sz="2400" dirty="0" smtClean="0"/>
              <a:t>                            </a:t>
            </a:r>
          </a:p>
          <a:p>
            <a:r>
              <a:rPr lang="ru-RU" sz="2400" dirty="0" smtClean="0"/>
              <a:t>             Ровно125 </a:t>
            </a:r>
            <a:r>
              <a:rPr lang="ru-RU" sz="2400" dirty="0"/>
              <a:t>грамм – дневная норма святого чёрного блокадного хлеба.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="" xmlns:p14="http://schemas.microsoft.com/office/powerpoint/2010/main" val="9810542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budclub.ru/img/k/kucher_p_a/162810-3_hleb/glava6ersaz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81" t="46374" r="42104"/>
          <a:stretch/>
        </p:blipFill>
        <p:spPr bwMode="auto">
          <a:xfrm>
            <a:off x="876715" y="3052780"/>
            <a:ext cx="4186603" cy="27834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09" y="1214650"/>
            <a:ext cx="10018713" cy="15831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i="1" dirty="0"/>
              <a:t>Хлеб временно оккупированных районов.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Каждая </a:t>
            </a:r>
            <a:r>
              <a:rPr lang="ru-RU" dirty="0"/>
              <a:t>живая травинка, веточка с зернышками, шелуха от мороженых овощей, отбросы и очистки – все шло в дело. </a:t>
            </a:r>
            <a:r>
              <a:rPr lang="ru-RU" dirty="0" smtClean="0"/>
              <a:t>Варили </a:t>
            </a:r>
            <a:r>
              <a:rPr lang="ru-RU" dirty="0"/>
              <a:t>«затирку» из муки – супчик в виде киселя.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81684" y="3244186"/>
            <a:ext cx="678293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Ржевский и  тыловой хлеб </a:t>
            </a:r>
            <a:r>
              <a:rPr lang="ru-RU" sz="2400" dirty="0"/>
              <a:t>– хлеб, основным ингредиентом которого являются картофель и отруби, а так же другие </a:t>
            </a:r>
            <a:r>
              <a:rPr lang="ru-RU" sz="2400" dirty="0" smtClean="0"/>
              <a:t>добавки.</a:t>
            </a:r>
            <a:endParaRPr lang="ru-RU" sz="2400" dirty="0"/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5281684" y="5088466"/>
            <a:ext cx="6910316" cy="14955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20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8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6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Char char="•"/>
              <a:defRPr sz="14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/>
              <a:buNone/>
            </a:pPr>
            <a:r>
              <a:rPr lang="ru-RU" b="1" i="1" dirty="0" smtClean="0"/>
              <a:t> Остен-</a:t>
            </a:r>
            <a:r>
              <a:rPr lang="ru-RU" b="1" i="1" dirty="0" err="1" smtClean="0"/>
              <a:t>брот</a:t>
            </a:r>
            <a:r>
              <a:rPr lang="ru-RU" b="1" i="1" dirty="0" smtClean="0"/>
              <a:t> - </a:t>
            </a:r>
            <a:r>
              <a:rPr lang="ru-RU" dirty="0" smtClean="0"/>
              <a:t>«хлеб» фашистских концлагерей, который выпекался только для русских военнопленных. Единственной пищей заключенных была баланда из жмыхов.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030878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4580107"/>
              </p:ext>
            </p:extLst>
          </p:nvPr>
        </p:nvGraphicFramePr>
        <p:xfrm>
          <a:off x="1883392" y="1050878"/>
          <a:ext cx="9348714" cy="554099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115606"/>
                <a:gridCol w="3116554"/>
                <a:gridCol w="3116554"/>
              </a:tblGrid>
              <a:tr h="79157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Съедобные продукты питания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Несъедобные части растений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Несъедобные добавки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74942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мука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картофель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свекла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просо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морковь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брюква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Лебеда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вика (мелкий дикий горошек; корм для скота)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листья дуба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желуди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лузга проса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крапива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хвощ полевой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ботва свеклы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труха пней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обойный клей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бумага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картофельные очистки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свекольные очистки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жмых 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 отруби (остатки от оболочки зерна после размола)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шрот</a:t>
                      </a: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древесные опилки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AutoShape 6" descr="https://fsd.videouroki.net/html/2017/03/09/v_58c07c953b126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1378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s://im0-tub-ru.yandex.net/i?id=e4e6a8c62846af964335bfb1319050d6-l&amp;n=1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3" r="2177" b="2860"/>
          <a:stretch/>
        </p:blipFill>
        <p:spPr bwMode="auto">
          <a:xfrm>
            <a:off x="1484310" y="1214650"/>
            <a:ext cx="5743575" cy="41624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6" name="Объект 5" descr="https://i5.otzovik.com/2017/01/13/4342150/img/61040133.jpeg"/>
          <p:cNvPicPr>
            <a:picLocks noGrp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625" r="12333" b="8001"/>
          <a:stretch/>
        </p:blipFill>
        <p:spPr bwMode="auto">
          <a:xfrm>
            <a:off x="7833816" y="2047165"/>
            <a:ext cx="4148918" cy="46948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42948" y="5882185"/>
            <a:ext cx="41762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Памятник «ХЛЕБУ» в Зеленогорске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755034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Объект 3" descr="https://ufaved.info/upload/iblock/2ce/2ce0404751310813cc93c597a2ea35a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497" y="1405720"/>
            <a:ext cx="7137778" cy="513155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14490349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1486145677"/>
              </p:ext>
            </p:extLst>
          </p:nvPr>
        </p:nvGraphicFramePr>
        <p:xfrm>
          <a:off x="2497541" y="1214651"/>
          <a:ext cx="8475260" cy="5500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414879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353351409"/>
              </p:ext>
            </p:extLst>
          </p:nvPr>
        </p:nvGraphicFramePr>
        <p:xfrm>
          <a:off x="2883833" y="1214650"/>
          <a:ext cx="7911546" cy="5643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9384872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838694360"/>
              </p:ext>
            </p:extLst>
          </p:nvPr>
        </p:nvGraphicFramePr>
        <p:xfrm>
          <a:off x="2479342" y="1214649"/>
          <a:ext cx="7797421" cy="5459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8924556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="" xmlns:p14="http://schemas.microsoft.com/office/powerpoint/2010/main" val="1599682117"/>
              </p:ext>
            </p:extLst>
          </p:nvPr>
        </p:nvGraphicFramePr>
        <p:xfrm>
          <a:off x="2784143" y="1214650"/>
          <a:ext cx="8106769" cy="5513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29575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static.1tv.ru/uploads/photo/image/9/big/20589_big_a2c15c8aac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428999"/>
            <a:ext cx="6096000" cy="3429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s://golos.ua/images/items/2019-03/08/9ICy9UnzKD2ubrS8/img_top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310" y="1037017"/>
            <a:ext cx="5095448" cy="38215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1689775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="" xmlns:p14="http://schemas.microsoft.com/office/powerpoint/2010/main" val="729561261"/>
              </p:ext>
            </p:extLst>
          </p:nvPr>
        </p:nvGraphicFramePr>
        <p:xfrm>
          <a:off x="2715904" y="1214651"/>
          <a:ext cx="7465326" cy="53772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3288081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84310" y="1446753"/>
            <a:ext cx="10307355" cy="4811189"/>
          </a:xfrm>
          <a:prstGeom prst="rect">
            <a:avLst/>
          </a:prstGeom>
          <a:solidFill>
            <a:srgbClr val="CCFF66"/>
          </a:solidFill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3200" b="1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Памятка</a:t>
            </a:r>
            <a:endParaRPr lang="ru-RU" sz="3200" dirty="0"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1.Береги хлеб, он дорого достается.</a:t>
            </a: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2.Не оставляй недоеденных кусков.</a:t>
            </a: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3.Никогда не бросай хлеб.</a:t>
            </a: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4.Продли жизнь хлебу.</a:t>
            </a:r>
          </a:p>
          <a:p>
            <a:pPr indent="450215">
              <a:lnSpc>
                <a:spcPct val="107000"/>
              </a:lnSpc>
              <a:spcAft>
                <a:spcPts val="0"/>
              </a:spcAft>
            </a:pPr>
            <a:r>
              <a:rPr lang="ru-RU" sz="3200" dirty="0">
                <a:latin typeface="Arial Black" panose="020B0A04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5.Подними брошенный кусок, отдай птицам, но не оставляй на полу, на земле, чтобы не затоптали в грязь человеческий труд.</a:t>
            </a:r>
            <a:endParaRPr lang="ru-RU" sz="3200" dirty="0">
              <a:effectLst/>
              <a:latin typeface="Arial Black" panose="020B0A04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86401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3" name="Рисунок 2" descr="https://sun9-43.userapi.com/c840520/v840520044/8060d/KSudp2UPIvo.jpg"/>
          <p:cNvPicPr/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296" y="889449"/>
            <a:ext cx="4168595" cy="3220516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http://www.baltkon.ru/upload/medialibrary/a81/n%20qpvknyeybc%20pgpuc%20xriclxvavtxev%20jxjzmeja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4229100"/>
            <a:ext cx="5939790" cy="262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s://ufaved.info/upload/iblock/2ce/2ce0404751310813cc93c597a2ea35a8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1635" y="1025927"/>
            <a:ext cx="4614365" cy="33140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https://www.ar25.org/sites/default/files/33_diverge-letter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5258" y="4352475"/>
            <a:ext cx="4621141" cy="25055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17030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5253" y="1930020"/>
            <a:ext cx="10018713" cy="312420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Спасибо за внимание!</a:t>
            </a:r>
            <a:endParaRPr lang="ru-RU" sz="5400" dirty="0">
              <a:solidFill>
                <a:srgbClr val="7030A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905620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https://im0-tub-ru.yandex.net/i?id=407ad5f69649c099f648e698d788d732-l&amp;n=1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846" y="1029619"/>
            <a:ext cx="4485511" cy="2991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im0-tub-ru.yandex.net/i?id=ad46f7ace1e95d49140d028e09f4e394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2844" y="995666"/>
            <a:ext cx="3281691" cy="24612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m0-tub-ru.yandex.net/i?id=c13763bdb35b5475b6f16882b434e88e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8340" y="3711459"/>
            <a:ext cx="4358082" cy="288450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im0-tub-ru.yandex.net/i?id=1cc30bf38ff4cbfdebec94d648542d10-l&amp;n=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0652" y="4184967"/>
            <a:ext cx="4821994" cy="24109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65797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078173"/>
            <a:ext cx="10018713" cy="567746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/>
              <a:t>Цель</a:t>
            </a:r>
            <a:r>
              <a:rPr lang="ru-RU" sz="2800" dirty="0"/>
              <a:t>: узнать состав, приготовление и значение хлеба во время Великой Отечественной войны.</a:t>
            </a:r>
          </a:p>
          <a:p>
            <a:r>
              <a:rPr lang="ru-RU" sz="2800" b="1" dirty="0"/>
              <a:t>Задачи:</a:t>
            </a:r>
          </a:p>
          <a:p>
            <a:pPr marL="0" indent="0">
              <a:buNone/>
            </a:pPr>
            <a:r>
              <a:rPr lang="ru-RU" sz="2800" dirty="0"/>
              <a:t>1 - расширить знания о значении хлеба во время Великой Отечественной войны;</a:t>
            </a:r>
          </a:p>
          <a:p>
            <a:pPr marL="0" indent="0">
              <a:buNone/>
            </a:pPr>
            <a:r>
              <a:rPr lang="ru-RU" sz="2800" dirty="0"/>
              <a:t>2 - узнать о способах приготовления хлеба в годы Великой Отечественной Войны;</a:t>
            </a:r>
          </a:p>
          <a:p>
            <a:pPr marL="0" indent="0">
              <a:buNone/>
            </a:pPr>
            <a:r>
              <a:rPr lang="ru-RU" sz="2800" dirty="0"/>
              <a:t>3 - понять и оценить роль хлеба в годы Великой Отечественной войны;</a:t>
            </a:r>
          </a:p>
          <a:p>
            <a:pPr marL="0" indent="0">
              <a:buNone/>
            </a:pPr>
            <a:r>
              <a:rPr lang="ru-RU" sz="2800" dirty="0"/>
              <a:t>4 - провести анкетирование среди учащихся 1-4 классов по этому вопросу.</a:t>
            </a:r>
          </a:p>
        </p:txBody>
      </p:sp>
    </p:spTree>
    <p:extLst>
      <p:ext uri="{BB962C8B-B14F-4D97-AF65-F5344CB8AC3E}">
        <p14:creationId xmlns="" xmlns:p14="http://schemas.microsoft.com/office/powerpoint/2010/main" val="35141942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4310" y="1214650"/>
            <a:ext cx="10018713" cy="5158853"/>
          </a:xfrm>
        </p:spPr>
        <p:txBody>
          <a:bodyPr/>
          <a:lstStyle/>
          <a:p>
            <a:r>
              <a:rPr lang="ru-RU" sz="4000" b="1" dirty="0"/>
              <a:t>Гипотеза</a:t>
            </a:r>
            <a:r>
              <a:rPr lang="ru-RU" sz="4000" dirty="0"/>
              <a:t>:</a:t>
            </a:r>
            <a:r>
              <a:rPr lang="ru-RU" sz="4000" b="1" dirty="0"/>
              <a:t> </a:t>
            </a:r>
            <a:r>
              <a:rPr lang="ru-RU" sz="4000" dirty="0"/>
              <a:t>в военное время слово «хлеб» являлся синонимом к слову «жизнь</a:t>
            </a:r>
            <a:r>
              <a:rPr lang="ru-RU" sz="4000" dirty="0" smtClean="0"/>
              <a:t>».</a:t>
            </a:r>
          </a:p>
          <a:p>
            <a:r>
              <a:rPr lang="ru-RU" sz="4000" b="1" dirty="0" smtClean="0"/>
              <a:t>Объект </a:t>
            </a:r>
            <a:r>
              <a:rPr lang="ru-RU" sz="4000" b="1" dirty="0"/>
              <a:t>исследования</a:t>
            </a:r>
            <a:r>
              <a:rPr lang="ru-RU" sz="4000" dirty="0"/>
              <a:t>: </a:t>
            </a:r>
            <a:r>
              <a:rPr lang="ru-RU" sz="4000" dirty="0" smtClean="0"/>
              <a:t>хлеб.</a:t>
            </a:r>
            <a:endParaRPr lang="ru-RU" sz="4000" dirty="0"/>
          </a:p>
          <a:p>
            <a:r>
              <a:rPr lang="ru-RU" sz="4000" b="1" dirty="0"/>
              <a:t>Предмет исследования: </a:t>
            </a:r>
            <a:r>
              <a:rPr lang="ru-RU" sz="4000" dirty="0" smtClean="0"/>
              <a:t>хлеб </a:t>
            </a:r>
            <a:r>
              <a:rPr lang="ru-RU" sz="4000" dirty="0"/>
              <a:t>войны.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87302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AutoShape 4" descr="https://fsd.videouroki.net/html/2017/03/09/v_58c07c953b126/img1.jpg"/>
          <p:cNvSpPr>
            <a:spLocks noGrp="1" noChangeAspect="1" noChangeArrowheads="1"/>
          </p:cNvSpPr>
          <p:nvPr>
            <p:ph idx="1"/>
          </p:nvPr>
        </p:nvSpPr>
        <p:spPr bwMode="auto">
          <a:xfrm>
            <a:off x="1484313" y="1214438"/>
            <a:ext cx="8342075" cy="42959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6" name="AutoShape 6" descr="https://fsd.videouroki.net/html/2017/03/09/v_58c07c953b126/img1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0375" y="1025065"/>
            <a:ext cx="6530751" cy="4898064"/>
          </a:xfrm>
          <a:prstGeom prst="rect">
            <a:avLst/>
          </a:prstGeom>
        </p:spPr>
      </p:pic>
      <p:pic>
        <p:nvPicPr>
          <p:cNvPr id="9" name="Рисунок 8" descr="https://ds02.infourok.ru/uploads/ex/0edb/00053efa-4fef5237/3/img18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0661" y="2908456"/>
            <a:ext cx="5063490" cy="37979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9354654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 descr="https://pbs.twimg.com/media/D6JER6aXoAAxA3G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504" y="3671247"/>
            <a:ext cx="5718413" cy="3189017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://budclub.ru/img/k/kucher_p_a/162810-3_hleb/glava6ersaz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5419" y="1084438"/>
            <a:ext cx="5939790" cy="39839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510263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00.yaplakal.com/pics/pics_original/6/7/6/943567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4068" b="10630"/>
          <a:stretch/>
        </p:blipFill>
        <p:spPr bwMode="auto">
          <a:xfrm>
            <a:off x="5322851" y="3224979"/>
            <a:ext cx="5199701" cy="363302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s://i0.wp.com/ribalych.ru/wp-content/uploads/2018/03/leningrad_003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0885" y="1373500"/>
            <a:ext cx="4203061" cy="3048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s://cdn.fishki.net/upload/post/2019/02/02/2861265/9738d0da926385136e047836460add8b.jpg"/>
          <p:cNvPicPr/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2953" y="286602"/>
            <a:ext cx="2552390" cy="310165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36408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s12.radikal.ru/i185/1106/ff/7803d43c9d7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079" y="3595048"/>
            <a:ext cx="5351352" cy="3124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4310" y="153537"/>
            <a:ext cx="10018713" cy="1061113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75 лет Победы!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https://avatars.mds.yandex.net/get-zen_doc/51182/pub_5acbb9449e29a2658dfd7e12_5acbc25379885ebb4ce180d7/scale_600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109" y="1214650"/>
            <a:ext cx="5715000" cy="42862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="" xmlns:p14="http://schemas.microsoft.com/office/powerpoint/2010/main" val="23055064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Оранжевый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Параллакс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Parallax" id="{3388167B-A2EB-4685-9635-1831D9AEF8C4}" vid="{4F7A876A-7598-49CA-AFC8-8EDA2551E4A7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234</TotalTime>
  <Words>574</Words>
  <Application>Microsoft Office PowerPoint</Application>
  <PresentationFormat>Произвольный</PresentationFormat>
  <Paragraphs>92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Параллакс</vt:lpstr>
      <vt:lpstr>Горький хлеб Победы…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  <vt:lpstr>75 лет Победы!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KOt</cp:lastModifiedBy>
  <cp:revision>23</cp:revision>
  <dcterms:created xsi:type="dcterms:W3CDTF">2020-04-10T14:11:53Z</dcterms:created>
  <dcterms:modified xsi:type="dcterms:W3CDTF">2022-03-24T12:52:37Z</dcterms:modified>
</cp:coreProperties>
</file>