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59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такое Е?</c:v>
                </c:pt>
              </c:strCache>
            </c:strRef>
          </c:tx>
          <c:explosion val="5"/>
          <c:dPt>
            <c:idx val="0"/>
            <c:bubble3D val="0"/>
            <c:explosion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dLbl>
              <c:idx val="2"/>
              <c:layout>
                <c:manualLayout>
                  <c:x val="1.832435284968335E-2"/>
                  <c:y val="8.187670505746275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561962107569442"/>
                      <c:h val="0.16983709628971266"/>
                    </c:manualLayout>
                  </c15:layout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17</c:v>
                </c:pt>
                <c:pt idx="2">
                  <c:v>2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3126723293371443"/>
          <c:y val="3.30692423064103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Е вы знаете?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dLbl>
              <c:idx val="2"/>
              <c:layout>
                <c:manualLayout>
                  <c:x val="-1.6963580623174025E-2"/>
                  <c:y val="8.108642050524851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отвтить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45</c:v>
                </c:pt>
                <c:pt idx="2">
                  <c:v>4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3521154344673949"/>
          <c:y val="0.40937465281635371"/>
          <c:w val="0.46026616700708467"/>
          <c:h val="0.55755610487723584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обозначают цифры после буквы?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48</c:v>
                </c:pt>
                <c:pt idx="2">
                  <c:v>1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6966378735696044"/>
          <c:y val="0.40570492167536942"/>
          <c:w val="0.42592698033551829"/>
          <c:h val="0.59429507832463047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Хотели бы вы узнать о Е?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dLbl>
              <c:idx val="1"/>
              <c:layout>
                <c:manualLayout>
                  <c:x val="0.1097837476197828"/>
                  <c:y val="0.1160705684985253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36</c:v>
                </c:pt>
                <c:pt idx="1">
                  <c:v>6</c:v>
                </c:pt>
                <c:pt idx="2">
                  <c:v>8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0776397651722908"/>
          <c:y val="2.93948820501425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Хотели бы вы легко запомнить?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dLbl>
              <c:idx val="1"/>
              <c:layout>
                <c:manualLayout>
                  <c:x val="8.3307734681312987E-2"/>
                  <c:y val="0.13910457724576336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4245163798969568"/>
                  <c:y val="7.071685403486413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</c:v>
                </c:pt>
                <c:pt idx="1">
                  <c:v>6</c:v>
                </c:pt>
                <c:pt idx="2">
                  <c:v>4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57336830995386479"/>
          <c:y val="0.40539316978441281"/>
          <c:w val="0.41017079973570181"/>
          <c:h val="0.5587705005082456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2020-03-16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36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2020-03-16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100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0"/>
            <a:ext cx="7596336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712" y="1600200"/>
            <a:ext cx="670708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2020-03-16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79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2020-03-16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90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2020-03-16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14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2020-03-16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73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2020-03-16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37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2020-03-16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78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2020-03-16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80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12160" y="5373216"/>
            <a:ext cx="26642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altLang="ko-KR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МУДО ЦДО «Надежда»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Руководитель педагог ДО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altLang="ko-KR" sz="1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Бочарова</a:t>
            </a:r>
            <a:r>
              <a:rPr kumimoji="0" lang="ru-RU" altLang="ko-KR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А.Н. </a:t>
            </a:r>
            <a:endParaRPr kumimoji="0" lang="en-US" altLang="ko-KR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724128" y="1700808"/>
            <a:ext cx="28083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altLang="ko-KR" sz="36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Вредные Ешки</a:t>
            </a:r>
            <a:endParaRPr lang="en-US" altLang="ko-KR" sz="3600" b="1" dirty="0" smtClean="0">
              <a:solidFill>
                <a:schemeClr val="bg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763688" y="47667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pic>
        <p:nvPicPr>
          <p:cNvPr id="13" name="Рисунок 12" descr="https://images11.cosmopolitan.ru/upload/img_cache/9b7/9b7cf64790886d236f94f945990126cf_fitted_740x7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3319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835696" y="47667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92006"/>
            <a:ext cx="83632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spcAft>
                <a:spcPts val="1200"/>
              </a:spcAft>
            </a:pPr>
            <a:r>
              <a:rPr lang="ru-RU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Е от 100 до 199 – КРАСИТЕЛИ</a:t>
            </a:r>
          </a:p>
        </p:txBody>
      </p:sp>
      <p:pic>
        <p:nvPicPr>
          <p:cNvPr id="1026" name="Picture 2" descr="Картинки по запросу сы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04" y="1219106"/>
            <a:ext cx="3312368" cy="1861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колбас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94467"/>
            <a:ext cx="3055916" cy="2289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544" y="3425869"/>
            <a:ext cx="2592288" cy="336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конфет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2" y="4842308"/>
            <a:ext cx="3497528" cy="196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газиров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194" y="3821778"/>
            <a:ext cx="35623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620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23529" y="473503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92006"/>
            <a:ext cx="836327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spcAft>
                <a:spcPts val="1200"/>
              </a:spcAft>
            </a:pPr>
            <a:r>
              <a:rPr lang="ru-RU" sz="3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Е от 200 до 299 – КОНСЕРВАНТЫ</a:t>
            </a:r>
          </a:p>
        </p:txBody>
      </p:sp>
      <p:pic>
        <p:nvPicPr>
          <p:cNvPr id="2050" name="Picture 2" descr="Картинки по запросу консерван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36712"/>
            <a:ext cx="4488433" cy="278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консерван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485189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консерв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786" y="3429000"/>
            <a:ext cx="4328754" cy="340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301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23529" y="473503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292006"/>
            <a:ext cx="8928992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spcAft>
                <a:spcPts val="1200"/>
              </a:spcAft>
            </a:pPr>
            <a:r>
              <a:rPr lang="ru-RU" sz="3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Е от 300 до 399 – АНТИОКИСЛИТЕЛИ</a:t>
            </a:r>
          </a:p>
        </p:txBody>
      </p:sp>
      <p:pic>
        <p:nvPicPr>
          <p:cNvPr id="3074" name="Picture 2" descr="Картинки по запросу жевательные рез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386064"/>
            <a:ext cx="3707904" cy="247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жевательные рези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913" y="1988840"/>
            <a:ext cx="3898404" cy="286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ртинки по запросу жировые продукт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4191000"/>
            <a:ext cx="33337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91952"/>
            <a:ext cx="3099048" cy="309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163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23529" y="473503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292006"/>
            <a:ext cx="89289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spcAft>
                <a:spcPts val="1200"/>
              </a:spcAft>
            </a:pPr>
            <a:r>
              <a:rPr lang="ru-RU" sz="3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Е от 400 до 499 – ЗАГУСТИТЕЛИ, </a:t>
            </a:r>
            <a:endParaRPr lang="ru-RU" sz="3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algn="ctr" fontAlgn="t">
              <a:spcAft>
                <a:spcPts val="1200"/>
              </a:spcAft>
            </a:pPr>
            <a:r>
              <a:rPr lang="ru-RU" sz="3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СТАБИЛИЗАТОРЫ</a:t>
            </a:r>
            <a:endParaRPr lang="ru-RU" sz="37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Arial Unicode MS" pitchFamily="50" charset="-127"/>
              <a:cs typeface="Arial" pitchFamily="34" charset="0"/>
            </a:endParaRPr>
          </a:p>
        </p:txBody>
      </p:sp>
      <p:pic>
        <p:nvPicPr>
          <p:cNvPr id="4098" name="Picture 2" descr="Картинки по запросу майонез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32470"/>
            <a:ext cx="5000848" cy="312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йогур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16" y="1677001"/>
            <a:ext cx="4982551" cy="332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899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23529" y="473503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292006"/>
            <a:ext cx="8928992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spcAft>
                <a:spcPts val="1200"/>
              </a:spcAft>
            </a:pPr>
            <a:r>
              <a:rPr lang="ru-RU" sz="3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Е от 500 до 599 – ЭМУЛЬГАТОРЫ</a:t>
            </a:r>
          </a:p>
        </p:txBody>
      </p:sp>
      <p:pic>
        <p:nvPicPr>
          <p:cNvPr id="8198" name="Picture 6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057" y="3646006"/>
            <a:ext cx="476250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Картинки по запросу эмульгатор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80" y="836712"/>
            <a:ext cx="5467350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Картинки по запросу масл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225" y="1061418"/>
            <a:ext cx="2958316" cy="195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Картинки по запросу вод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29" y="3861048"/>
            <a:ext cx="3312368" cy="210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809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23529" y="473503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292006"/>
            <a:ext cx="8928992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spcAft>
                <a:spcPts val="1200"/>
              </a:spcAft>
            </a:pPr>
            <a:r>
              <a:rPr lang="ru-RU" sz="3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Е от 600 до 699 – УСИЛИТЕЛИ ВКУСА</a:t>
            </a:r>
          </a:p>
        </p:txBody>
      </p:sp>
      <p:pic>
        <p:nvPicPr>
          <p:cNvPr id="7170" name="Picture 2" descr="Картинки по запросу усилители вкус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307" y="3861048"/>
            <a:ext cx="4501693" cy="299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артинки по запросу чип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6550"/>
            <a:ext cx="4166320" cy="249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Картинки по запросу бургер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30624"/>
            <a:ext cx="4545087" cy="340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Картинки по запросу дошира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026" y="938174"/>
            <a:ext cx="4366617" cy="261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64553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23529" y="473503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292006"/>
            <a:ext cx="892899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spcAft>
                <a:spcPts val="1200"/>
              </a:spcAft>
            </a:pPr>
            <a:r>
              <a:rPr lang="ru-RU" sz="3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Е от 900 до 999 – ПЕНОГАСИТЕЛИ, </a:t>
            </a:r>
            <a:endParaRPr lang="ru-RU" sz="3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algn="ctr" fontAlgn="t">
              <a:spcAft>
                <a:spcPts val="1200"/>
              </a:spcAft>
            </a:pPr>
            <a:r>
              <a:rPr lang="ru-RU" sz="3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ГЛАЗИРОВАТЕЛИ</a:t>
            </a:r>
            <a:r>
              <a:rPr lang="ru-RU" sz="3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, </a:t>
            </a:r>
            <a:r>
              <a:rPr lang="ru-RU" sz="3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ПОДСЛАСТИТЕЛИРАЗРЫХЛИТЕЛИ</a:t>
            </a:r>
            <a:endParaRPr lang="ru-RU" sz="37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Arial Unicode MS" pitchFamily="50" charset="-127"/>
              <a:cs typeface="Arial" pitchFamily="34" charset="0"/>
            </a:endParaRPr>
          </a:p>
        </p:txBody>
      </p:sp>
      <p:pic>
        <p:nvPicPr>
          <p:cNvPr id="6146" name="Picture 2" descr="Картинки по запросу российские и советские газированные напит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830" y="3718553"/>
            <a:ext cx="4709170" cy="3139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Картинки по запросу подсластител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9467"/>
            <a:ext cx="4715290" cy="2357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Картинки по запросу глазеровател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28800"/>
            <a:ext cx="2627784" cy="208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Картинки по запросу разрыхлител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416" y="4411189"/>
            <a:ext cx="3262414" cy="244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6106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23529" y="473503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292006"/>
            <a:ext cx="8928992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spcAft>
                <a:spcPts val="1200"/>
              </a:spcAft>
            </a:pPr>
            <a:r>
              <a:rPr lang="ru-RU" sz="3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Arial Unicode MS" pitchFamily="50" charset="-127"/>
                <a:cs typeface="Arial" pitchFamily="34" charset="0"/>
              </a:rPr>
              <a:t>Цифры и буквы</a:t>
            </a:r>
            <a:endParaRPr lang="ru-RU" sz="37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Arial Unicode MS" pitchFamily="50" charset="-127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1439353"/>
            <a:ext cx="2718048" cy="4967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– л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– г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– з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– ч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– б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– ш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– с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– в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– д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– о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966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23529" y="473503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404664"/>
            <a:ext cx="6912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«Очень опасные Е» </a:t>
            </a:r>
            <a:endParaRPr lang="ru-RU" sz="2400" b="1" dirty="0" smtClean="0"/>
          </a:p>
          <a:p>
            <a:r>
              <a:rPr lang="ru-RU" sz="2400" dirty="0" smtClean="0"/>
              <a:t>123</a:t>
            </a:r>
            <a:r>
              <a:rPr lang="ru-RU" sz="2400" dirty="0"/>
              <a:t>, 510, 513, 527 – им будут соответствовать буквы: </a:t>
            </a:r>
            <a:r>
              <a:rPr lang="ru-RU" sz="2400" dirty="0" err="1"/>
              <a:t>лгз</a:t>
            </a:r>
            <a:r>
              <a:rPr lang="ru-RU" sz="2400" dirty="0"/>
              <a:t>, </a:t>
            </a:r>
            <a:r>
              <a:rPr lang="ru-RU" sz="2400" dirty="0" err="1"/>
              <a:t>бло</a:t>
            </a:r>
            <a:r>
              <a:rPr lang="ru-RU" sz="2400" dirty="0"/>
              <a:t>, </a:t>
            </a:r>
            <a:r>
              <a:rPr lang="ru-RU" sz="2400" dirty="0" err="1"/>
              <a:t>блз</a:t>
            </a:r>
            <a:r>
              <a:rPr lang="ru-RU" sz="2400" dirty="0"/>
              <a:t>, </a:t>
            </a:r>
            <a:r>
              <a:rPr lang="ru-RU" sz="2400" dirty="0" err="1"/>
              <a:t>бгс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smtClean="0"/>
              <a:t>Слова</a:t>
            </a:r>
            <a:r>
              <a:rPr lang="ru-RU" sz="2400" dirty="0"/>
              <a:t>: </a:t>
            </a:r>
            <a:r>
              <a:rPr lang="ru-RU" sz="2400" dirty="0" err="1"/>
              <a:t>легозавр</a:t>
            </a:r>
            <a:r>
              <a:rPr lang="ru-RU" sz="2400" dirty="0"/>
              <a:t> блокировал блюз бигусом. </a:t>
            </a:r>
            <a:endParaRPr lang="ru-RU" sz="2400" dirty="0" smtClean="0"/>
          </a:p>
          <a:p>
            <a:r>
              <a:rPr lang="ru-RU" sz="2400" dirty="0" smtClean="0"/>
              <a:t>Получилось </a:t>
            </a:r>
            <a:r>
              <a:rPr lang="ru-RU" sz="2400" dirty="0"/>
              <a:t>очень забавно и хорошо запоминается.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580" y="2652448"/>
            <a:ext cx="2143125" cy="2143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3569155"/>
            <a:ext cx="3049239" cy="22361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7013" y="4524011"/>
            <a:ext cx="3206130" cy="213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93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0"/>
            <a:ext cx="5760640" cy="1069514"/>
          </a:xfrm>
        </p:spPr>
        <p:txBody>
          <a:bodyPr/>
          <a:lstStyle/>
          <a:p>
            <a:r>
              <a:rPr lang="en-US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Тема</a:t>
            </a:r>
            <a:endParaRPr lang="ko-KR" altLang="en-US" sz="4400" dirty="0">
              <a:solidFill>
                <a:schemeClr val="tx1">
                  <a:lumMod val="75000"/>
                  <a:lumOff val="25000"/>
                </a:schemeClr>
              </a:solidFill>
              <a:ea typeface="Arial Unicode MS" pitchFamily="50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5736" y="1340768"/>
            <a:ext cx="6491064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Что такое Е на этикетках продуктов и как запомнить эти цифры кода? </a:t>
            </a:r>
          </a:p>
          <a:p>
            <a:pPr marL="0" indent="0">
              <a:buNone/>
            </a:pPr>
            <a:r>
              <a:rPr lang="ru-RU" sz="2800" dirty="0" smtClean="0"/>
              <a:t>Ведь гораздо </a:t>
            </a:r>
            <a:r>
              <a:rPr lang="ru-RU" sz="2800" dirty="0"/>
              <a:t>легче разбираться в 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составе </a:t>
            </a:r>
            <a:r>
              <a:rPr lang="ru-RU" sz="2800" dirty="0"/>
              <a:t>продукта, если ты знаешь, 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что </a:t>
            </a:r>
            <a:r>
              <a:rPr lang="ru-RU" sz="2800" dirty="0"/>
              <a:t>обозначает </a:t>
            </a:r>
            <a:r>
              <a:rPr lang="ru-RU" sz="2800" dirty="0" smtClean="0"/>
              <a:t>Е</a:t>
            </a:r>
            <a:r>
              <a:rPr lang="ru-RU" sz="2800" dirty="0"/>
              <a:t>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Рядовой </a:t>
            </a:r>
            <a:r>
              <a:rPr lang="ru-RU" sz="2800" dirty="0"/>
              <a:t>покупатель не способен </a:t>
            </a:r>
            <a:r>
              <a:rPr lang="ru-RU" sz="2800" dirty="0" err="1" smtClean="0"/>
              <a:t>са-мостоятельно</a:t>
            </a:r>
            <a:r>
              <a:rPr lang="ru-RU" sz="2800" dirty="0" smtClean="0"/>
              <a:t> </a:t>
            </a:r>
            <a:r>
              <a:rPr lang="ru-RU" sz="2800" dirty="0"/>
              <a:t>разобраться в системе Е-кодов и прочих химических </a:t>
            </a:r>
            <a:r>
              <a:rPr lang="ru-RU" sz="2800" dirty="0" smtClean="0"/>
              <a:t>терминах. 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082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7596336" cy="1600200"/>
          </a:xfrm>
        </p:spPr>
        <p:txBody>
          <a:bodyPr/>
          <a:lstStyle/>
          <a:p>
            <a:r>
              <a:rPr lang="ru-RU" sz="2400" dirty="0"/>
              <a:t>«Опасные для детей» </a:t>
            </a:r>
            <a:r>
              <a:rPr lang="ru-RU" sz="2400" b="0" dirty="0"/>
              <a:t>270 – </a:t>
            </a:r>
            <a:r>
              <a:rPr lang="ru-RU" sz="2400" b="0" dirty="0" err="1"/>
              <a:t>гсо</a:t>
            </a:r>
            <a:r>
              <a:rPr lang="ru-RU" sz="2400" b="0" dirty="0"/>
              <a:t>, получается персонаж из детского мультфильма Гастон</a:t>
            </a:r>
          </a:p>
        </p:txBody>
      </p:sp>
      <p:pic>
        <p:nvPicPr>
          <p:cNvPr id="2050" name="Picture 2" descr="Картинки по запросу гастон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34976"/>
            <a:ext cx="6984776" cy="417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0769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0528" y="260648"/>
            <a:ext cx="7371952" cy="2664296"/>
          </a:xfrm>
        </p:spPr>
        <p:txBody>
          <a:bodyPr/>
          <a:lstStyle/>
          <a:p>
            <a:r>
              <a:rPr lang="ru-RU" sz="2000" dirty="0"/>
              <a:t>«Запрещенные» </a:t>
            </a:r>
            <a:r>
              <a:rPr lang="ru-RU" sz="2000" b="0" dirty="0"/>
              <a:t>103, 105, 111, 121, 123, 125, 126, 130, 152, 952 – лоз, лоб, </a:t>
            </a:r>
            <a:r>
              <a:rPr lang="ru-RU" sz="2000" b="0" dirty="0" err="1"/>
              <a:t>ллл</a:t>
            </a:r>
            <a:r>
              <a:rPr lang="ru-RU" sz="2000" b="0" dirty="0"/>
              <a:t>, </a:t>
            </a:r>
            <a:r>
              <a:rPr lang="ru-RU" sz="2000" b="0" dirty="0" err="1"/>
              <a:t>лгл</a:t>
            </a:r>
            <a:r>
              <a:rPr lang="ru-RU" sz="2000" b="0" dirty="0"/>
              <a:t>, </a:t>
            </a:r>
            <a:r>
              <a:rPr lang="ru-RU" sz="2000" b="0" dirty="0" err="1"/>
              <a:t>лгз</a:t>
            </a:r>
            <a:r>
              <a:rPr lang="ru-RU" sz="2000" b="0" dirty="0"/>
              <a:t>, </a:t>
            </a:r>
            <a:r>
              <a:rPr lang="ru-RU" sz="2000" b="0" dirty="0" err="1"/>
              <a:t>лгб</a:t>
            </a:r>
            <a:r>
              <a:rPr lang="ru-RU" sz="2000" b="0" dirty="0"/>
              <a:t>, </a:t>
            </a:r>
            <a:r>
              <a:rPr lang="ru-RU" sz="2000" b="0" dirty="0" err="1"/>
              <a:t>лгш</a:t>
            </a:r>
            <a:r>
              <a:rPr lang="ru-RU" sz="2000" b="0" dirty="0"/>
              <a:t>, </a:t>
            </a:r>
            <a:r>
              <a:rPr lang="ru-RU" sz="2000" b="0" dirty="0" err="1"/>
              <a:t>лзо</a:t>
            </a:r>
            <a:r>
              <a:rPr lang="ru-RU" sz="2000" b="0" dirty="0"/>
              <a:t>, </a:t>
            </a:r>
            <a:r>
              <a:rPr lang="ru-RU" sz="2000" b="0" dirty="0" err="1"/>
              <a:t>лбг</a:t>
            </a:r>
            <a:r>
              <a:rPr lang="ru-RU" sz="2000" b="0" dirty="0"/>
              <a:t>, </a:t>
            </a:r>
            <a:r>
              <a:rPr lang="ru-RU" sz="2000" b="0" dirty="0" err="1"/>
              <a:t>дбг</a:t>
            </a:r>
            <a:r>
              <a:rPr lang="ru-RU" sz="2000" b="0" dirty="0"/>
              <a:t>: лоза лоб лилия </a:t>
            </a:r>
            <a:r>
              <a:rPr lang="ru-RU" sz="2000" b="0" dirty="0" err="1"/>
              <a:t>леголас</a:t>
            </a:r>
            <a:r>
              <a:rPr lang="ru-RU" sz="2000" b="0" dirty="0"/>
              <a:t> </a:t>
            </a:r>
            <a:r>
              <a:rPr lang="ru-RU" sz="2000" b="0" dirty="0" err="1"/>
              <a:t>легозавр</a:t>
            </a:r>
            <a:r>
              <a:rPr lang="ru-RU" sz="2000" b="0" dirty="0"/>
              <a:t> </a:t>
            </a:r>
            <a:r>
              <a:rPr lang="ru-RU" sz="2000" b="0" dirty="0" err="1"/>
              <a:t>легобой</a:t>
            </a:r>
            <a:r>
              <a:rPr lang="ru-RU" sz="2000" b="0" dirty="0"/>
              <a:t> лягушка лозовая любого </a:t>
            </a:r>
            <a:r>
              <a:rPr lang="ru-RU" sz="2000" b="0" dirty="0" err="1"/>
              <a:t>дебаг</a:t>
            </a:r>
            <a:r>
              <a:rPr lang="ru-RU" sz="2000" b="0" dirty="0" smtClean="0"/>
              <a:t>.</a:t>
            </a:r>
            <a:br>
              <a:rPr lang="ru-RU" sz="2000" b="0" dirty="0" smtClean="0"/>
            </a:br>
            <a:r>
              <a:rPr lang="ru-RU" sz="2000" b="0" dirty="0" smtClean="0"/>
              <a:t> </a:t>
            </a:r>
            <a:r>
              <a:rPr lang="ru-RU" sz="2000" b="0" dirty="0"/>
              <a:t/>
            </a:r>
            <a:br>
              <a:rPr lang="ru-RU" sz="2000" b="0" dirty="0"/>
            </a:br>
            <a:r>
              <a:rPr lang="ru-RU" sz="2000" b="0" dirty="0" err="1"/>
              <a:t>Леголаз</a:t>
            </a:r>
            <a:r>
              <a:rPr lang="ru-RU" sz="2000" b="0" dirty="0"/>
              <a:t> и </a:t>
            </a:r>
            <a:r>
              <a:rPr lang="ru-RU" sz="2000" b="0" dirty="0" err="1"/>
              <a:t>легозазавр</a:t>
            </a:r>
            <a:r>
              <a:rPr lang="ru-RU" sz="2000" b="0" dirty="0"/>
              <a:t> в </a:t>
            </a:r>
            <a:r>
              <a:rPr lang="ru-RU" sz="2000" b="0" dirty="0" err="1"/>
              <a:t>легобой</a:t>
            </a:r>
            <a:r>
              <a:rPr lang="ru-RU" sz="2000" b="0" dirty="0"/>
              <a:t> вступили, и тот час из магазина дети их купили. Лозовая лягушка ударила лозой, от такого потрясенья она задрыгала ногой. </a:t>
            </a: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72" y="2710977"/>
            <a:ext cx="3329182" cy="17533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030" y="3933056"/>
            <a:ext cx="2145978" cy="21459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2924944"/>
            <a:ext cx="2450512" cy="18378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1838" y="4464346"/>
            <a:ext cx="2932662" cy="195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080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596336" cy="3024336"/>
          </a:xfrm>
        </p:spPr>
        <p:txBody>
          <a:bodyPr/>
          <a:lstStyle/>
          <a:p>
            <a:r>
              <a:rPr lang="ru-RU" sz="2000" dirty="0"/>
              <a:t>«Опасные» </a:t>
            </a:r>
            <a:r>
              <a:rPr lang="ru-RU" sz="2000" b="0" dirty="0"/>
              <a:t>- 102, 110, 124, 127, 201, 220, 242, 400, 405, 501, 620, 636, 637 – лог, </a:t>
            </a:r>
            <a:r>
              <a:rPr lang="ru-RU" sz="2000" b="0" dirty="0" err="1"/>
              <a:t>лло</a:t>
            </a:r>
            <a:r>
              <a:rPr lang="ru-RU" sz="2000" b="0" dirty="0"/>
              <a:t>, </a:t>
            </a:r>
            <a:r>
              <a:rPr lang="ru-RU" sz="2000" b="0" dirty="0" err="1"/>
              <a:t>лго</a:t>
            </a:r>
            <a:r>
              <a:rPr lang="ru-RU" sz="2000" b="0" dirty="0"/>
              <a:t>, </a:t>
            </a:r>
            <a:r>
              <a:rPr lang="ru-RU" sz="2000" b="0" dirty="0" err="1"/>
              <a:t>лгч</a:t>
            </a:r>
            <a:r>
              <a:rPr lang="ru-RU" sz="2000" b="0" dirty="0"/>
              <a:t>, </a:t>
            </a:r>
            <a:r>
              <a:rPr lang="ru-RU" sz="2000" b="0" dirty="0" err="1"/>
              <a:t>лгс</a:t>
            </a:r>
            <a:r>
              <a:rPr lang="ru-RU" sz="2000" b="0" dirty="0"/>
              <a:t>, гол, </a:t>
            </a:r>
            <a:r>
              <a:rPr lang="ru-RU" sz="2000" b="0" dirty="0" err="1"/>
              <a:t>гго</a:t>
            </a:r>
            <a:r>
              <a:rPr lang="ru-RU" sz="2000" b="0" dirty="0"/>
              <a:t>, </a:t>
            </a:r>
            <a:r>
              <a:rPr lang="ru-RU" sz="2000" b="0" dirty="0" err="1"/>
              <a:t>гчг</a:t>
            </a:r>
            <a:r>
              <a:rPr lang="ru-RU" sz="2000" b="0" dirty="0"/>
              <a:t>, </a:t>
            </a:r>
            <a:r>
              <a:rPr lang="ru-RU" sz="2000" b="0" dirty="0" err="1"/>
              <a:t>чоо</a:t>
            </a:r>
            <a:r>
              <a:rPr lang="ru-RU" sz="2000" b="0" dirty="0"/>
              <a:t>, </a:t>
            </a:r>
            <a:r>
              <a:rPr lang="ru-RU" sz="2000" b="0" dirty="0" err="1"/>
              <a:t>чоб</a:t>
            </a:r>
            <a:r>
              <a:rPr lang="ru-RU" sz="2000" b="0" dirty="0"/>
              <a:t>, бол, </a:t>
            </a:r>
            <a:r>
              <a:rPr lang="ru-RU" sz="2000" b="0" dirty="0" err="1"/>
              <a:t>шго</a:t>
            </a:r>
            <a:r>
              <a:rPr lang="ru-RU" sz="2000" b="0" dirty="0"/>
              <a:t>, </a:t>
            </a:r>
            <a:r>
              <a:rPr lang="ru-RU" sz="2000" b="0" dirty="0" err="1"/>
              <a:t>шзщ</a:t>
            </a:r>
            <a:r>
              <a:rPr lang="ru-RU" sz="2000" b="0" dirty="0"/>
              <a:t>, </a:t>
            </a:r>
            <a:r>
              <a:rPr lang="ru-RU" sz="2000" b="0" dirty="0" err="1"/>
              <a:t>шзс</a:t>
            </a:r>
            <a:r>
              <a:rPr lang="ru-RU" sz="2000" b="0" dirty="0"/>
              <a:t>: логово, </a:t>
            </a:r>
            <a:r>
              <a:rPr lang="ru-RU" sz="2000" b="0" dirty="0" err="1"/>
              <a:t>лоло</a:t>
            </a:r>
            <a:r>
              <a:rPr lang="ru-RU" sz="2000" b="0" dirty="0"/>
              <a:t>, </a:t>
            </a:r>
            <a:r>
              <a:rPr lang="ru-RU" sz="2000" b="0" dirty="0" err="1"/>
              <a:t>лего</a:t>
            </a:r>
            <a:r>
              <a:rPr lang="ru-RU" sz="2000" b="0" dirty="0"/>
              <a:t>, логический, </a:t>
            </a:r>
            <a:r>
              <a:rPr lang="ru-RU" sz="2000" b="0" dirty="0" err="1"/>
              <a:t>лугостой</a:t>
            </a:r>
            <a:r>
              <a:rPr lang="ru-RU" sz="2000" b="0" dirty="0"/>
              <a:t>, гол, </a:t>
            </a:r>
            <a:r>
              <a:rPr lang="ru-RU" sz="2000" b="0" dirty="0" err="1"/>
              <a:t>гугол</a:t>
            </a:r>
            <a:r>
              <a:rPr lang="ru-RU" sz="2000" b="0" dirty="0"/>
              <a:t>, </a:t>
            </a:r>
            <a:r>
              <a:rPr lang="ru-RU" sz="2000" b="0" dirty="0" err="1"/>
              <a:t>гичигами</a:t>
            </a:r>
            <a:r>
              <a:rPr lang="ru-RU" sz="2000" b="0" dirty="0"/>
              <a:t> (озеро), чопорный, </a:t>
            </a:r>
            <a:r>
              <a:rPr lang="ru-RU" sz="2000" b="0" dirty="0" err="1"/>
              <a:t>чоботы</a:t>
            </a:r>
            <a:r>
              <a:rPr lang="ru-RU" sz="2000" b="0" dirty="0"/>
              <a:t>, болт (болтал), шагомер. </a:t>
            </a:r>
            <a:br>
              <a:rPr lang="ru-RU" sz="2000" b="0" dirty="0"/>
            </a:b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err="1" smtClean="0"/>
              <a:t>Лоло</a:t>
            </a:r>
            <a:r>
              <a:rPr lang="ru-RU" sz="2000" b="0" dirty="0" smtClean="0"/>
              <a:t> </a:t>
            </a:r>
            <a:r>
              <a:rPr lang="ru-RU" sz="2000" b="0" dirty="0"/>
              <a:t>в логове играла в логическую игру </a:t>
            </a:r>
            <a:r>
              <a:rPr lang="ru-RU" sz="2000" b="0" dirty="0" err="1"/>
              <a:t>лего</a:t>
            </a:r>
            <a:r>
              <a:rPr lang="ru-RU" sz="2000" b="0" dirty="0"/>
              <a:t>. </a:t>
            </a:r>
            <a:r>
              <a:rPr lang="ru-RU" sz="2000" b="0" dirty="0" err="1"/>
              <a:t>Гугол</a:t>
            </a:r>
            <a:r>
              <a:rPr lang="ru-RU" sz="2000" b="0" dirty="0"/>
              <a:t> болтал, что купи шагомер, шорты одел – показал нам пример. Чопорный черт чиркал </a:t>
            </a:r>
            <a:r>
              <a:rPr lang="ru-RU" sz="2000" b="0" dirty="0" err="1"/>
              <a:t>чоботами</a:t>
            </a:r>
            <a:r>
              <a:rPr lang="ru-RU" sz="2000" b="0" dirty="0"/>
              <a:t>.</a:t>
            </a:r>
            <a:r>
              <a:rPr lang="ru-RU" sz="1200" b="0" dirty="0"/>
              <a:t/>
            </a:r>
            <a:br>
              <a:rPr lang="ru-RU" sz="1200" b="0" dirty="0"/>
            </a:br>
            <a:endParaRPr lang="ru-RU" sz="1200" b="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3068961"/>
            <a:ext cx="2457873" cy="1800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4653136"/>
            <a:ext cx="6096000" cy="23050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3068961"/>
            <a:ext cx="2510408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324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404664"/>
            <a:ext cx="7344816" cy="645333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Фантазия человека всегда найдет образное сравнение для любой комбинации цифр.</a:t>
            </a:r>
          </a:p>
          <a:p>
            <a:pPr marL="0" indent="0" algn="ctr">
              <a:buNone/>
            </a:pPr>
            <a:r>
              <a:rPr lang="ru-RU" sz="2400" dirty="0" smtClean="0"/>
              <a:t>Преимущество </a:t>
            </a:r>
            <a:r>
              <a:rPr lang="ru-RU" sz="2400" dirty="0"/>
              <a:t>в таком методе запоминая </a:t>
            </a:r>
            <a:endParaRPr lang="ru-RU" sz="2400" dirty="0" smtClean="0"/>
          </a:p>
          <a:p>
            <a:pPr marL="0" indent="0" algn="ctr">
              <a:buNone/>
            </a:pPr>
            <a:r>
              <a:rPr lang="ru-RU" sz="2400" dirty="0" smtClean="0"/>
              <a:t>цифр</a:t>
            </a:r>
            <a:r>
              <a:rPr lang="ru-RU" sz="2400" dirty="0"/>
              <a:t>, заключается в малом размере </a:t>
            </a:r>
            <a:r>
              <a:rPr lang="ru-RU" sz="2400" dirty="0" smtClean="0"/>
              <a:t>получаю</a:t>
            </a:r>
          </a:p>
          <a:p>
            <a:pPr marL="0" indent="0" algn="ctr">
              <a:buNone/>
            </a:pPr>
            <a:r>
              <a:rPr lang="ru-RU" sz="2400" dirty="0" err="1" smtClean="0"/>
              <a:t>щихся</a:t>
            </a:r>
            <a:r>
              <a:rPr lang="ru-RU" sz="2400" dirty="0" smtClean="0"/>
              <a:t> </a:t>
            </a:r>
            <a:r>
              <a:rPr lang="ru-RU" sz="2400" dirty="0"/>
              <a:t>фраз, так как в одном слове может быть закодировано несколько цифр. </a:t>
            </a:r>
            <a:endParaRPr lang="ru-RU" sz="2400" dirty="0" smtClean="0"/>
          </a:p>
          <a:p>
            <a:pPr marL="0" indent="0" algn="ctr">
              <a:buNone/>
            </a:pPr>
            <a:r>
              <a:rPr lang="ru-RU" sz="2400" dirty="0" smtClean="0"/>
              <a:t>Легкость </a:t>
            </a:r>
            <a:r>
              <a:rPr lang="ru-RU" sz="2400" dirty="0"/>
              <a:t>расшифровки (зависит от кодировки: </a:t>
            </a:r>
            <a:endParaRPr lang="ru-RU" sz="2400" dirty="0" smtClean="0"/>
          </a:p>
          <a:p>
            <a:pPr marL="0" indent="0" algn="ctr">
              <a:buNone/>
            </a:pPr>
            <a:r>
              <a:rPr lang="ru-RU" sz="2400" dirty="0" smtClean="0"/>
              <a:t>есть </a:t>
            </a:r>
            <a:r>
              <a:rPr lang="ru-RU" sz="2400" dirty="0"/>
              <a:t>интуитивно-понятные, а есть те, что нужно заучивать как таблицу умножения</a:t>
            </a:r>
            <a:r>
              <a:rPr lang="ru-RU" sz="2400" dirty="0" smtClean="0"/>
              <a:t>).</a:t>
            </a:r>
            <a:r>
              <a:rPr lang="ru-RU" sz="2400" dirty="0"/>
              <a:t> В настоящее время люди стали слишком зависимы от электроники, интернета. Решение данной проблемы </a:t>
            </a:r>
            <a:endParaRPr lang="ru-RU" sz="2400" dirty="0" smtClean="0"/>
          </a:p>
          <a:p>
            <a:pPr marL="0" indent="0" algn="ctr">
              <a:buNone/>
            </a:pPr>
            <a:r>
              <a:rPr lang="ru-RU" sz="2400" dirty="0" smtClean="0"/>
              <a:t>поможет </a:t>
            </a:r>
            <a:r>
              <a:rPr lang="ru-RU" sz="2400" dirty="0"/>
              <a:t>снизить нашу зависимость от электронных устройств, ведь нам уже не придется записывать номера телефонов, даты и прочее в запоминающие электронные устройства.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77206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5816" y="2714"/>
            <a:ext cx="4680520" cy="1069514"/>
          </a:xfrm>
        </p:spPr>
        <p:txBody>
          <a:bodyPr/>
          <a:lstStyle/>
          <a:p>
            <a:r>
              <a:rPr lang="en-US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Актуальность</a:t>
            </a:r>
            <a:endParaRPr lang="ko-KR" altLang="en-US" sz="4400" dirty="0">
              <a:solidFill>
                <a:schemeClr val="tx1">
                  <a:lumMod val="75000"/>
                  <a:lumOff val="25000"/>
                </a:schemeClr>
              </a:solidFill>
              <a:ea typeface="Arial Unicode MS" pitchFamily="50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3688" y="1069514"/>
            <a:ext cx="7200800" cy="505664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800" dirty="0" smtClean="0"/>
          </a:p>
          <a:p>
            <a:pPr marL="0" indent="0" algn="ctr">
              <a:buNone/>
            </a:pPr>
            <a:r>
              <a:rPr lang="ru-RU" sz="4000" dirty="0"/>
              <a:t>Проблема питания </a:t>
            </a:r>
            <a:endParaRPr lang="ru-RU" sz="4000" dirty="0" smtClean="0"/>
          </a:p>
          <a:p>
            <a:pPr marL="0" indent="0" algn="ctr">
              <a:buNone/>
            </a:pPr>
            <a:r>
              <a:rPr lang="ru-RU" sz="4000" dirty="0" smtClean="0"/>
              <a:t>- </a:t>
            </a:r>
            <a:r>
              <a:rPr lang="ru-RU" sz="4000" dirty="0"/>
              <a:t>очень актуальна в </a:t>
            </a:r>
            <a:endParaRPr lang="ru-RU" sz="4000" dirty="0" smtClean="0"/>
          </a:p>
          <a:p>
            <a:pPr marL="0" indent="0" algn="ctr">
              <a:buNone/>
            </a:pPr>
            <a:r>
              <a:rPr lang="ru-RU" sz="4000" dirty="0" smtClean="0"/>
              <a:t>жизни </a:t>
            </a:r>
            <a:r>
              <a:rPr lang="ru-RU" sz="4000" dirty="0"/>
              <a:t>каждого человека, </a:t>
            </a:r>
            <a:endParaRPr lang="ru-RU" sz="4000" dirty="0" smtClean="0"/>
          </a:p>
          <a:p>
            <a:pPr marL="0" indent="0" algn="ctr">
              <a:buNone/>
            </a:pPr>
            <a:r>
              <a:rPr lang="ru-RU" sz="4000" dirty="0" smtClean="0"/>
              <a:t>поэтому нужно </a:t>
            </a:r>
            <a:r>
              <a:rPr lang="ru-RU" sz="4000" dirty="0"/>
              <a:t>знать, </a:t>
            </a:r>
            <a:endParaRPr lang="ru-RU" sz="4000" dirty="0" smtClean="0"/>
          </a:p>
          <a:p>
            <a:pPr marL="0" indent="0" algn="ctr">
              <a:buNone/>
            </a:pPr>
            <a:r>
              <a:rPr lang="ru-RU" sz="4000" dirty="0" smtClean="0"/>
              <a:t>что ты </a:t>
            </a:r>
            <a:r>
              <a:rPr lang="ru-RU" sz="4000" dirty="0"/>
              <a:t>покупаешь.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9525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3848" y="0"/>
            <a:ext cx="3456384" cy="1069514"/>
          </a:xfrm>
        </p:spPr>
        <p:txBody>
          <a:bodyPr/>
          <a:lstStyle/>
          <a:p>
            <a:r>
              <a:rPr lang="en-US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Объект</a:t>
            </a:r>
            <a:endParaRPr lang="ko-KR" altLang="en-US" sz="4400" dirty="0">
              <a:solidFill>
                <a:schemeClr val="tx1">
                  <a:lumMod val="75000"/>
                  <a:lumOff val="25000"/>
                </a:schemeClr>
              </a:solidFill>
              <a:ea typeface="Arial Unicode MS" pitchFamily="50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696" y="1556792"/>
            <a:ext cx="7128792" cy="45693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Объектом проекта является исследование индексов Е на продуктах </a:t>
            </a:r>
          </a:p>
          <a:p>
            <a:pPr marL="0" indent="0" algn="ctr">
              <a:buNone/>
            </a:pPr>
            <a:r>
              <a:rPr lang="ru-RU" sz="4000" dirty="0" smtClean="0"/>
              <a:t>питания и помощь </a:t>
            </a:r>
          </a:p>
          <a:p>
            <a:pPr marL="0" indent="0" algn="ctr">
              <a:buNone/>
            </a:pPr>
            <a:r>
              <a:rPr lang="ru-RU" sz="4000" dirty="0" smtClean="0"/>
              <a:t>в их запоминании. </a:t>
            </a:r>
            <a:endParaRPr lang="ru-RU" sz="4000" dirty="0"/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49314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3888" y="0"/>
            <a:ext cx="1872208" cy="1069514"/>
          </a:xfrm>
        </p:spPr>
        <p:txBody>
          <a:bodyPr/>
          <a:lstStyle/>
          <a:p>
            <a:r>
              <a:rPr lang="en-US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Цель</a:t>
            </a:r>
            <a:endParaRPr lang="ko-KR" altLang="en-US" sz="4400" dirty="0">
              <a:solidFill>
                <a:schemeClr val="tx1">
                  <a:lumMod val="75000"/>
                  <a:lumOff val="25000"/>
                </a:schemeClr>
              </a:solidFill>
              <a:ea typeface="Arial Unicode MS" pitchFamily="50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1680" y="1340768"/>
            <a:ext cx="7272808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Стоит </a:t>
            </a:r>
            <a:r>
              <a:rPr lang="ru-RU" sz="2800" dirty="0"/>
              <a:t>ли отдельно записывать, какие </a:t>
            </a:r>
            <a:r>
              <a:rPr lang="ru-RU" sz="2800" dirty="0" smtClean="0"/>
              <a:t>до-</a:t>
            </a:r>
            <a:r>
              <a:rPr lang="ru-RU" sz="2800" dirty="0" err="1" smtClean="0"/>
              <a:t>бавки</a:t>
            </a:r>
            <a:r>
              <a:rPr lang="ru-RU" sz="2800" dirty="0" smtClean="0"/>
              <a:t> </a:t>
            </a:r>
            <a:r>
              <a:rPr lang="ru-RU" sz="2800" dirty="0"/>
              <a:t>запрещены, и сверять с этим </a:t>
            </a:r>
            <a:r>
              <a:rPr lang="ru-RU" sz="2800" dirty="0" smtClean="0"/>
              <a:t>спи- </a:t>
            </a:r>
            <a:r>
              <a:rPr lang="ru-RU" sz="2800" dirty="0" err="1" smtClean="0"/>
              <a:t>ском</a:t>
            </a:r>
            <a:r>
              <a:rPr lang="ru-RU" sz="2800" dirty="0" smtClean="0"/>
              <a:t> </a:t>
            </a:r>
            <a:r>
              <a:rPr lang="ru-RU" sz="2800" dirty="0"/>
              <a:t>каждую коробку или продукт? </a:t>
            </a:r>
          </a:p>
          <a:p>
            <a:pPr marL="0" indent="0">
              <a:buNone/>
            </a:pPr>
            <a:r>
              <a:rPr lang="ru-RU" sz="2800" dirty="0" smtClean="0"/>
              <a:t>Для </a:t>
            </a:r>
            <a:r>
              <a:rPr lang="ru-RU" sz="2800" dirty="0"/>
              <a:t>того, чтобы облегчить задачу с </a:t>
            </a:r>
            <a:r>
              <a:rPr lang="ru-RU" sz="2800" dirty="0" err="1" smtClean="0"/>
              <a:t>запо-минанием</a:t>
            </a:r>
            <a:r>
              <a:rPr lang="ru-RU" sz="2800" dirty="0"/>
              <a:t>, я предлагаю составить </a:t>
            </a:r>
            <a:r>
              <a:rPr lang="ru-RU" sz="2800" dirty="0" smtClean="0"/>
              <a:t>скоро-говорки</a:t>
            </a:r>
            <a:r>
              <a:rPr lang="ru-RU" sz="2800" dirty="0"/>
              <a:t>, которые запоминаются гораздо легче, чем цифры. Цифра – </a:t>
            </a:r>
            <a:r>
              <a:rPr lang="ru-RU" sz="2800" dirty="0" err="1" smtClean="0"/>
              <a:t>соответству-ет</a:t>
            </a:r>
            <a:r>
              <a:rPr lang="ru-RU" sz="2800" dirty="0" smtClean="0"/>
              <a:t> </a:t>
            </a:r>
            <a:r>
              <a:rPr lang="ru-RU" sz="2800" dirty="0"/>
              <a:t>букве алфавита.  Из букв составляем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слова</a:t>
            </a:r>
            <a:r>
              <a:rPr lang="ru-RU" sz="2800" dirty="0"/>
              <a:t>, которые складываем в </a:t>
            </a:r>
            <a:r>
              <a:rPr lang="ru-RU" sz="2800" dirty="0" err="1" smtClean="0"/>
              <a:t>предложе-ния</a:t>
            </a:r>
            <a:r>
              <a:rPr lang="ru-RU" sz="2800" dirty="0"/>
              <a:t>. 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27299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7784" y="0"/>
            <a:ext cx="2880320" cy="1069514"/>
          </a:xfrm>
        </p:spPr>
        <p:txBody>
          <a:bodyPr/>
          <a:lstStyle/>
          <a:p>
            <a:r>
              <a:rPr lang="en-US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Задачи</a:t>
            </a:r>
            <a:endParaRPr lang="ko-KR" altLang="en-US" sz="4400" dirty="0">
              <a:solidFill>
                <a:schemeClr val="tx1">
                  <a:lumMod val="75000"/>
                  <a:lumOff val="25000"/>
                </a:schemeClr>
              </a:solidFill>
              <a:ea typeface="Arial Unicode MS" pitchFamily="50" charset="-127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691680" y="1069514"/>
            <a:ext cx="6984776" cy="505664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altLang="ko-KR" sz="2800" dirty="0" smtClean="0">
                <a:latin typeface="Arial" pitchFamily="34" charset="0"/>
                <a:cs typeface="Arial" pitchFamily="34" charset="0"/>
              </a:rPr>
              <a:t>Изучить материалы </a:t>
            </a:r>
            <a:r>
              <a:rPr lang="ru-RU" sz="2800" dirty="0" smtClean="0"/>
              <a:t>цифрового кода,  который </a:t>
            </a:r>
            <a:r>
              <a:rPr lang="ru-RU" sz="2800" dirty="0"/>
              <a:t>определяет дополнительные </a:t>
            </a:r>
            <a:r>
              <a:rPr lang="ru-RU" sz="2800" dirty="0" smtClean="0"/>
              <a:t>ингредиенты,</a:t>
            </a:r>
            <a:r>
              <a:rPr lang="ru-RU" sz="2800" dirty="0"/>
              <a:t> введенные в </a:t>
            </a:r>
            <a:r>
              <a:rPr lang="ru-RU" sz="2800" dirty="0" smtClean="0"/>
              <a:t>состав 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продуктов.</a:t>
            </a:r>
            <a:endParaRPr lang="en-US" altLang="ko-KR" sz="28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altLang="ko-KR" sz="2800" dirty="0">
                <a:latin typeface="Arial" pitchFamily="34" charset="0"/>
                <a:cs typeface="Arial" pitchFamily="34" charset="0"/>
              </a:rPr>
              <a:t>Выяснить,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способны ли люди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самосто-ятельно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разобраться в системе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 Е-кодов.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Составить </a:t>
            </a:r>
            <a:r>
              <a:rPr lang="ru-RU" sz="2800" dirty="0"/>
              <a:t>скороговорки, которые </a:t>
            </a:r>
            <a:r>
              <a:rPr lang="ru-RU" sz="2800" dirty="0" smtClean="0"/>
              <a:t>не сложно запомнить.</a:t>
            </a:r>
            <a:endParaRPr lang="ko-KR" alt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078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835696" y="47667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Что </a:t>
            </a:r>
            <a:r>
              <a:rPr lang="ru-RU" dirty="0"/>
              <a:t>такое индекс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dirty="0"/>
              <a:t>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Е» - это сокращение от </a:t>
            </a:r>
            <a:r>
              <a:rPr lang="ru-RU" dirty="0" smtClean="0"/>
              <a:t>слова</a:t>
            </a:r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Европа», означает систему </a:t>
            </a:r>
            <a:r>
              <a:rPr lang="ru-RU" dirty="0" err="1" smtClean="0"/>
              <a:t>коди</a:t>
            </a:r>
            <a:r>
              <a:rPr lang="ru-RU" dirty="0" smtClean="0"/>
              <a:t>- </a:t>
            </a:r>
            <a:r>
              <a:rPr lang="ru-RU" dirty="0" err="1" smtClean="0"/>
              <a:t>ровки</a:t>
            </a:r>
            <a:r>
              <a:rPr lang="ru-RU" dirty="0"/>
              <a:t>, которая была </a:t>
            </a:r>
            <a:r>
              <a:rPr lang="ru-RU" dirty="0" smtClean="0"/>
              <a:t>разработана </a:t>
            </a:r>
            <a:r>
              <a:rPr lang="ru-RU" dirty="0"/>
              <a:t>в европейских странах. Теперь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каждая </a:t>
            </a:r>
            <a:r>
              <a:rPr lang="ru-RU" dirty="0"/>
              <a:t>пищевая добавка имеет уникальное имя, состоящее из </a:t>
            </a:r>
            <a:r>
              <a:rPr lang="ru-RU" dirty="0" smtClean="0"/>
              <a:t>буквы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dirty="0"/>
              <a:t> и трёхзначного номера,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обозначающие </a:t>
            </a:r>
            <a:r>
              <a:rPr lang="ru-RU" dirty="0"/>
              <a:t>код добавки.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4872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763688" y="47667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27584" y="0"/>
            <a:ext cx="7787208" cy="1700808"/>
          </a:xfrm>
        </p:spPr>
        <p:txBody>
          <a:bodyPr/>
          <a:lstStyle/>
          <a:p>
            <a:r>
              <a:rPr lang="ru-RU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Исследование нахождения </a:t>
            </a:r>
            <a:br>
              <a:rPr lang="ru-RU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</a:br>
            <a:r>
              <a:rPr lang="ru-RU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Е индексов на продуктах</a:t>
            </a:r>
            <a:endParaRPr lang="ko-KR" altLang="en-US" sz="4400" dirty="0">
              <a:solidFill>
                <a:schemeClr val="tx1">
                  <a:lumMod val="75000"/>
                  <a:lumOff val="25000"/>
                </a:schemeClr>
              </a:solidFill>
              <a:ea typeface="Arial Unicode MS" pitchFamily="50" charset="-127"/>
            </a:endParaRPr>
          </a:p>
        </p:txBody>
      </p:sp>
      <p:pic>
        <p:nvPicPr>
          <p:cNvPr id="4" name="Рисунок 3" descr="Картинки по запросу фото эикеток продуктов с Е1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62" y="3298029"/>
            <a:ext cx="1685925" cy="168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артинки по запросу фото эикеток продуктов с Е12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78" y="1530163"/>
            <a:ext cx="2199640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артинки по запросу фото эикеток продуктов с Е12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728" y="1503005"/>
            <a:ext cx="2181225" cy="12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Картинки по запросу фото эикеток продуктов с Е12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064" y="5274877"/>
            <a:ext cx="237236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Картинки по запросу фото этикеток продуктов с Е12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41" y="4140991"/>
            <a:ext cx="2271395" cy="150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ртинки по запросу фото этикеток продуктов с Е12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245" y="2513594"/>
            <a:ext cx="2426970" cy="136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Картинки по запросу фото этикеток кокаколы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255" y="2403739"/>
            <a:ext cx="2190750" cy="1591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Картинки по запросу фото этикеток фанты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4" b="7162"/>
          <a:stretch/>
        </p:blipFill>
        <p:spPr bwMode="auto">
          <a:xfrm>
            <a:off x="7383345" y="3745147"/>
            <a:ext cx="1695450" cy="2181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20875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763688" y="476672"/>
            <a:ext cx="6851104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27584" y="0"/>
            <a:ext cx="7787208" cy="1340768"/>
          </a:xfrm>
        </p:spPr>
        <p:txBody>
          <a:bodyPr/>
          <a:lstStyle/>
          <a:p>
            <a:r>
              <a:rPr lang="ru-RU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Опрос детей и взрослых</a:t>
            </a:r>
            <a:endParaRPr lang="ko-KR" altLang="en-US" sz="4400" dirty="0">
              <a:solidFill>
                <a:schemeClr val="tx1">
                  <a:lumMod val="75000"/>
                  <a:lumOff val="25000"/>
                </a:schemeClr>
              </a:solidFill>
              <a:ea typeface="Arial Unicode MS" pitchFamily="50" charset="-127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481575638"/>
              </p:ext>
            </p:extLst>
          </p:nvPr>
        </p:nvGraphicFramePr>
        <p:xfrm>
          <a:off x="107504" y="1484784"/>
          <a:ext cx="3528392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386553957"/>
              </p:ext>
            </p:extLst>
          </p:nvPr>
        </p:nvGraphicFramePr>
        <p:xfrm>
          <a:off x="5508104" y="1556792"/>
          <a:ext cx="331236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329844120"/>
              </p:ext>
            </p:extLst>
          </p:nvPr>
        </p:nvGraphicFramePr>
        <p:xfrm>
          <a:off x="107504" y="4077072"/>
          <a:ext cx="3528392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4080252214"/>
              </p:ext>
            </p:extLst>
          </p:nvPr>
        </p:nvGraphicFramePr>
        <p:xfrm>
          <a:off x="5580112" y="4005064"/>
          <a:ext cx="324036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532760172"/>
              </p:ext>
            </p:extLst>
          </p:nvPr>
        </p:nvGraphicFramePr>
        <p:xfrm>
          <a:off x="3275856" y="2780928"/>
          <a:ext cx="2736304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134601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6013</TotalTime>
  <Words>601</Words>
  <Application>Microsoft Office PowerPoint</Application>
  <PresentationFormat>Экран (4:3)</PresentationFormat>
  <Paragraphs>89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 Unicode MS</vt:lpstr>
      <vt:lpstr>맑은 고딕</vt:lpstr>
      <vt:lpstr>Arial</vt:lpstr>
      <vt:lpstr>Calibri</vt:lpstr>
      <vt:lpstr>Times New Roman</vt:lpstr>
      <vt:lpstr>Wingdings</vt:lpstr>
      <vt:lpstr>Office Theme</vt:lpstr>
      <vt:lpstr>Презентация PowerPoint</vt:lpstr>
      <vt:lpstr> Тема</vt:lpstr>
      <vt:lpstr> Актуальность</vt:lpstr>
      <vt:lpstr> Объект</vt:lpstr>
      <vt:lpstr> Цель</vt:lpstr>
      <vt:lpstr> Задачи</vt:lpstr>
      <vt:lpstr>Презентация PowerPoint</vt:lpstr>
      <vt:lpstr>Исследование нахождения  Е индексов на продуктах</vt:lpstr>
      <vt:lpstr>Опрос детей и взрослых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«Опасные для детей» 270 – гсо, получается персонаж из детского мультфильма Гастон</vt:lpstr>
      <vt:lpstr>«Запрещенные» 103, 105, 111, 121, 123, 125, 126, 130, 152, 952 – лоз, лоб, ллл, лгл, лгз, лгб, лгш, лзо, лбг, дбг: лоза лоб лилия леголас легозавр легобой лягушка лозовая любого дебаг.   Леголаз и легозазавр в легобой вступили, и тот час из магазина дети их купили. Лозовая лягушка ударила лозой, от такого потрясенья она задрыгала ногой.  </vt:lpstr>
      <vt:lpstr>«Опасные» - 102, 110, 124, 127, 201, 220, 242, 400, 405, 501, 620, 636, 637 – лог, лло, лго, лгч, лгс, гол, гго, гчг, чоо, чоб, бол, шго, шзщ, шзс: логово, лоло, лего, логический, лугостой, гол, гугол, гичигами (озеро), чопорный, чоботы, болт (болтал), шагомер.   Лоло в логове играла в логическую игру лего. Гугол болтал, что купи шагомер, шорты одел – показал нам пример. Чопорный черт чиркал чоботами. 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user</cp:lastModifiedBy>
  <cp:revision>41</cp:revision>
  <dcterms:created xsi:type="dcterms:W3CDTF">2014-04-01T16:35:38Z</dcterms:created>
  <dcterms:modified xsi:type="dcterms:W3CDTF">2020-03-16T02:11:29Z</dcterms:modified>
</cp:coreProperties>
</file>