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5" r:id="rId18"/>
    <p:sldId id="283" r:id="rId19"/>
    <p:sldId id="284" r:id="rId20"/>
    <p:sldId id="276" r:id="rId21"/>
    <p:sldId id="269" r:id="rId22"/>
    <p:sldId id="277" r:id="rId23"/>
    <p:sldId id="278" r:id="rId24"/>
    <p:sldId id="279" r:id="rId25"/>
    <p:sldId id="280" r:id="rId26"/>
    <p:sldId id="273" r:id="rId27"/>
    <p:sldId id="274" r:id="rId28"/>
    <p:sldId id="281" r:id="rId29"/>
    <p:sldId id="282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308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9" r:id="rId55"/>
    <p:sldId id="311" r:id="rId56"/>
    <p:sldId id="349" r:id="rId57"/>
    <p:sldId id="351" r:id="rId58"/>
    <p:sldId id="312" r:id="rId59"/>
    <p:sldId id="313" r:id="rId60"/>
    <p:sldId id="318" r:id="rId61"/>
    <p:sldId id="314" r:id="rId62"/>
    <p:sldId id="315" r:id="rId63"/>
    <p:sldId id="316" r:id="rId64"/>
    <p:sldId id="317" r:id="rId65"/>
    <p:sldId id="319" r:id="rId66"/>
    <p:sldId id="322" r:id="rId67"/>
    <p:sldId id="323" r:id="rId68"/>
    <p:sldId id="324" r:id="rId69"/>
    <p:sldId id="325" r:id="rId70"/>
    <p:sldId id="326" r:id="rId71"/>
    <p:sldId id="327" r:id="rId72"/>
    <p:sldId id="330" r:id="rId73"/>
    <p:sldId id="331" r:id="rId74"/>
    <p:sldId id="329" r:id="rId75"/>
    <p:sldId id="332" r:id="rId76"/>
    <p:sldId id="333" r:id="rId77"/>
    <p:sldId id="334" r:id="rId78"/>
    <p:sldId id="335" r:id="rId79"/>
    <p:sldId id="352" r:id="rId80"/>
    <p:sldId id="336" r:id="rId81"/>
    <p:sldId id="337" r:id="rId82"/>
    <p:sldId id="338" r:id="rId83"/>
    <p:sldId id="345" r:id="rId84"/>
    <p:sldId id="346" r:id="rId85"/>
    <p:sldId id="339" r:id="rId86"/>
    <p:sldId id="340" r:id="rId87"/>
    <p:sldId id="341" r:id="rId88"/>
    <p:sldId id="342" r:id="rId89"/>
    <p:sldId id="343" r:id="rId90"/>
    <p:sldId id="344" r:id="rId91"/>
  </p:sldIdLst>
  <p:sldSz cx="9144000" cy="6858000" type="screen4x3"/>
  <p:notesSz cx="6834188" cy="9979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2604"/>
    <a:srgbClr val="582A04"/>
    <a:srgbClr val="F4E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3200">
                <a:solidFill>
                  <a:srgbClr val="502604"/>
                </a:solidFill>
              </a:defRPr>
            </a:pPr>
            <a:r>
              <a:rPr lang="ru-RU" sz="3200">
                <a:solidFill>
                  <a:srgbClr val="502604"/>
                </a:solidFill>
              </a:rPr>
              <a:t>Технические функции смартфонов</a:t>
            </a:r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102235741927981E-2"/>
          <c:y val="0.20624595320935862"/>
          <c:w val="0.62208036600368055"/>
          <c:h val="0.79375404679064143"/>
        </c:manualLayout>
      </c:layout>
      <c:pie3DChart>
        <c:varyColors val="1"/>
        <c:ser>
          <c:idx val="0"/>
          <c:order val="0"/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Лист1!$A$1:$A$8</c:f>
              <c:strCache>
                <c:ptCount val="8"/>
                <c:pt idx="0">
                  <c:v>Операционная система Android не ниже 4.4. </c:v>
                </c:pt>
                <c:pt idx="1">
                  <c:v>Доступ в Интернет GPRS,  3G,WAP , EDGE, HSDPA, Wi-Fi, USB,  Bluetooth</c:v>
                </c:pt>
                <c:pt idx="2">
                  <c:v>Проигрывание MP3-файлов, AAC,WAV,WMA, FM-радио  </c:v>
                </c:pt>
                <c:pt idx="3">
                  <c:v>Воспроизведение видео </c:v>
                </c:pt>
                <c:pt idx="4">
                  <c:v>Диктофон</c:v>
                </c:pt>
                <c:pt idx="5">
                  <c:v>Калькулятор </c:v>
                </c:pt>
                <c:pt idx="6">
                  <c:v>Спутниковая навигация  </c:v>
                </c:pt>
                <c:pt idx="7">
                  <c:v>Фотокамера не менее 13 млн. пк </c:v>
                </c:pt>
              </c:strCache>
            </c:strRef>
          </c:cat>
          <c:val>
            <c:numRef>
              <c:f>Лист1!$B$1:$B$8</c:f>
              <c:numCache>
                <c:formatCode>General</c:formatCode>
                <c:ptCount val="8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14</c:v>
                </c:pt>
                <c:pt idx="4">
                  <c:v>15</c:v>
                </c:pt>
                <c:pt idx="5">
                  <c:v>15</c:v>
                </c:pt>
                <c:pt idx="6">
                  <c:v>14</c:v>
                </c:pt>
                <c:pt idx="7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480170791129344"/>
          <c:y val="0.12881569327997039"/>
          <c:w val="0.33926577378373446"/>
          <c:h val="0.8479581764502678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502604"/>
                </a:solidFill>
              </a:defRPr>
            </a:pPr>
            <a:r>
              <a:rPr lang="ru-RU" sz="2400">
                <a:solidFill>
                  <a:srgbClr val="502604"/>
                </a:solidFill>
              </a:rPr>
              <a:t>Приложения для мобильных телефонов</a:t>
            </a:r>
          </a:p>
        </c:rich>
      </c:tx>
      <c:layout>
        <c:manualLayout>
          <c:xMode val="edge"/>
          <c:yMode val="edge"/>
          <c:x val="8.7353820589982749E-3"/>
          <c:y val="0.12839639620806378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5973539171976116E-3"/>
          <c:y val="0.16984490531783317"/>
          <c:w val="0.63413557913854979"/>
          <c:h val="0.83015509468216686"/>
        </c:manualLayout>
      </c:layout>
      <c:pie3DChart>
        <c:varyColors val="1"/>
        <c:ser>
          <c:idx val="0"/>
          <c:order val="0"/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Лист2!$A$1:$A$13</c:f>
              <c:strCache>
                <c:ptCount val="13"/>
                <c:pt idx="0">
                  <c:v>браузер для просмотра Интернет страниц Chrome </c:v>
                </c:pt>
                <c:pt idx="1">
                  <c:v>программы для просмотра электронной почты Gmail </c:v>
                </c:pt>
                <c:pt idx="2">
                  <c:v>социальные сети: В контакте, Facebook,  Instagram</c:v>
                </c:pt>
                <c:pt idx="3">
                  <c:v>программы для чтения электронных книг   UB Reader </c:v>
                </c:pt>
                <c:pt idx="4">
                  <c:v>офисные программы (аналоги Word, Excel и т.д.) </c:v>
                </c:pt>
                <c:pt idx="5">
                  <c:v>диктофон</c:v>
                </c:pt>
                <c:pt idx="6">
                  <c:v>калькулятор </c:v>
                </c:pt>
                <c:pt idx="7">
                  <c:v>социальные мессенджеры  Viber, WhatsApp, Skype, ICQ -</c:v>
                </c:pt>
                <c:pt idx="8">
                  <c:v>электронные словари, шпаргалки, учебные пособия</c:v>
                </c:pt>
                <c:pt idx="9">
                  <c:v>S Translator </c:v>
                </c:pt>
                <c:pt idx="10">
                  <c:v>Total Commander </c:v>
                </c:pt>
                <c:pt idx="11">
                  <c:v>Class Life </c:v>
                </c:pt>
                <c:pt idx="12">
                  <c:v>Электронные учебники</c:v>
                </c:pt>
              </c:strCache>
            </c:strRef>
          </c:cat>
          <c:val>
            <c:numRef>
              <c:f>Лист2!$B$1:$B$13</c:f>
              <c:numCache>
                <c:formatCode>General</c:formatCode>
                <c:ptCount val="13"/>
                <c:pt idx="0">
                  <c:v>15</c:v>
                </c:pt>
                <c:pt idx="1">
                  <c:v>10</c:v>
                </c:pt>
                <c:pt idx="2">
                  <c:v>15</c:v>
                </c:pt>
                <c:pt idx="3">
                  <c:v>10</c:v>
                </c:pt>
                <c:pt idx="4">
                  <c:v>5</c:v>
                </c:pt>
                <c:pt idx="5">
                  <c:v>15</c:v>
                </c:pt>
                <c:pt idx="6">
                  <c:v>15</c:v>
                </c:pt>
                <c:pt idx="7">
                  <c:v>15</c:v>
                </c:pt>
                <c:pt idx="8">
                  <c:v>7</c:v>
                </c:pt>
                <c:pt idx="9">
                  <c:v>10</c:v>
                </c:pt>
                <c:pt idx="10">
                  <c:v>7</c:v>
                </c:pt>
                <c:pt idx="11">
                  <c:v>15</c:v>
                </c:pt>
                <c:pt idx="1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295281200639543"/>
          <c:y val="8.9811320482694607E-2"/>
          <c:w val="0.34704711532761362"/>
          <c:h val="0.90070046665437775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110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0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790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713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48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453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915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454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306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524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683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E9722-B3B6-4DBE-8FE4-F49423777C61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2F781-FE84-42A6-B49D-C75818B2C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812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ebus1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rebus1.com/index.php?item=rebus_generator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mastertk.ru/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poncy.ru/anagram/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poncy.ru/anagram/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poncy.ru/anagram/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poncy.ru/anagram/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poncy.ru/anagram/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---W-O-R-K----\2015\Презентации\11 - Гильфанова. Игровые технологии\слайды\00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Z:\---W-O-R-K----\2015\Презентации\11 - Гильфанова. Игровые технологии\слайды\000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Z:\---W-O-R-K----\2015\Презентации\11 - Гильфанова. Игровые технологии\слайды\000-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Z:\---W-O-R-K----\2015\Презентации\11 - Гильфанова. Игровые технологии\слайды\000-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" y="0"/>
            <a:ext cx="9137686" cy="293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Z:\---W-O-R-K----\2015\Презентации\11 - Гильфанова. Игровые технологии\слайды\000-0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0316" cy="268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Z:\---W-O-R-K----\2015\Презентации\11 - Гильфанова. Игровые технологии\слайды\000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5063"/>
            <a:ext cx="9150316" cy="360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Z:\---W-O-R-K----\2015\Презентации\11 - Гильфанова. Игровые технологии\слайды\000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" y="3260037"/>
            <a:ext cx="9137685" cy="359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5868094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Автор: учитель информатики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МАОУ СОШ №1 п.г.т. Забайкальск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Гильфанова Юлия Игоревна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75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1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Z:\---W-O-R-K----\2015\Презентации\11 - Гильфанова. Игровые технологии\слайды\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764704"/>
            <a:ext cx="23310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9552" y="1988840"/>
            <a:ext cx="4569216" cy="1872208"/>
            <a:chOff x="539552" y="2060848"/>
            <a:chExt cx="4203679" cy="225893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39552" y="2060848"/>
              <a:ext cx="4173584" cy="2258936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7956" y="2216684"/>
              <a:ext cx="4045275" cy="14068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Кроссворд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- игра-задача,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которой фигура из рядов пустых клеток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заполняется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перекрещивающимися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словами со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значениями, заданными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условиям игры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39552" y="4149080"/>
            <a:ext cx="4536504" cy="2252815"/>
            <a:chOff x="539552" y="2060848"/>
            <a:chExt cx="4173584" cy="2718163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39552" y="2060848"/>
              <a:ext cx="4173584" cy="2519583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97956" y="2216684"/>
              <a:ext cx="3676820" cy="2562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Кроссворд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-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задача-головоломка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,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заключающаяся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 заполнении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буквами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перекрещивающихся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рядов </a:t>
              </a: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клеточек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так, чтобы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горизонталям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вертикалям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получились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заданные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значениям слова</a:t>
              </a:r>
            </a:p>
            <a:p>
              <a:pPr lvl="0"/>
              <a:endParaRPr lang="ru-RU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38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:\---W-O-R-K----\2015\Презентации\11 - Гильфанова. Игровые технологии\слайды\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674400"/>
            <a:ext cx="423514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д</a:t>
            </a:r>
          </a:p>
          <a:p>
            <a:r>
              <a:rPr lang="ru-RU" sz="3200" b="1" dirty="0" smtClean="0"/>
              <a:t>о</a:t>
            </a:r>
          </a:p>
          <a:p>
            <a:r>
              <a:rPr lang="ru-RU" sz="3200" b="1" dirty="0" smtClean="0"/>
              <a:t>с</a:t>
            </a:r>
          </a:p>
          <a:p>
            <a:r>
              <a:rPr lang="ru-RU" sz="3200" b="1" dirty="0" smtClean="0"/>
              <a:t>т</a:t>
            </a:r>
          </a:p>
          <a:p>
            <a:r>
              <a:rPr lang="ru-RU" sz="3200" b="1" dirty="0" smtClean="0"/>
              <a:t>о</a:t>
            </a:r>
          </a:p>
          <a:p>
            <a:r>
              <a:rPr lang="ru-RU" sz="3200" b="1" dirty="0" smtClean="0"/>
              <a:t>и</a:t>
            </a:r>
          </a:p>
          <a:p>
            <a:r>
              <a:rPr lang="ru-RU" sz="3200" b="1" dirty="0" smtClean="0"/>
              <a:t>н</a:t>
            </a:r>
          </a:p>
          <a:p>
            <a:r>
              <a:rPr lang="ru-RU" sz="3200" b="1" dirty="0" smtClean="0"/>
              <a:t>с</a:t>
            </a:r>
          </a:p>
          <a:p>
            <a:r>
              <a:rPr lang="ru-RU" sz="3200" b="1" dirty="0" smtClean="0"/>
              <a:t>т</a:t>
            </a:r>
          </a:p>
          <a:p>
            <a:r>
              <a:rPr lang="ru-RU" sz="3200" b="1" dirty="0" smtClean="0"/>
              <a:t>в</a:t>
            </a:r>
          </a:p>
          <a:p>
            <a:r>
              <a:rPr lang="ru-RU" sz="3200" b="1" dirty="0"/>
              <a:t>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51031" y="836712"/>
            <a:ext cx="392928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ает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возможность проявить себя,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позволяет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самостоятельно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отыскивать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ответы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на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поставленные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вопросы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2282932"/>
            <a:ext cx="2690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расширяе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кругозор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2988" y="4707892"/>
            <a:ext cx="4110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развивае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логическое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мышление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9872" y="2769736"/>
            <a:ext cx="5050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бращение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 дополнительным источникам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3808" y="3740344"/>
            <a:ext cx="22656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тре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ирует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память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2451" y="4229714"/>
            <a:ext cx="3766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оттачивает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ообразительность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29184" y="3254823"/>
            <a:ext cx="50640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пробуждает     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нтерес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 углублению знаний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99275" y="5204481"/>
            <a:ext cx="3736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ырабатывает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умение доводить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231" y="5686434"/>
            <a:ext cx="26708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начатое дело до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конц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71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Z:\---W-O-R-K----\2015\Презентации\11 - Гильфанова. Игровые технологии\слайды\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4"/>
            <a:ext cx="9140396" cy="685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764704"/>
            <a:ext cx="156645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Функции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195" name="Picture 3" descr="Z:\---W-O-R-K----\2015\Презентации\11 - Гильфанова. Игровые технологии\photo1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868" y="410434"/>
            <a:ext cx="1781175" cy="1327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11559" y="2204864"/>
            <a:ext cx="3785267" cy="1225488"/>
            <a:chOff x="395536" y="5589240"/>
            <a:chExt cx="2088232" cy="79208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69240" y="5836086"/>
              <a:ext cx="960600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обучающая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403648" y="3645024"/>
            <a:ext cx="3785267" cy="1225488"/>
            <a:chOff x="395536" y="5589240"/>
            <a:chExt cx="2088232" cy="79208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0618" y="5836086"/>
              <a:ext cx="1397850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контролирующая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11559" y="5085184"/>
            <a:ext cx="3785267" cy="1225488"/>
            <a:chOff x="395536" y="5589240"/>
            <a:chExt cx="2088232" cy="79208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87145" y="5836086"/>
              <a:ext cx="924801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творческая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5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Z:\---W-O-R-K----\2015\Презентации\11 - Гильфанова. Игровые технологии\слайды\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4"/>
            <a:ext cx="9140396" cy="685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764704"/>
            <a:ext cx="4210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Результаты деятельности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195" name="Picture 3" descr="Z:\---W-O-R-K----\2015\Презентации\11 - Гильфанова. Игровые технологии\photo1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868" y="410434"/>
            <a:ext cx="1781175" cy="13271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37788" y="2244078"/>
            <a:ext cx="4248473" cy="3290498"/>
            <a:chOff x="150481" y="5614587"/>
            <a:chExt cx="5991293" cy="2126797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50481" y="5614587"/>
              <a:ext cx="5991293" cy="2126797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4711" y="5836086"/>
              <a:ext cx="5262834" cy="1491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При начертании </a:t>
              </a:r>
              <a:endParaRPr lang="ru-RU" sz="2400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>геометрической 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формы </a:t>
              </a:r>
              <a:endParaRPr lang="ru-RU" sz="2400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>кроссворда 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у учащихся </a:t>
              </a:r>
              <a:endParaRPr lang="ru-RU" sz="2400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развивается </a:t>
              </a:r>
            </a:p>
            <a:p>
              <a:pPr lvl="0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пространственное </a:t>
              </a:r>
            </a:p>
            <a:p>
              <a:pPr lvl="0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образное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мышление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800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Z:\---W-O-R-K----\2015\Презентации\11 - Гильфанова. Игровые технологии\слайды\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4"/>
            <a:ext cx="9140396" cy="685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404664"/>
            <a:ext cx="78349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Создание кроссворда на тему: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Процедуры и функции» с помощью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Сервиса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составления кроссворда онлайн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CROSS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9" t="26696" r="21290" b="19909"/>
          <a:stretch/>
        </p:blipFill>
        <p:spPr bwMode="auto">
          <a:xfrm>
            <a:off x="179512" y="2348880"/>
            <a:ext cx="566680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062782"/>
              </p:ext>
            </p:extLst>
          </p:nvPr>
        </p:nvGraphicFramePr>
        <p:xfrm>
          <a:off x="5940152" y="3134445"/>
          <a:ext cx="2952328" cy="346290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76164"/>
                <a:gridCol w="1476164"/>
              </a:tblGrid>
              <a:tr h="2725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По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горизонтали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</a:rPr>
                        <a:t>По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/>
                      </a:r>
                      <a:br>
                        <a:rPr lang="ru-RU" sz="1600" dirty="0" smtClean="0">
                          <a:effectLst/>
                        </a:rPr>
                      </a:br>
                      <a:r>
                        <a:rPr lang="en-US" sz="1600" dirty="0" err="1" smtClean="0">
                          <a:effectLst/>
                        </a:rPr>
                        <a:t>вертикали</a:t>
                      </a:r>
                      <a:r>
                        <a:rPr lang="en-US" sz="1600" dirty="0">
                          <a:effectLst/>
                        </a:rPr>
                        <a:t>: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7522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5. </a:t>
                      </a:r>
                      <a:r>
                        <a:rPr lang="en-US" sz="1600" dirty="0" err="1">
                          <a:effectLst/>
                        </a:rPr>
                        <a:t>процедура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7. </a:t>
                      </a:r>
                      <a:r>
                        <a:rPr lang="en-US" sz="1600" dirty="0" err="1">
                          <a:effectLst/>
                        </a:rPr>
                        <a:t>тип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8. </a:t>
                      </a:r>
                      <a:r>
                        <a:rPr lang="en-US" sz="1600" dirty="0" err="1">
                          <a:effectLst/>
                        </a:rPr>
                        <a:t>переменная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1. алгоритм</a:t>
                      </a: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2. аргумент</a:t>
                      </a: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3. программа</a:t>
                      </a: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4. список</a:t>
                      </a: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6. результат</a:t>
                      </a: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1600" dirty="0">
                          <a:effectLst/>
                        </a:rPr>
                        <a:t>9. параметр</a:t>
                      </a: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10. </a:t>
                      </a:r>
                      <a:r>
                        <a:rPr lang="en-US" sz="1600" dirty="0" err="1">
                          <a:effectLst/>
                        </a:rPr>
                        <a:t>значение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11. </a:t>
                      </a:r>
                      <a:r>
                        <a:rPr lang="en-US" sz="1600" dirty="0" err="1">
                          <a:effectLst/>
                        </a:rPr>
                        <a:t>функция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82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Z:\---W-O-R-K----\2015\Презентации\11 - Гильфанова. Игровые технологии\слайды\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4"/>
            <a:ext cx="9140396" cy="685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1947" y="764704"/>
            <a:ext cx="2120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Hot 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P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otatoes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2" descr="C:\Users\учитель\Desktop\hotp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2516"/>
            <a:ext cx="3024336" cy="2012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2" name="Группа 1"/>
          <p:cNvGrpSpPr/>
          <p:nvPr/>
        </p:nvGrpSpPr>
        <p:grpSpPr>
          <a:xfrm>
            <a:off x="395535" y="2320002"/>
            <a:ext cx="8250592" cy="4365830"/>
            <a:chOff x="395535" y="2320002"/>
            <a:chExt cx="8250592" cy="4365830"/>
          </a:xfrm>
        </p:grpSpPr>
        <p:pic>
          <p:nvPicPr>
            <p:cNvPr id="7" name="Picture 5" descr="http://infourok.ru/images/doc/27/35467/hello_html_m6859ac5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5" y="2862464"/>
              <a:ext cx="3881219" cy="38164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9" name="Picture 3" descr="C:\Users\учитель\Desktop\кроссворд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6689" y="2320002"/>
              <a:ext cx="3959438" cy="43658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</p:spTree>
    <p:extLst>
      <p:ext uri="{BB962C8B-B14F-4D97-AF65-F5344CB8AC3E}">
        <p14:creationId xmlns:p14="http://schemas.microsoft.com/office/powerpoint/2010/main" val="122357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Z:\---W-O-R-K----\2015\Презентации\11 - Гильфанова. Игровые технологии\слайды\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496368"/>
            <a:ext cx="21199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Ребусы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791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Z:\---W-O-R-K----\2015\Презентации\11 - Гильфанова. Игровые технологии\слайды\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1811" y="802482"/>
            <a:ext cx="216431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67544" y="2060848"/>
            <a:ext cx="5395351" cy="3600400"/>
            <a:chOff x="395536" y="5589240"/>
            <a:chExt cx="2114394" cy="79208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33023" y="5620924"/>
              <a:ext cx="1976907" cy="6974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>
                  <a:solidFill>
                    <a:schemeClr val="accent6">
                      <a:lumMod val="50000"/>
                    </a:schemeClr>
                  </a:solidFill>
                </a:rPr>
                <a:t>Ребус</a:t>
              </a:r>
              <a:r>
                <a:rPr lang="ru-RU" sz="3200" dirty="0">
                  <a:solidFill>
                    <a:schemeClr val="accent6">
                      <a:lumMod val="50000"/>
                    </a:schemeClr>
                  </a:solidFill>
                </a:rPr>
                <a:t>  - это</a:t>
              </a:r>
            </a:p>
            <a:p>
              <a:endParaRPr lang="ru-RU" sz="2400" dirty="0" smtClean="0"/>
            </a:p>
            <a:p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>1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.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Загадка, 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в которой искомое слово </a:t>
              </a:r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>     или 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фраза изображены </a:t>
              </a:r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>     в 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комбинации рисунков, </a:t>
              </a:r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>     букв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, знаков. </a:t>
              </a:r>
            </a:p>
            <a:p>
              <a:endParaRPr lang="ru-RU" sz="2400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>2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.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То, 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что загадочно и непонятно.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31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Z:\---W-O-R-K----\2015\Презентации\11 - Гильфанова. Игровые технологии\слайды\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764704"/>
            <a:ext cx="19993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Достоинства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67544" y="2060848"/>
            <a:ext cx="4536504" cy="612744"/>
            <a:chOff x="395536" y="5589240"/>
            <a:chExt cx="2088232" cy="39604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95536" y="5589240"/>
              <a:ext cx="2088232" cy="39604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5161" y="5638064"/>
              <a:ext cx="1766126" cy="338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2800" b="1" dirty="0">
                  <a:solidFill>
                    <a:schemeClr val="accent6">
                      <a:lumMod val="50000"/>
                    </a:schemeClr>
                  </a:solidFill>
                </a:rPr>
                <a:t>Разгадывание ребусов:</a:t>
              </a:r>
              <a:endParaRPr lang="ru-RU" sz="2000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85477" y="3068961"/>
            <a:ext cx="5310659" cy="864096"/>
            <a:chOff x="405429" y="5356530"/>
            <a:chExt cx="2088232" cy="558504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05429" y="5356530"/>
              <a:ext cx="2088232" cy="55850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2195" y="5476370"/>
              <a:ext cx="1664462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своеобразная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гимнастика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ума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85477" y="4093622"/>
            <a:ext cx="5350564" cy="1999674"/>
            <a:chOff x="405429" y="5356530"/>
            <a:chExt cx="2951765" cy="1292479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05429" y="5356530"/>
              <a:ext cx="2929751" cy="1292479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6878" y="5484018"/>
              <a:ext cx="2750316" cy="1014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превосходная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тренировка</a:t>
              </a:r>
            </a:p>
            <a:p>
              <a:pPr lvl="0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логического 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мышления, терпения, </a:t>
              </a:r>
              <a:endParaRPr lang="ru-RU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силы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воли, усидчивости, </a:t>
              </a:r>
              <a:endParaRPr lang="ru-RU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настойчивости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340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Z:\---W-O-R-K----\2015\Презентации\11 - Гильфанова. Игровые технологии\слайды\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620688"/>
            <a:ext cx="38539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Функции</a:t>
            </a: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деятельности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467544" y="2060848"/>
            <a:ext cx="3785267" cy="1225488"/>
            <a:chOff x="395536" y="5589240"/>
            <a:chExt cx="2088232" cy="79208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69240" y="5836086"/>
              <a:ext cx="960600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обучающая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7544" y="3429000"/>
            <a:ext cx="3785267" cy="1225488"/>
            <a:chOff x="395536" y="5589240"/>
            <a:chExt cx="2088232" cy="79208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50618" y="5836086"/>
              <a:ext cx="1397850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контролирующая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67544" y="4816982"/>
            <a:ext cx="3785267" cy="1225488"/>
            <a:chOff x="395536" y="5589240"/>
            <a:chExt cx="2088232" cy="792088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87145" y="5836086"/>
              <a:ext cx="924801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творческая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61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---W-O-R-K----\2015\Презентации\11 - Гильфанова. Игровые технологии\слайды\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2"/>
          <p:cNvSpPr>
            <a:spLocks noGrp="1"/>
          </p:cNvSpPr>
          <p:nvPr/>
        </p:nvSpPr>
        <p:spPr>
          <a:xfrm>
            <a:off x="4086283" y="3717032"/>
            <a:ext cx="4824536" cy="29344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/>
              <a:t>В мировой педагогике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игра</a:t>
            </a:r>
            <a:r>
              <a:rPr lang="ru-RU" dirty="0" smtClean="0"/>
              <a:t> </a:t>
            </a:r>
            <a:r>
              <a:rPr lang="ru-RU" dirty="0"/>
              <a:t>рассматривается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b="1" dirty="0"/>
              <a:t>соревнование или состязание </a:t>
            </a:r>
            <a:r>
              <a:rPr lang="ru-RU" dirty="0"/>
              <a:t>между играющими, </a:t>
            </a:r>
            <a:r>
              <a:rPr lang="ru-RU" dirty="0" smtClean="0"/>
              <a:t>действия </a:t>
            </a:r>
            <a:r>
              <a:rPr lang="ru-RU" dirty="0"/>
              <a:t>которых ограничены определенными </a:t>
            </a:r>
            <a:r>
              <a:rPr lang="ru-RU" b="1" dirty="0"/>
              <a:t>условиями</a:t>
            </a:r>
            <a:r>
              <a:rPr lang="ru-RU" dirty="0"/>
              <a:t> (правилами) </a:t>
            </a:r>
            <a:r>
              <a:rPr lang="ru-RU" dirty="0" smtClean="0"/>
              <a:t>и </a:t>
            </a:r>
            <a:r>
              <a:rPr lang="ru-RU" dirty="0"/>
              <a:t>направлены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b="1" dirty="0"/>
              <a:t>достижение определенной цели</a:t>
            </a:r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выигрыш, победа, приз,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хорошая </a:t>
            </a:r>
            <a:r>
              <a:rPr lang="ru-RU" dirty="0"/>
              <a:t>оценка).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523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Z:\---W-O-R-K----\2015\Презентации\11 - Гильфанова. Игровые технологии\слайды\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764704"/>
            <a:ext cx="221727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Применение: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87824" y="5445224"/>
            <a:ext cx="6043131" cy="1152128"/>
            <a:chOff x="2987824" y="5445224"/>
            <a:chExt cx="6043131" cy="115212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987824" y="5445224"/>
              <a:ext cx="6043131" cy="115212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54218" y="5589240"/>
              <a:ext cx="587673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средство графического кодирования,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когда 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для сокрытия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информации 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применяются рисунки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и 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символические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обозначения </a:t>
              </a:r>
              <a:endParaRPr lang="ru-RU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987824" y="4521894"/>
            <a:ext cx="6079091" cy="923330"/>
            <a:chOff x="2987824" y="5445224"/>
            <a:chExt cx="6079091" cy="1231107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987824" y="5445224"/>
              <a:ext cx="6043131" cy="115212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74725" y="5445224"/>
              <a:ext cx="5892190" cy="1231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в учебной деятельности применение в качестве средства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снятия 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умственной нагрузки или создания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положительного 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эмоционального фона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987824" y="3585790"/>
            <a:ext cx="6043131" cy="923330"/>
            <a:chOff x="2987824" y="5445224"/>
            <a:chExt cx="6043131" cy="1231107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987824" y="5445224"/>
              <a:ext cx="6043131" cy="115212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74725" y="5445224"/>
              <a:ext cx="5512791" cy="1231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внеурочная деятельность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(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на КВН, вечерах по информатике, играх, викторинах,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в 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кружковой работе)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987824" y="2854677"/>
            <a:ext cx="6043131" cy="646331"/>
            <a:chOff x="2987824" y="5445224"/>
            <a:chExt cx="6043131" cy="115212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2987824" y="5445224"/>
              <a:ext cx="6043131" cy="115212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74725" y="5445224"/>
              <a:ext cx="5682005" cy="1152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для изучения новой темы: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заинтриговать 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новым словом, а затем объяснить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смысл</a:t>
              </a:r>
              <a:endParaRPr lang="ru-RU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987824" y="2134597"/>
            <a:ext cx="6043131" cy="646331"/>
            <a:chOff x="2987824" y="5445224"/>
            <a:chExt cx="6043131" cy="1152128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2987824" y="5445224"/>
              <a:ext cx="6043131" cy="115212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174725" y="5445224"/>
              <a:ext cx="4385175" cy="1152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при повторении , когда учащиеся сами </a:t>
              </a: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</a:rPr>
                <a:t>объясняют </a:t>
              </a:r>
              <a:r>
                <a:rPr lang="ru-RU" dirty="0">
                  <a:solidFill>
                    <a:schemeClr val="accent6">
                      <a:lumMod val="50000"/>
                    </a:schemeClr>
                  </a:solidFill>
                </a:rPr>
                <a:t>смысл предложенного понятия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78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Z:\---W-O-R-K----\2015\Презентации\11 - Гильфанова. Игровые технологии\слайды\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550789"/>
            <a:ext cx="47642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Необходимое оборудование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программное обеспечение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6312" y="432474"/>
            <a:ext cx="1738136" cy="12622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1136" y="1988840"/>
            <a:ext cx="568585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Русскоязычный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генератор ребусов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Ссылка: </a:t>
            </a:r>
            <a:r>
              <a:rPr lang="ru-RU" sz="2400" u="sng" dirty="0" smtClean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://rebus1.com</a:t>
            </a:r>
            <a:r>
              <a:rPr lang="ru-RU" sz="2400" u="sng" dirty="0" smtClean="0">
                <a:hlinkClick r:id="rId4"/>
              </a:rPr>
              <a:t>/</a:t>
            </a:r>
            <a:endParaRPr lang="ru-RU" sz="2400" u="sng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3072348"/>
            <a:ext cx="410445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Задайте любое слово или фразу,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программа моментально сгенерирует по вашему запросу ребус.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Используя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соответствующий переключатель, можно создавать специальные ребусы для детей,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которых использованы изображения детских героев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из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сказок и мультфильмов.</a:t>
            </a:r>
          </a:p>
        </p:txBody>
      </p:sp>
    </p:spTree>
    <p:extLst>
      <p:ext uri="{BB962C8B-B14F-4D97-AF65-F5344CB8AC3E}">
        <p14:creationId xmlns:p14="http://schemas.microsoft.com/office/powerpoint/2010/main" val="259286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Z:\---W-O-R-K----\2015\Презентации\11 - Гильфанова. Игровые технологии\слайды\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755" y="188640"/>
            <a:ext cx="29231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rebus1.com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315" name="Picture 3" descr="Z:\---W-O-R-K----\2015\Презентации\11 - Гильфанова. Игровые технологии\слайды\022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14413"/>
            <a:ext cx="9144000" cy="584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46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Z:\---W-O-R-K----\2015\Презентации\11 - Гильфанова. Игровые технологии\слайды\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590"/>
            <a:ext cx="9150119" cy="686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59" y="620688"/>
            <a:ext cx="80563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Создание ребусов с помощью генератора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ребусов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u="sng" dirty="0">
                <a:hlinkClick r:id="rId3"/>
              </a:rPr>
              <a:t>http://rebus1.com/index.php?item=rebus_generator</a:t>
            </a:r>
            <a:endParaRPr lang="ru-RU" sz="2600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4211" y="2043913"/>
            <a:ext cx="3472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502604"/>
                </a:solidFill>
                <a:latin typeface="Arial" pitchFamily="34" charset="0"/>
                <a:cs typeface="Arial" pitchFamily="34" charset="0"/>
              </a:rPr>
              <a:t>Ребус </a:t>
            </a:r>
            <a:r>
              <a:rPr lang="ru-RU" b="1" dirty="0">
                <a:solidFill>
                  <a:srgbClr val="502604"/>
                </a:solidFill>
                <a:latin typeface="Arial" pitchFamily="34" charset="0"/>
                <a:cs typeface="Arial" pitchFamily="34" charset="0"/>
              </a:rPr>
              <a:t>слова </a:t>
            </a:r>
            <a:r>
              <a:rPr lang="ru-RU" b="1" dirty="0" smtClean="0">
                <a:solidFill>
                  <a:srgbClr val="502604"/>
                </a:solidFill>
                <a:latin typeface="Arial" pitchFamily="34" charset="0"/>
                <a:cs typeface="Arial" pitchFamily="34" charset="0"/>
              </a:rPr>
              <a:t>«Мультимедиа»</a:t>
            </a:r>
            <a:endParaRPr lang="ru-RU" b="1" dirty="0">
              <a:solidFill>
                <a:srgbClr val="50260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148064" y="3717032"/>
            <a:ext cx="302433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582A0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Ребус слова «Пиксель»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582A0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788024" y="5301208"/>
            <a:ext cx="396044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582A0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Ребус слова «Дискретизация»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rgbClr val="582A0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35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" t="1852" b="5803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59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Z:\---W-O-R-K----\2015\Презентации\11 - Гильфанова. Игровые технологии\слайды\0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7293" y="476672"/>
            <a:ext cx="39390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Маршрутный </a:t>
            </a:r>
          </a:p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лист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7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Z:\---W-O-R-K----\2015\Презентации\11 - Гильфанова. Игровые технологии\слайды\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764704"/>
            <a:ext cx="23310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9551" y="2124891"/>
            <a:ext cx="5688631" cy="1512168"/>
            <a:chOff x="539552" y="2060848"/>
            <a:chExt cx="5233542" cy="225893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39552" y="2060848"/>
              <a:ext cx="5233542" cy="2258936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7956" y="2261445"/>
              <a:ext cx="4842414" cy="1793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индивидуальный документ,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где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учтены личностные возможности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каждого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обучающегося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39551" y="4149080"/>
            <a:ext cx="6768752" cy="2232248"/>
            <a:chOff x="539552" y="2060848"/>
            <a:chExt cx="6227252" cy="5001929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39552" y="2060848"/>
              <a:ext cx="6227252" cy="5001929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97956" y="2261445"/>
              <a:ext cx="5567760" cy="4344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>
                  <a:solidFill>
                    <a:srgbClr val="582A04"/>
                  </a:solidFill>
                </a:rPr>
                <a:t>В старших классах  маршрутный лист </a:t>
              </a:r>
              <a:endParaRPr lang="ru-RU" sz="2400" dirty="0" smtClean="0">
                <a:solidFill>
                  <a:srgbClr val="582A04"/>
                </a:solidFill>
              </a:endParaRPr>
            </a:p>
            <a:p>
              <a:r>
                <a:rPr lang="ru-RU" sz="2400" dirty="0" smtClean="0">
                  <a:solidFill>
                    <a:srgbClr val="582A04"/>
                  </a:solidFill>
                </a:rPr>
                <a:t>либо </a:t>
              </a:r>
              <a:r>
                <a:rPr lang="ru-RU" sz="2400" dirty="0">
                  <a:solidFill>
                    <a:srgbClr val="582A04"/>
                  </a:solidFill>
                </a:rPr>
                <a:t>создается учителем, распечатывается </a:t>
              </a:r>
              <a:endParaRPr lang="ru-RU" sz="2400" dirty="0" smtClean="0">
                <a:solidFill>
                  <a:srgbClr val="582A04"/>
                </a:solidFill>
              </a:endParaRPr>
            </a:p>
            <a:p>
              <a:r>
                <a:rPr lang="ru-RU" sz="2400" dirty="0" smtClean="0">
                  <a:solidFill>
                    <a:srgbClr val="582A04"/>
                  </a:solidFill>
                </a:rPr>
                <a:t>и </a:t>
              </a:r>
              <a:r>
                <a:rPr lang="ru-RU" sz="2400" dirty="0">
                  <a:solidFill>
                    <a:srgbClr val="582A04"/>
                  </a:solidFill>
                </a:rPr>
                <a:t>раздается ученикам, </a:t>
              </a:r>
              <a:endParaRPr lang="ru-RU" sz="2400" dirty="0" smtClean="0">
                <a:solidFill>
                  <a:srgbClr val="582A04"/>
                </a:solidFill>
              </a:endParaRPr>
            </a:p>
            <a:p>
              <a:r>
                <a:rPr lang="ru-RU" sz="2400" dirty="0" smtClean="0">
                  <a:solidFill>
                    <a:srgbClr val="582A04"/>
                  </a:solidFill>
                </a:rPr>
                <a:t>либо </a:t>
              </a:r>
              <a:r>
                <a:rPr lang="ru-RU" sz="2400" dirty="0">
                  <a:solidFill>
                    <a:srgbClr val="582A04"/>
                  </a:solidFill>
                </a:rPr>
                <a:t>обсуждается и вырабатывается </a:t>
              </a:r>
              <a:endParaRPr lang="ru-RU" sz="2400" dirty="0" smtClean="0">
                <a:solidFill>
                  <a:srgbClr val="582A04"/>
                </a:solidFill>
              </a:endParaRPr>
            </a:p>
            <a:p>
              <a:r>
                <a:rPr lang="ru-RU" sz="2400" dirty="0" smtClean="0">
                  <a:solidFill>
                    <a:srgbClr val="582A04"/>
                  </a:solidFill>
                </a:rPr>
                <a:t>вместе </a:t>
              </a:r>
              <a:r>
                <a:rPr lang="ru-RU" sz="2400" dirty="0">
                  <a:solidFill>
                    <a:srgbClr val="582A04"/>
                  </a:solidFill>
                </a:rPr>
                <a:t>с ними и заносится в </a:t>
              </a:r>
              <a:r>
                <a:rPr lang="ru-RU" sz="2400" dirty="0" smtClean="0">
                  <a:solidFill>
                    <a:srgbClr val="582A04"/>
                  </a:solidFill>
                </a:rPr>
                <a:t>тетрадь</a:t>
              </a:r>
              <a:r>
                <a:rPr lang="ru-RU" sz="2400" dirty="0">
                  <a:solidFill>
                    <a:srgbClr val="582A04"/>
                  </a:solidFill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095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Z:\---W-O-R-K----\2015\Презентации\11 - Гильфанова. Игровые технологии\слайды\025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5543" y="518482"/>
            <a:ext cx="216610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Достоинства: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9553" y="2276873"/>
            <a:ext cx="4536504" cy="864095"/>
            <a:chOff x="539552" y="2060848"/>
            <a:chExt cx="4173584" cy="225893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39552" y="2060848"/>
              <a:ext cx="4173584" cy="2258936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7956" y="2261446"/>
              <a:ext cx="2820278" cy="1534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вариативный характер </a:t>
              </a:r>
              <a:endParaRPr lang="ru-RU" sz="20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содержания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образования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25543" y="1000010"/>
            <a:ext cx="71159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Использование маршрутных листов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обеспечивает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ученику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539553" y="3285457"/>
            <a:ext cx="4536504" cy="1041791"/>
            <a:chOff x="539552" y="1437328"/>
            <a:chExt cx="4173584" cy="2258935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539552" y="1437328"/>
              <a:ext cx="4173584" cy="22589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7955" y="1473686"/>
              <a:ext cx="3882685" cy="2202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возможность проявления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избирательности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к изучаемому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материалу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и способам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его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изучения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39553" y="4509120"/>
            <a:ext cx="4536504" cy="1728192"/>
            <a:chOff x="539552" y="1437328"/>
            <a:chExt cx="4173584" cy="374727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39552" y="1437328"/>
              <a:ext cx="4173584" cy="3747270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955" y="1473686"/>
              <a:ext cx="3882685" cy="3536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возможность обучения в темпе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и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на уровне, обусловленном индивидуальными особенностями учащихся, самореализации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в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учебной деятельности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096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Z:\---W-O-R-K----\2015\Презентации\11 - Гильфанова. Игровые технологии\слайды\0260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47" y="0"/>
            <a:ext cx="9147604" cy="686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5543" y="518482"/>
            <a:ext cx="216610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Достоинства: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067944" y="2024531"/>
            <a:ext cx="4536504" cy="1088296"/>
            <a:chOff x="552505" y="1306232"/>
            <a:chExt cx="4173584" cy="2845047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52505" y="1306232"/>
              <a:ext cx="4173584" cy="2845047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0663" y="1496111"/>
              <a:ext cx="3435725" cy="26551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возможность работать со всем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классом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и с каждым учащимся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в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отдельности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25543" y="1000010"/>
            <a:ext cx="7163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Использование маршрутных листов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обеспечивает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учителю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053865" y="3321773"/>
            <a:ext cx="4536504" cy="1041791"/>
            <a:chOff x="539552" y="1437328"/>
            <a:chExt cx="4173584" cy="2258935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539552" y="1437328"/>
              <a:ext cx="4173584" cy="22589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7955" y="1473686"/>
              <a:ext cx="3882685" cy="2202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возможность увеличить время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для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индивидуальной работы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с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каждым учащимся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053865" y="4545436"/>
            <a:ext cx="4536504" cy="1955760"/>
            <a:chOff x="539552" y="1437328"/>
            <a:chExt cx="4173584" cy="4240709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39552" y="1437328"/>
              <a:ext cx="4173584" cy="4240709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955" y="1473686"/>
              <a:ext cx="3882685" cy="4204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возможность расширения содержания образования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(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за счет дифференциации по уровням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и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применения различных активных методов обучения) без увеличения времени на изучаемый предмет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226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Z:\---W-O-R-K----\2015\Презентации\11 - Гильфанова. Игровые технологии\слайды\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" y="0"/>
            <a:ext cx="9145215" cy="685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620688"/>
            <a:ext cx="38539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Функции</a:t>
            </a: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деятельности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39553" y="2060846"/>
            <a:ext cx="4824536" cy="1944218"/>
            <a:chOff x="435261" y="5589239"/>
            <a:chExt cx="2661569" cy="260635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35261" y="5589239"/>
              <a:ext cx="2661569" cy="260635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0538" y="5878836"/>
              <a:ext cx="2522687" cy="19804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Создание маршрутных листов,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включающих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формулировку темы урока,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цели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и задач, совокупность заданий,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представленных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 определенной логике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обеспечивающих достижение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результата </a:t>
              </a:r>
              <a:endParaRPr lang="ru-RU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39553" y="4221088"/>
            <a:ext cx="4824536" cy="1944218"/>
            <a:chOff x="435261" y="5589239"/>
            <a:chExt cx="2661569" cy="2606354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35261" y="5589239"/>
              <a:ext cx="2661569" cy="260635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0538" y="5878836"/>
              <a:ext cx="2478153" cy="21454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Преобладание самостоятельной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деятельности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учеников по выполнению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выбранных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заданий.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endParaRPr lang="ru-RU" sz="8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Консультирование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и поддержка учащихся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процессе учебной деятельности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35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---W-O-R-K----\2015\Презентации\11 - Гильфанова. Игровые технологии\слайды\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620688"/>
            <a:ext cx="775898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Игровые технологии отличаются </a:t>
            </a:r>
            <a:endParaRPr lang="en-US" sz="2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от других педагогических технологий тем, что игра: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9552" y="2060848"/>
            <a:ext cx="3312368" cy="1872208"/>
            <a:chOff x="539552" y="2060848"/>
            <a:chExt cx="3312368" cy="1872208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539552" y="2060848"/>
              <a:ext cx="3312368" cy="187220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34315" y="2453302"/>
              <a:ext cx="226857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привычная и любимая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форма деятельности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для человека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любого возраста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851166" y="3497707"/>
            <a:ext cx="3600400" cy="2088810"/>
            <a:chOff x="539552" y="2060848"/>
            <a:chExt cx="3312368" cy="187220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39552" y="2060848"/>
              <a:ext cx="3312368" cy="187220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97956" y="2216684"/>
              <a:ext cx="2710496" cy="1627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вызывает у учащихся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высокое эмоциональное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и физическое напряжение,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в игре значительно легче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преодолеваются трудности,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препятствия, психологические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барьеры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788024" y="2791237"/>
            <a:ext cx="3600401" cy="1822720"/>
            <a:chOff x="539552" y="2060848"/>
            <a:chExt cx="3312368" cy="1872208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539552" y="2060848"/>
              <a:ext cx="3312368" cy="187220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97956" y="2403851"/>
              <a:ext cx="2919440" cy="11064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требует и вызывает у участников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инициативу, настойчивость,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творческий подход,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воображение, устремленность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851920" y="4486600"/>
            <a:ext cx="3600400" cy="1822720"/>
            <a:chOff x="539552" y="2060848"/>
            <a:chExt cx="3312368" cy="187220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539552" y="2060848"/>
              <a:ext cx="3312368" cy="187220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97956" y="2403851"/>
              <a:ext cx="2917730" cy="1186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способствует использованию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различных способов мотивации: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мотивы общения,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моральные мотивы,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познавательные мотивы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77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Z:\---W-O-R-K----\2015\Презентации\11 - Гильфанова. Игровые технологии\слайды\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" y="0"/>
            <a:ext cx="9145215" cy="685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620688"/>
            <a:ext cx="38539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Функции</a:t>
            </a: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деятельности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39552" y="2060846"/>
            <a:ext cx="4824535" cy="4176466"/>
            <a:chOff x="435261" y="5589239"/>
            <a:chExt cx="2661569" cy="260635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35261" y="5589239"/>
              <a:ext cx="2661569" cy="260635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7473" y="5877873"/>
              <a:ext cx="2482575" cy="21882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Создание организационных условий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для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самостоятельного выбора учащимися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маршрутов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деятельности на уроке.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endParaRPr lang="ru-RU" sz="8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Обеспечить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выбор каждым учащимся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собственной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траектории образовательной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деятельности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, учитывающей не только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его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интересы, но и учебные возможности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.</a:t>
              </a:r>
            </a:p>
            <a:p>
              <a:pPr lvl="0"/>
              <a:r>
                <a:rPr lang="ru-RU" sz="800" b="1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Результатом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на данном этапе будет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оформление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рабочих групп учащихся,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пар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, объединенных общим маршрутом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или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индивидуальный выбор</a:t>
              </a:r>
              <a:endParaRPr lang="ru-RU" sz="1400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69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Z:\---W-O-R-K----\2015\Презентации\11 - Гильфанова. Игровые технологии\слайды\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" y="0"/>
            <a:ext cx="9145215" cy="685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620688"/>
            <a:ext cx="38539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Функции</a:t>
            </a: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деятельности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39553" y="2060846"/>
            <a:ext cx="4824536" cy="1944218"/>
            <a:chOff x="435261" y="5589239"/>
            <a:chExt cx="2661569" cy="260635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35261" y="5589239"/>
              <a:ext cx="2661569" cy="260635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0538" y="5878836"/>
              <a:ext cx="2235456" cy="19804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Презентация продуктов деятельности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учащихся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главная функция учителя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состоит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 стимулировании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err="1" smtClean="0">
                  <a:solidFill>
                    <a:schemeClr val="accent6">
                      <a:lumMod val="50000"/>
                    </a:schemeClr>
                  </a:solidFill>
                </a:rPr>
                <a:t>мыследеятельности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учеников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обобщению результатов работы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39553" y="4221089"/>
            <a:ext cx="4824536" cy="576064"/>
            <a:chOff x="435261" y="5589239"/>
            <a:chExt cx="2661569" cy="2606354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35261" y="5589239"/>
              <a:ext cx="2661569" cy="260635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0538" y="6054141"/>
              <a:ext cx="1457312" cy="4951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Организация рефлексии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606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Z:\---W-O-R-K----\2015\Презентации\11 - Гильфанова. Игровые технологии\слайды\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" y="0"/>
            <a:ext cx="9145215" cy="685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599" y="764704"/>
            <a:ext cx="20505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Применение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39553" y="2060850"/>
            <a:ext cx="4824536" cy="3456382"/>
            <a:chOff x="435261" y="5589239"/>
            <a:chExt cx="2661569" cy="4633507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35261" y="5589239"/>
              <a:ext cx="2661569" cy="4633507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0538" y="5878836"/>
              <a:ext cx="2497396" cy="420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Применение маршрутных листов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учебной деятельности позволит учителю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использовать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новую форму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организации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урока,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моделировать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групповую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индивидуальную работу  с детьми: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пока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сильные учащиеся работают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маршрутным листам,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учитель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работает с группой детей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низкой учебной мотивацией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или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со слабоуспевающими детьми.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038966" y="4245064"/>
            <a:ext cx="3889040" cy="2342266"/>
            <a:chOff x="523453" y="6559376"/>
            <a:chExt cx="2661569" cy="2606354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23453" y="6559376"/>
              <a:ext cx="2661569" cy="260635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84893" y="6933331"/>
              <a:ext cx="2272534" cy="13871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Внеурочная деятельность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(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 рамках предметной недели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информатики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, внеклассные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мероприятия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по информатике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между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классами,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между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параллелями)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20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Z:\---W-O-R-K----\2015\Презентации\11 - Гильфанова. Игровые технологии\слайды\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550789"/>
            <a:ext cx="47642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Необходимое оборудование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программное обеспечение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2276872"/>
            <a:ext cx="3694345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</a:rPr>
              <a:t>On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</a:rPr>
              <a:t>line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сервис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по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составлению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технологических 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карт уроков</a:t>
            </a:r>
          </a:p>
          <a:p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Ссылка: </a:t>
            </a:r>
            <a:r>
              <a:rPr lang="ru-RU" sz="2400" u="sng" dirty="0">
                <a:hlinkClick r:id="rId3"/>
              </a:rPr>
              <a:t>http://mastertk.ru/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3674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" b="9551"/>
          <a:stretch/>
        </p:blipFill>
        <p:spPr bwMode="auto">
          <a:xfrm>
            <a:off x="19140" y="19803"/>
            <a:ext cx="9124859" cy="683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58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Z:\---W-O-R-K----\2015\Презентации\11 - Гильфанова. Игровые технологии\слайды\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3" descr="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76672"/>
            <a:ext cx="4248471" cy="6230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8640"/>
            <a:ext cx="3744416" cy="6230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296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Z:\---W-O-R-K----\2015\Презентации\11 - Гильфанова. Игровые технологии\слайды\0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88686" y="1511069"/>
            <a:ext cx="33666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Анаграммы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961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Z:\---W-O-R-K----\2015\Презентации\11 - Гильфанова. Игровые технологии\слайды\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5" y="0"/>
            <a:ext cx="9147605" cy="68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807039"/>
            <a:ext cx="23310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4036" y="2381682"/>
            <a:ext cx="7371628" cy="2024189"/>
            <a:chOff x="534478" y="2610589"/>
            <a:chExt cx="6781900" cy="3023813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34478" y="2610589"/>
              <a:ext cx="6624739" cy="3023813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85017" y="2858131"/>
              <a:ext cx="6631361" cy="2528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>
                  <a:solidFill>
                    <a:schemeClr val="accent6">
                      <a:lumMod val="50000"/>
                    </a:schemeClr>
                  </a:solidFill>
                </a:rPr>
                <a:t>Анаграмма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 – слово или фраза, </a:t>
              </a:r>
              <a:endParaRPr lang="ru-RU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получаемые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из других осмысленных слов или фраз </a:t>
              </a:r>
              <a:endParaRPr lang="ru-RU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посредством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перестановки букв, </a:t>
              </a:r>
              <a:endParaRPr lang="ru-RU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либо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просто слово, в котором переставлены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буквы</a:t>
              </a:r>
              <a:endParaRPr lang="ru-RU" sz="24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86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Z:\---W-O-R-K----\2015\Презентации\11 - Гильфанова. Игровые технологии\слайды\0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5543" y="809824"/>
            <a:ext cx="216610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Достоинства: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9553" y="5301208"/>
            <a:ext cx="4536504" cy="864095"/>
            <a:chOff x="539552" y="2060848"/>
            <a:chExt cx="4173584" cy="225893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39552" y="2060848"/>
              <a:ext cx="4173584" cy="2258936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7956" y="2261445"/>
              <a:ext cx="3985459" cy="18505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Расширение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«поля зрения»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ребенка,</a:t>
              </a:r>
            </a:p>
            <a:p>
              <a:pPr lvl="0"/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воспитание интереса к чтению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39553" y="4207604"/>
            <a:ext cx="4536504" cy="829944"/>
            <a:chOff x="539552" y="1437328"/>
            <a:chExt cx="4173584" cy="2258935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539552" y="1437328"/>
              <a:ext cx="4173584" cy="22589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7955" y="1473686"/>
              <a:ext cx="3882685" cy="1926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Развитие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мышления, памяти, слухового и зрительного внимания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39553" y="2252978"/>
            <a:ext cx="4536504" cy="1728192"/>
            <a:chOff x="539552" y="1437328"/>
            <a:chExt cx="4173584" cy="374727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39552" y="1437328"/>
              <a:ext cx="4173584" cy="3747270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955" y="1473686"/>
              <a:ext cx="3882684" cy="3536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Развитие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фонематического анализа и синтеза слов, фонематических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представлений.   </a:t>
              </a:r>
            </a:p>
            <a:p>
              <a:pPr lvl="0"/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Расширение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словарного запаса, обогащение активного словаря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094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Z:\---W-O-R-K----\2015\Презентации\11 - Гильфанова. Игровые технологии\слайды\0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7916" y="620688"/>
            <a:ext cx="38539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Функции</a:t>
            </a: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деятельности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67544" y="2291680"/>
            <a:ext cx="3785267" cy="1225488"/>
            <a:chOff x="395536" y="5589240"/>
            <a:chExt cx="2088232" cy="79208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69240" y="5836086"/>
              <a:ext cx="960600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обучающая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67544" y="3659832"/>
            <a:ext cx="3785267" cy="1225488"/>
            <a:chOff x="395536" y="5589240"/>
            <a:chExt cx="2088232" cy="792088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50618" y="5836086"/>
              <a:ext cx="1397850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контролирующая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67544" y="5047814"/>
            <a:ext cx="3785267" cy="1225488"/>
            <a:chOff x="395536" y="5589240"/>
            <a:chExt cx="2088232" cy="792088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87145" y="5836086"/>
              <a:ext cx="924801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творческая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64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---W-O-R-K----\2015\Презентации\11 - Гильфанова. Игровые технологии\слайды\002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582548"/>
            <a:ext cx="775898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Игровые технологии отличаются </a:t>
            </a:r>
            <a:endParaRPr lang="en-US" sz="2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от других педагогических технологий тем, что игра: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716016" y="1988840"/>
            <a:ext cx="3384376" cy="1879466"/>
            <a:chOff x="107504" y="2132856"/>
            <a:chExt cx="3600400" cy="201622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107504" y="2132856"/>
              <a:ext cx="3600400" cy="201622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50097" y="2356138"/>
              <a:ext cx="316791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позволяет решать вопросы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передачи знаний, навыков,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умений;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способствует практическому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применению умений и навыков,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полученных на уроке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187624" y="2276872"/>
            <a:ext cx="3600400" cy="2016224"/>
            <a:chOff x="107504" y="2132856"/>
            <a:chExt cx="3600400" cy="2016224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107504" y="2132856"/>
              <a:ext cx="3600400" cy="201622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9256" y="2479248"/>
              <a:ext cx="317689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способствует усвоению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учащимися учебного материала,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расширению их кругозора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через использование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дополнительных источников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707904" y="4221088"/>
            <a:ext cx="3816425" cy="2160240"/>
            <a:chOff x="107504" y="2132856"/>
            <a:chExt cx="3600400" cy="2016224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07504" y="2132856"/>
              <a:ext cx="3600400" cy="201622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59181" y="2293556"/>
              <a:ext cx="3297044" cy="16948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преимущественно коллективная,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групповая форма деятельности,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в основе которой лежит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соревновательный аспект,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развивает у учащихся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коммуникативные качества, </a:t>
              </a:r>
              <a:endParaRPr lang="en-US" sz="16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/>
              <a:r>
                <a:rPr lang="ru-RU" sz="1600" b="1" dirty="0" smtClean="0">
                  <a:solidFill>
                    <a:schemeClr val="accent6">
                      <a:lumMod val="50000"/>
                    </a:schemeClr>
                  </a:solidFill>
                </a:rPr>
                <a:t>умение работать в парах и командах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652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Z:\---W-O-R-K----\2015\Презентации\11 - Гильфанова. Игровые технологии\слайды\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5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599" y="764704"/>
            <a:ext cx="20505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Применение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39553" y="2060847"/>
            <a:ext cx="4499413" cy="1370855"/>
            <a:chOff x="435261" y="5589238"/>
            <a:chExt cx="2661569" cy="1764213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35261" y="5589238"/>
              <a:ext cx="2661569" cy="1764213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0538" y="5878836"/>
              <a:ext cx="2326118" cy="1237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внеурочная деятельность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(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на КВН, вечерах по информатике,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играх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, викторинах, в кружковой работе)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860032" y="2564904"/>
            <a:ext cx="3889040" cy="1813392"/>
            <a:chOff x="523453" y="6559376"/>
            <a:chExt cx="2661569" cy="201785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23453" y="6559376"/>
              <a:ext cx="2661569" cy="2017850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8929" y="6746353"/>
              <a:ext cx="2411246" cy="1643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 учебной деятельности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применение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 качестве средства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снятия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умственной нагрузки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или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создания положительного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эмоционального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фона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39553" y="4005064"/>
            <a:ext cx="4499413" cy="1370855"/>
            <a:chOff x="435261" y="5589238"/>
            <a:chExt cx="2661569" cy="1764213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35261" y="5589238"/>
              <a:ext cx="2661569" cy="1764213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40538" y="5878836"/>
              <a:ext cx="1941455" cy="118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для изучения новой темы: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заинтриговать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новым словом,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а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затем объяснить его смысл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860032" y="4941168"/>
            <a:ext cx="3897883" cy="1370855"/>
            <a:chOff x="435261" y="5589238"/>
            <a:chExt cx="2661569" cy="1764213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435261" y="5589238"/>
              <a:ext cx="2661569" cy="1764213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40538" y="5878836"/>
              <a:ext cx="2423902" cy="118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при повторении, 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когда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учащиеся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сами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объясняют смысл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предложенного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понятия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233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Z:\---W-O-R-K----\2015\Презентации\11 - Гильфанова. Игровые технологии\слайды\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692696"/>
            <a:ext cx="4111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Необходимое оборудование 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программное обеспечение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9170" y="2644170"/>
            <a:ext cx="63856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582A04"/>
                </a:solidFill>
              </a:rPr>
              <a:t>Сервис для  решения, составления</a:t>
            </a:r>
          </a:p>
          <a:p>
            <a:pPr algn="ctr"/>
            <a:r>
              <a:rPr lang="ru-RU" sz="3200" b="1" dirty="0">
                <a:solidFill>
                  <a:srgbClr val="582A04"/>
                </a:solidFill>
              </a:rPr>
              <a:t>анаграмм он-</a:t>
            </a:r>
            <a:r>
              <a:rPr lang="ru-RU" sz="3200" b="1" dirty="0" err="1">
                <a:solidFill>
                  <a:srgbClr val="582A04"/>
                </a:solidFill>
              </a:rPr>
              <a:t>лайн</a:t>
            </a:r>
            <a:r>
              <a:rPr lang="ru-RU" sz="3200" b="1" dirty="0">
                <a:solidFill>
                  <a:srgbClr val="582A04"/>
                </a:solidFill>
              </a:rPr>
              <a:t>  </a:t>
            </a:r>
          </a:p>
          <a:p>
            <a:pPr algn="ctr"/>
            <a:r>
              <a:rPr lang="ru-RU" sz="3200" b="1" u="sng" dirty="0">
                <a:hlinkClick r:id="rId3"/>
              </a:rPr>
              <a:t>http://poncy.ru/anagram/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30808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Z:\---W-O-R-K----\2015\Презентации\11 - Гильфанова. Игровые технологии\слайды\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4"/>
          <p:cNvPicPr>
            <a:picLocks/>
          </p:cNvPicPr>
          <p:nvPr/>
        </p:nvPicPr>
        <p:blipFill rotWithShape="1">
          <a:blip r:embed="rId3"/>
          <a:srcRect l="8117" t="3196" r="13686" b="12545"/>
          <a:stretch/>
        </p:blipFill>
        <p:spPr bwMode="auto">
          <a:xfrm>
            <a:off x="233772" y="260648"/>
            <a:ext cx="8676456" cy="61831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711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Z:\---W-O-R-K----\2015\Презентации\11 - Гильфанова. Игровые технологии\слайды\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6595" t="3196" r="14673" b="13002"/>
          <a:stretch/>
        </p:blipFill>
        <p:spPr bwMode="auto">
          <a:xfrm>
            <a:off x="480428" y="980728"/>
            <a:ext cx="8183143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473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Z:\---W-O-R-K----\2015\Презентации\11 - Гильфанова. Игровые технологии\слайды\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93103"/>
            <a:ext cx="74400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Создание анаграмм на тему: “Структура программы”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помощью сервиса решение, составление анаграмм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он-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лайн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</a:t>
            </a:r>
            <a:r>
              <a:rPr lang="ru-RU" b="1" u="sng" dirty="0">
                <a:solidFill>
                  <a:schemeClr val="accent6">
                    <a:lumMod val="50000"/>
                  </a:schemeClr>
                </a:solidFill>
                <a:hlinkClick r:id="rId3"/>
              </a:rPr>
              <a:t>://poncy.ru/anagram/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060848"/>
            <a:ext cx="788760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502604"/>
                </a:solidFill>
              </a:rPr>
              <a:t>ЙННВЕЫВЩЕТЕС</a:t>
            </a:r>
            <a:r>
              <a:rPr lang="ru-RU" sz="2400" dirty="0">
                <a:solidFill>
                  <a:srgbClr val="502604"/>
                </a:solidFill>
              </a:rPr>
              <a:t> _ _ _ _ _ (Тип </a:t>
            </a:r>
            <a:r>
              <a:rPr lang="ru-RU" sz="2400" dirty="0" err="1">
                <a:solidFill>
                  <a:srgbClr val="502604"/>
                </a:solidFill>
              </a:rPr>
              <a:t>real</a:t>
            </a:r>
            <a:r>
              <a:rPr lang="ru-RU" sz="2400" dirty="0">
                <a:solidFill>
                  <a:srgbClr val="502604"/>
                </a:solidFill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502604"/>
                </a:solidFill>
              </a:rPr>
              <a:t>ОТТЫЙСКЕВ</a:t>
            </a:r>
            <a:r>
              <a:rPr lang="ru-RU" sz="2400" dirty="0">
                <a:solidFill>
                  <a:srgbClr val="502604"/>
                </a:solidFill>
              </a:rPr>
              <a:t> _ _ _ _ _ (Служебное слово </a:t>
            </a:r>
            <a:r>
              <a:rPr lang="ru-RU" sz="2400" dirty="0" err="1">
                <a:solidFill>
                  <a:srgbClr val="502604"/>
                </a:solidFill>
              </a:rPr>
              <a:t>string</a:t>
            </a:r>
            <a:r>
              <a:rPr lang="ru-RU" sz="2400" dirty="0">
                <a:solidFill>
                  <a:srgbClr val="502604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502604"/>
                </a:solidFill>
              </a:rPr>
              <a:t>ННМЕЕЕПАЯР </a:t>
            </a:r>
            <a:r>
              <a:rPr lang="ru-RU" sz="2400" dirty="0">
                <a:solidFill>
                  <a:srgbClr val="502604"/>
                </a:solidFill>
              </a:rPr>
              <a:t>_ _ _ _ _ (Имя физического участка в памяти)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502604"/>
                </a:solidFill>
              </a:rPr>
              <a:t>ЕДН</a:t>
            </a:r>
            <a:r>
              <a:rPr lang="ru-RU" sz="2400" dirty="0">
                <a:solidFill>
                  <a:srgbClr val="502604"/>
                </a:solidFill>
              </a:rPr>
              <a:t> _ _ _ _ _ (Завершающий оператор)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502604"/>
                </a:solidFill>
              </a:rPr>
              <a:t>ОАКВОЗГЛО</a:t>
            </a:r>
            <a:r>
              <a:rPr lang="ru-RU" sz="2400" dirty="0">
                <a:solidFill>
                  <a:srgbClr val="502604"/>
                </a:solidFill>
              </a:rPr>
              <a:t> _ _ _ _ _ (Содержит имя программы</a:t>
            </a:r>
            <a:r>
              <a:rPr lang="ru-RU" sz="2400" dirty="0" smtClean="0">
                <a:solidFill>
                  <a:srgbClr val="502604"/>
                </a:solidFill>
              </a:rPr>
              <a:t>)</a:t>
            </a:r>
            <a:endParaRPr lang="ru-RU" sz="2400" dirty="0">
              <a:solidFill>
                <a:srgbClr val="5026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3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Z:\---W-O-R-K----\2015\Презентации\11 - Гильфанова. Игровые технологии\слайды\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93103"/>
            <a:ext cx="74400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Создание анаграмм на тему: “Структура программы”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помощью сервиса решение, составление анаграмм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он-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лайн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</a:t>
            </a:r>
            <a:r>
              <a:rPr lang="ru-RU" b="1" u="sng" dirty="0">
                <a:solidFill>
                  <a:schemeClr val="accent6">
                    <a:lumMod val="50000"/>
                  </a:schemeClr>
                </a:solidFill>
                <a:hlinkClick r:id="rId3"/>
              </a:rPr>
              <a:t>://poncy.ru/anagram/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276872"/>
            <a:ext cx="786029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502604"/>
                </a:solidFill>
              </a:rPr>
              <a:t>ВНООКИКЩОМП </a:t>
            </a:r>
            <a:endParaRPr lang="ru-RU" sz="3200" b="1" dirty="0" smtClean="0">
              <a:solidFill>
                <a:srgbClr val="502604"/>
              </a:solidFill>
            </a:endParaRPr>
          </a:p>
          <a:p>
            <a:r>
              <a:rPr lang="ru-RU" sz="800" b="1" dirty="0" smtClean="0">
                <a:solidFill>
                  <a:srgbClr val="502604"/>
                </a:solidFill>
              </a:rPr>
              <a:t/>
            </a:r>
            <a:br>
              <a:rPr lang="ru-RU" sz="800" b="1" dirty="0" smtClean="0">
                <a:solidFill>
                  <a:srgbClr val="502604"/>
                </a:solidFill>
              </a:rPr>
            </a:br>
            <a:r>
              <a:rPr lang="ru-RU" sz="2400" b="1" dirty="0" smtClean="0">
                <a:solidFill>
                  <a:srgbClr val="502604"/>
                </a:solidFill>
              </a:rPr>
              <a:t>(</a:t>
            </a:r>
            <a:r>
              <a:rPr lang="ru-RU" sz="2400" b="1" dirty="0">
                <a:solidFill>
                  <a:srgbClr val="502604"/>
                </a:solidFill>
              </a:rPr>
              <a:t>программа, которая собирает разные </a:t>
            </a:r>
            <a:r>
              <a:rPr lang="ru-RU" sz="2400" b="1" dirty="0" smtClean="0">
                <a:solidFill>
                  <a:srgbClr val="502604"/>
                </a:solidFill>
              </a:rPr>
              <a:t>части </a:t>
            </a:r>
          </a:p>
          <a:p>
            <a:r>
              <a:rPr lang="ru-RU" sz="2400" b="1" dirty="0" smtClean="0">
                <a:solidFill>
                  <a:srgbClr val="502604"/>
                </a:solidFill>
              </a:rPr>
              <a:t>создаваемой </a:t>
            </a:r>
            <a:r>
              <a:rPr lang="ru-RU" sz="2400" b="1" dirty="0">
                <a:solidFill>
                  <a:srgbClr val="502604"/>
                </a:solidFill>
              </a:rPr>
              <a:t>программы и функции </a:t>
            </a:r>
            <a:endParaRPr lang="ru-RU" sz="2400" b="1" dirty="0" smtClean="0">
              <a:solidFill>
                <a:srgbClr val="502604"/>
              </a:solidFill>
            </a:endParaRPr>
          </a:p>
          <a:p>
            <a:r>
              <a:rPr lang="ru-RU" sz="2400" b="1" dirty="0" smtClean="0">
                <a:solidFill>
                  <a:srgbClr val="502604"/>
                </a:solidFill>
              </a:rPr>
              <a:t>и </a:t>
            </a:r>
            <a:r>
              <a:rPr lang="ru-RU" sz="2400" b="1" dirty="0">
                <a:solidFill>
                  <a:srgbClr val="502604"/>
                </a:solidFill>
              </a:rPr>
              <a:t>стандартных библиотек в </a:t>
            </a:r>
            <a:r>
              <a:rPr lang="ru-RU" sz="2400" b="1" dirty="0" smtClean="0">
                <a:solidFill>
                  <a:srgbClr val="502604"/>
                </a:solidFill>
              </a:rPr>
              <a:t>единый </a:t>
            </a:r>
            <a:r>
              <a:rPr lang="ru-RU" sz="2400" b="1" dirty="0">
                <a:solidFill>
                  <a:srgbClr val="502604"/>
                </a:solidFill>
              </a:rPr>
              <a:t>исполняемый файл).</a:t>
            </a:r>
            <a:endParaRPr lang="ru-RU" sz="2400" dirty="0">
              <a:solidFill>
                <a:srgbClr val="5026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63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Z:\---W-O-R-K----\2015\Презентации\11 - Гильфанова. Игровые технологии\слайды\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93103"/>
            <a:ext cx="74400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Создание анаграмм на тему: “Структура программы”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помощью сервиса решение, составление анаграмм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он-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лайн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</a:t>
            </a:r>
            <a:r>
              <a:rPr lang="ru-RU" b="1" u="sng" dirty="0">
                <a:solidFill>
                  <a:schemeClr val="accent6">
                    <a:lumMod val="50000"/>
                  </a:schemeClr>
                </a:solidFill>
                <a:hlinkClick r:id="rId3"/>
              </a:rPr>
              <a:t>://poncy.ru/anagram/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276872"/>
            <a:ext cx="6721712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502604"/>
                </a:solidFill>
              </a:rPr>
              <a:t>ЛНТРОАРТЯС </a:t>
            </a:r>
            <a:endParaRPr lang="ru-RU" sz="3200" b="1" dirty="0" smtClean="0">
              <a:solidFill>
                <a:srgbClr val="502604"/>
              </a:solidFill>
            </a:endParaRPr>
          </a:p>
          <a:p>
            <a:r>
              <a:rPr lang="ru-RU" sz="800" b="1" dirty="0" smtClean="0">
                <a:solidFill>
                  <a:srgbClr val="502604"/>
                </a:solidFill>
              </a:rPr>
              <a:t/>
            </a:r>
            <a:br>
              <a:rPr lang="ru-RU" sz="800" b="1" dirty="0" smtClean="0">
                <a:solidFill>
                  <a:srgbClr val="502604"/>
                </a:solidFill>
              </a:rPr>
            </a:br>
            <a:r>
              <a:rPr lang="ru-RU" sz="2400" b="1" dirty="0" smtClean="0">
                <a:solidFill>
                  <a:srgbClr val="502604"/>
                </a:solidFill>
              </a:rPr>
              <a:t>Программа-переводчик</a:t>
            </a:r>
            <a:r>
              <a:rPr lang="ru-RU" sz="2400" b="1" dirty="0">
                <a:solidFill>
                  <a:srgbClr val="502604"/>
                </a:solidFill>
              </a:rPr>
              <a:t>. </a:t>
            </a:r>
            <a:endParaRPr lang="ru-RU" sz="2400" b="1" dirty="0" smtClean="0">
              <a:solidFill>
                <a:srgbClr val="502604"/>
              </a:solidFill>
            </a:endParaRPr>
          </a:p>
          <a:p>
            <a:r>
              <a:rPr lang="ru-RU" sz="2400" b="1" dirty="0" smtClean="0">
                <a:solidFill>
                  <a:srgbClr val="502604"/>
                </a:solidFill>
              </a:rPr>
              <a:t>Она </a:t>
            </a:r>
            <a:r>
              <a:rPr lang="ru-RU" sz="2400" b="1" dirty="0">
                <a:solidFill>
                  <a:srgbClr val="502604"/>
                </a:solidFill>
              </a:rPr>
              <a:t>преобразует программу, написанную </a:t>
            </a:r>
            <a:endParaRPr lang="ru-RU" sz="2400" b="1" dirty="0" smtClean="0">
              <a:solidFill>
                <a:srgbClr val="502604"/>
              </a:solidFill>
            </a:endParaRPr>
          </a:p>
          <a:p>
            <a:r>
              <a:rPr lang="ru-RU" sz="2400" b="1" dirty="0" smtClean="0">
                <a:solidFill>
                  <a:srgbClr val="502604"/>
                </a:solidFill>
              </a:rPr>
              <a:t>на </a:t>
            </a:r>
            <a:r>
              <a:rPr lang="ru-RU" sz="2400" b="1" dirty="0">
                <a:solidFill>
                  <a:srgbClr val="502604"/>
                </a:solidFill>
              </a:rPr>
              <a:t>одном из языков высокого уровня, </a:t>
            </a:r>
            <a:endParaRPr lang="ru-RU" sz="2400" b="1" dirty="0" smtClean="0">
              <a:solidFill>
                <a:srgbClr val="502604"/>
              </a:solidFill>
            </a:endParaRPr>
          </a:p>
          <a:p>
            <a:r>
              <a:rPr lang="ru-RU" sz="2400" b="1" dirty="0" smtClean="0">
                <a:solidFill>
                  <a:srgbClr val="502604"/>
                </a:solidFill>
              </a:rPr>
              <a:t>в </a:t>
            </a:r>
            <a:r>
              <a:rPr lang="ru-RU" sz="2400" b="1" dirty="0">
                <a:solidFill>
                  <a:srgbClr val="502604"/>
                </a:solidFill>
              </a:rPr>
              <a:t>программу, состоящую из машинных </a:t>
            </a:r>
            <a:r>
              <a:rPr lang="ru-RU" sz="2400" b="1" dirty="0" smtClean="0">
                <a:solidFill>
                  <a:srgbClr val="502604"/>
                </a:solidFill>
              </a:rPr>
              <a:t>команд</a:t>
            </a:r>
            <a:endParaRPr lang="ru-RU" sz="2400" dirty="0">
              <a:solidFill>
                <a:srgbClr val="5026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Z:\---W-O-R-K----\2015\Презентации\11 - Гильфанова. Игровые технологии\слайды\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93103"/>
            <a:ext cx="74400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Создание анаграмм на тему: “Структура программы”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помощью сервиса решение, составление анаграмм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он-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лайн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</a:t>
            </a:r>
            <a:r>
              <a:rPr lang="ru-RU" b="1" u="sng" dirty="0">
                <a:solidFill>
                  <a:schemeClr val="accent6">
                    <a:lumMod val="50000"/>
                  </a:schemeClr>
                </a:solidFill>
                <a:hlinkClick r:id="rId3"/>
              </a:rPr>
              <a:t>://poncy.ru/anagram/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276872"/>
            <a:ext cx="837908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502604"/>
                </a:solidFill>
              </a:rPr>
              <a:t>ОМЯРТПОЛИК </a:t>
            </a:r>
            <a:r>
              <a:rPr lang="ru-RU" sz="3200" b="1" dirty="0" smtClean="0">
                <a:solidFill>
                  <a:srgbClr val="502604"/>
                </a:solidFill>
              </a:rPr>
              <a:t>- </a:t>
            </a:r>
            <a:r>
              <a:rPr lang="ru-RU" sz="2400" b="1" dirty="0" smtClean="0">
                <a:solidFill>
                  <a:srgbClr val="502604"/>
                </a:solidFill>
              </a:rPr>
              <a:t>тип трансляторов</a:t>
            </a:r>
            <a:endParaRPr lang="ru-RU" sz="2400" b="1" dirty="0">
              <a:solidFill>
                <a:srgbClr val="502604"/>
              </a:solidFill>
            </a:endParaRPr>
          </a:p>
          <a:p>
            <a:endParaRPr lang="ru-RU" sz="2400" b="1" dirty="0" smtClean="0">
              <a:solidFill>
                <a:srgbClr val="502604"/>
              </a:solidFill>
            </a:endParaRPr>
          </a:p>
          <a:p>
            <a:r>
              <a:rPr lang="ru-RU" sz="3200" b="1" dirty="0" smtClean="0">
                <a:solidFill>
                  <a:srgbClr val="502604"/>
                </a:solidFill>
              </a:rPr>
              <a:t>БТЙКА-ОД</a:t>
            </a:r>
            <a:r>
              <a:rPr lang="ru-RU" sz="2400" b="1" dirty="0" smtClean="0">
                <a:solidFill>
                  <a:srgbClr val="502604"/>
                </a:solidFill>
              </a:rPr>
              <a:t>  - разновидность </a:t>
            </a:r>
            <a:r>
              <a:rPr lang="ru-RU" sz="2400" b="1" dirty="0">
                <a:solidFill>
                  <a:srgbClr val="502604"/>
                </a:solidFill>
              </a:rPr>
              <a:t>псевдокода, в котором </a:t>
            </a:r>
            <a:r>
              <a:rPr lang="ru-RU" sz="2400" b="1" dirty="0" smtClean="0">
                <a:solidFill>
                  <a:srgbClr val="502604"/>
                </a:solidFill>
              </a:rPr>
              <a:t/>
            </a:r>
            <a:br>
              <a:rPr lang="ru-RU" sz="2400" b="1" dirty="0" smtClean="0">
                <a:solidFill>
                  <a:srgbClr val="502604"/>
                </a:solidFill>
              </a:rPr>
            </a:br>
            <a:r>
              <a:rPr lang="ru-RU" sz="2400" b="1" dirty="0" smtClean="0">
                <a:solidFill>
                  <a:srgbClr val="502604"/>
                </a:solidFill>
              </a:rPr>
              <a:t>команда </a:t>
            </a:r>
            <a:r>
              <a:rPr lang="ru-RU" sz="2400" b="1" dirty="0">
                <a:solidFill>
                  <a:srgbClr val="502604"/>
                </a:solidFill>
              </a:rPr>
              <a:t>занимает один байт, а далее следуют её </a:t>
            </a:r>
            <a:r>
              <a:rPr lang="ru-RU" sz="2400" b="1" dirty="0" smtClean="0">
                <a:solidFill>
                  <a:srgbClr val="502604"/>
                </a:solidFill>
              </a:rPr>
              <a:t>аргументы</a:t>
            </a:r>
            <a:endParaRPr lang="ru-RU" sz="2400" b="1" dirty="0">
              <a:solidFill>
                <a:srgbClr val="502604"/>
              </a:solidFill>
            </a:endParaRPr>
          </a:p>
          <a:p>
            <a:endParaRPr lang="ru-RU" sz="2400" b="1" dirty="0" smtClean="0">
              <a:solidFill>
                <a:srgbClr val="502604"/>
              </a:solidFill>
            </a:endParaRPr>
          </a:p>
          <a:p>
            <a:r>
              <a:rPr lang="ru-RU" sz="3200" b="1" dirty="0" smtClean="0">
                <a:solidFill>
                  <a:srgbClr val="502604"/>
                </a:solidFill>
              </a:rPr>
              <a:t>МТЫСЕИСГИОАОРЯАРПНМИВМР</a:t>
            </a:r>
            <a:br>
              <a:rPr lang="ru-RU" sz="3200" b="1" dirty="0" smtClean="0">
                <a:solidFill>
                  <a:srgbClr val="502604"/>
                </a:solidFill>
              </a:rPr>
            </a:br>
            <a:r>
              <a:rPr lang="ru-RU" sz="2400" b="1" dirty="0" smtClean="0">
                <a:solidFill>
                  <a:srgbClr val="502604"/>
                </a:solidFill>
              </a:rPr>
              <a:t>программные </a:t>
            </a:r>
            <a:r>
              <a:rPr lang="ru-RU" sz="2400" b="1" dirty="0">
                <a:solidFill>
                  <a:srgbClr val="502604"/>
                </a:solidFill>
              </a:rPr>
              <a:t>средства для создания и откладки </a:t>
            </a:r>
            <a:r>
              <a:rPr lang="ru-RU" sz="2400" b="1" dirty="0" smtClean="0">
                <a:solidFill>
                  <a:srgbClr val="502604"/>
                </a:solidFill>
              </a:rPr>
              <a:t/>
            </a:r>
            <a:br>
              <a:rPr lang="ru-RU" sz="2400" b="1" dirty="0" smtClean="0">
                <a:solidFill>
                  <a:srgbClr val="502604"/>
                </a:solidFill>
              </a:rPr>
            </a:br>
            <a:r>
              <a:rPr lang="ru-RU" sz="2400" b="1" dirty="0" smtClean="0">
                <a:solidFill>
                  <a:srgbClr val="502604"/>
                </a:solidFill>
              </a:rPr>
              <a:t>новых программ </a:t>
            </a:r>
            <a:endParaRPr lang="ru-RU" sz="2400" dirty="0">
              <a:solidFill>
                <a:srgbClr val="5026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98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9" b="660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7283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---W-O-R-K----\2015\Презентации\11 - Гильфанова. Игровые технологии\слайды\0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27984" y="1506605"/>
            <a:ext cx="31458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Votum</a:t>
            </a:r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-Play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232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---W-O-R-K----\2015\Презентации\11 - Гильфанова. Игровые технологии\слайды\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764704"/>
            <a:ext cx="337233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Педагогическая игра: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7" name="Picture 3" descr="Z:\---W-O-R-K----\2015\Презентации\11 - Гильфанова. Игровые технологии\слайды\006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063" y="2460041"/>
            <a:ext cx="5056937" cy="439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932040" y="2852936"/>
            <a:ext cx="35555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обладает существенным признаком</a:t>
            </a:r>
          </a:p>
          <a:p>
            <a:pPr lvl="0">
              <a:lnSpc>
                <a:spcPct val="1500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 — четко поставленной целью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обучения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и соответствующим ей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педагогическим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ре­зультатом,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которые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могут быть обоснованы,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выделены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в явном виде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и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характеризуются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учебно-</a:t>
            </a:r>
          </a:p>
          <a:p>
            <a:pPr lvl="0">
              <a:lnSpc>
                <a:spcPct val="150000"/>
              </a:lnSpc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      познавательной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направленностью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7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---W-O-R-K----\2015\Презентации\11 - Гильфанова. Игровые технологии\слайды\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807039"/>
            <a:ext cx="23310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15850" y="2276872"/>
            <a:ext cx="7200801" cy="3672408"/>
            <a:chOff x="534478" y="2610589"/>
            <a:chExt cx="6624739" cy="548598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34478" y="2610589"/>
              <a:ext cx="6624739" cy="5485989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85017" y="2858132"/>
              <a:ext cx="6182149" cy="5103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Интерактивное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средство обучения через игру, </a:t>
              </a:r>
              <a:b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направленное на эффективное сотрудничество </a:t>
              </a:r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с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учащимися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.</a:t>
              </a:r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endParaRPr lang="ru-RU" sz="24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Мобильная интерактивная система VOTUM-</a:t>
              </a:r>
              <a:r>
                <a:rPr lang="ru-RU" sz="2400" b="1" dirty="0" err="1">
                  <a:solidFill>
                    <a:schemeClr val="accent6">
                      <a:lumMod val="50000"/>
                    </a:schemeClr>
                  </a:solidFill>
                </a:rPr>
                <a:t>play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может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применяться не только в помещениях, </a:t>
              </a:r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но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и на свежем воздухе, что сделает досуг </a:t>
              </a:r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учащихся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разнообразным </a:t>
              </a:r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и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еще более увлекательным.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993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36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5543" y="809824"/>
            <a:ext cx="216610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Достоинства: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539553" y="2252978"/>
            <a:ext cx="4104455" cy="1464054"/>
            <a:chOff x="539552" y="1437328"/>
            <a:chExt cx="4173584" cy="3174535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39552" y="1437328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955" y="1473686"/>
              <a:ext cx="3882684" cy="2869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позволяет в игровой форме проводить обучение на основе информационных  технологий 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и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электронных сервисов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513705" y="2985005"/>
            <a:ext cx="4104455" cy="1464054"/>
            <a:chOff x="539552" y="1437328"/>
            <a:chExt cx="4173584" cy="3174535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9552" y="1437328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97955" y="1923454"/>
              <a:ext cx="3882684" cy="2202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играть дети могут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как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индивидуально,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так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и в команде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39421" y="4226861"/>
            <a:ext cx="4104455" cy="1464054"/>
            <a:chOff x="539552" y="1437328"/>
            <a:chExt cx="4173584" cy="3174535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539552" y="1437328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97955" y="2257134"/>
              <a:ext cx="3882684" cy="1534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ведущим может быть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педагог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либо сам гаджет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644008" y="5085184"/>
            <a:ext cx="4104455" cy="1464054"/>
            <a:chOff x="539552" y="1437328"/>
            <a:chExt cx="4173584" cy="3174535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539552" y="1437328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85001" y="1589776"/>
              <a:ext cx="3882684" cy="2869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помогает развивать память, мышление, умение общаться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со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сверстниками и взрослыми, работать в команде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578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36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7916" y="620688"/>
            <a:ext cx="38539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Функции</a:t>
            </a: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деятельности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580112" y="2199864"/>
            <a:ext cx="3065187" cy="1225488"/>
            <a:chOff x="395536" y="5589240"/>
            <a:chExt cx="2088232" cy="79208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69240" y="5836086"/>
              <a:ext cx="960600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обучающая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580112" y="3568016"/>
            <a:ext cx="3065187" cy="1225488"/>
            <a:chOff x="395536" y="5589240"/>
            <a:chExt cx="2088232" cy="792088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50618" y="5836086"/>
              <a:ext cx="1397850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контролирующая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5580112" y="4955998"/>
            <a:ext cx="3065187" cy="1225488"/>
            <a:chOff x="395536" y="5589240"/>
            <a:chExt cx="2088232" cy="792088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87145" y="5836086"/>
              <a:ext cx="924801" cy="2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творческая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026" name="Picture 2" descr="C:\Users\учитель\Desktop\фото вотум плай\P11008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96005"/>
            <a:ext cx="5176812" cy="409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77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2705"/>
            <a:ext cx="91439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599" y="764704"/>
            <a:ext cx="20505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Применение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114486" y="1990350"/>
            <a:ext cx="4499413" cy="1370855"/>
            <a:chOff x="435261" y="5589238"/>
            <a:chExt cx="2661569" cy="1764213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35261" y="5589238"/>
              <a:ext cx="2661569" cy="1764213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0538" y="5878836"/>
              <a:ext cx="2494201" cy="118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внеурочная деятельность </a:t>
              </a:r>
              <a:endParaRPr lang="en-US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(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на КВН, вечерах по информатике, </a:t>
              </a:r>
              <a:endParaRPr lang="en-US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играх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, викторинах, в кружковой работе)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087211" y="3193173"/>
            <a:ext cx="3889040" cy="1813392"/>
            <a:chOff x="523453" y="6559376"/>
            <a:chExt cx="2661569" cy="201785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23453" y="6559376"/>
              <a:ext cx="2661569" cy="2017850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78929" y="6746353"/>
              <a:ext cx="2411246" cy="1643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 учебной деятельности </a:t>
              </a:r>
              <a:endParaRPr lang="en-US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применение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в качестве средства </a:t>
              </a:r>
              <a:endParaRPr lang="en-US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снятия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умственной нагрузки </a:t>
              </a:r>
              <a:endParaRPr lang="en-US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или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создания положительного </a:t>
              </a:r>
              <a:endParaRPr lang="en-US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эмоционального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фона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16016" y="4988426"/>
            <a:ext cx="3897883" cy="1370855"/>
            <a:chOff x="435261" y="5818419"/>
            <a:chExt cx="2661569" cy="1764213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435261" y="5818419"/>
              <a:ext cx="2661569" cy="1764213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40538" y="5878836"/>
              <a:ext cx="2423902" cy="1188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при повторении, когда учащиеся </a:t>
              </a:r>
              <a:endParaRPr lang="en-US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игровой форме определяют </a:t>
              </a:r>
              <a:endParaRPr lang="en-US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понятия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по определённой теме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751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692696"/>
            <a:ext cx="4111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Необходимое оборудование 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программное обеспечение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15850" y="1844824"/>
            <a:ext cx="7916590" cy="4104456"/>
            <a:chOff x="615850" y="1844824"/>
            <a:chExt cx="7916590" cy="410445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15850" y="1844824"/>
              <a:ext cx="7916590" cy="4104456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99592" y="2250447"/>
              <a:ext cx="7589578" cy="335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Система включает в себя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:</a:t>
              </a:r>
              <a:endParaRPr lang="en-US" sz="2400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endParaRPr lang="ru-RU" sz="8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гаджет преподавателя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(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планшет или телефон системы </a:t>
              </a:r>
              <a:r>
                <a:rPr lang="ru-RU" sz="2000" b="1" dirty="0" err="1">
                  <a:solidFill>
                    <a:schemeClr val="accent6">
                      <a:lumMod val="50000"/>
                    </a:schemeClr>
                  </a:solidFill>
                </a:rPr>
                <a:t>Android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 версией не ниже 4.2.2)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набор пультов </a:t>
              </a:r>
              <a:r>
                <a:rPr lang="ru-RU" sz="2000" b="1" dirty="0" err="1">
                  <a:solidFill>
                    <a:schemeClr val="accent6">
                      <a:lumMod val="50000"/>
                    </a:schemeClr>
                  </a:solidFill>
                </a:rPr>
                <a:t>Votum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 RL (количество пультов 27 штук)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ресивер, подключаемый к компьютеру через USB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набор специальных игровых карточек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c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RFID-метками, </a:t>
              </a:r>
              <a:b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которые считываются посредством радиосигналов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(в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наличии карточки с алфавитом, цифрами, животными, </a:t>
              </a:r>
              <a: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en-US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набор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карточек по информатике)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ПО: </a:t>
              </a:r>
              <a:r>
                <a:rPr lang="ru-RU" sz="2000" b="1" dirty="0" err="1">
                  <a:solidFill>
                    <a:schemeClr val="accent6">
                      <a:lumMod val="50000"/>
                    </a:schemeClr>
                  </a:solidFill>
                </a:rPr>
                <a:t>Votum-Play</a:t>
              </a:r>
              <a:endParaRPr lang="ru-RU" sz="2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3074" name="Picture 2" descr="Z:\---W-O-R-K----\2015\Презентации\04 - Votum. 10 марта 2015\Исходники\IMG_0982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49" y="188640"/>
            <a:ext cx="2232248" cy="2453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8447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 descr="P110042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933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игровые технологии\фото вотум плай\P11009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75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учитель\Desktop\игровые технологии\научная работа Votum\фото для Сергея\P11008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96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---W-O-R-K----\2015\Презентации\11 - Гильфанова. Игровые технологии\слайды\0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3928" y="1506605"/>
            <a:ext cx="40225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Votum</a:t>
            </a:r>
            <a:r>
              <a:rPr lang="en-US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e-rating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241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---W-O-R-K----\2015\Презентации\11 - Гильфанова. Игровые технологии\слайды\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807039"/>
            <a:ext cx="23310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61698" y="1994167"/>
            <a:ext cx="8233461" cy="4362450"/>
            <a:chOff x="461698" y="1994167"/>
            <a:chExt cx="8233461" cy="436245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461698" y="2564904"/>
              <a:ext cx="6435731" cy="3672408"/>
              <a:chOff x="528460" y="2395452"/>
              <a:chExt cx="6624739" cy="5485990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528460" y="2395452"/>
                <a:ext cx="6624739" cy="5485990"/>
              </a:xfrm>
              <a:prstGeom prst="roundRect">
                <a:avLst/>
              </a:prstGeo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685017" y="2858132"/>
                <a:ext cx="5770336" cy="4735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400" b="1" dirty="0">
                    <a:solidFill>
                      <a:schemeClr val="accent6">
                        <a:lumMod val="50000"/>
                      </a:schemeClr>
                    </a:solidFill>
                  </a:rPr>
                  <a:t>Система интерактивного мониторинга </a:t>
                </a:r>
                <a:endParaRPr lang="en-US" sz="24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r>
                  <a:rPr lang="ru-RU" sz="24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и </a:t>
                </a:r>
                <a:r>
                  <a:rPr lang="ru-RU" sz="2400" b="1" dirty="0">
                    <a:solidFill>
                      <a:schemeClr val="accent6">
                        <a:lumMod val="50000"/>
                      </a:schemeClr>
                    </a:solidFill>
                  </a:rPr>
                  <a:t>анализа качества знаний. </a:t>
                </a:r>
                <a:endParaRPr lang="en-US" sz="24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endParaRPr lang="en-US" sz="8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r>
                  <a:rPr lang="ru-RU" sz="24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Применяемые </a:t>
                </a:r>
                <a:r>
                  <a:rPr lang="ru-RU" sz="2400" b="1" dirty="0">
                    <a:solidFill>
                      <a:schemeClr val="accent6">
                        <a:lumMod val="50000"/>
                      </a:schemeClr>
                    </a:solidFill>
                  </a:rPr>
                  <a:t>в ней интерактивные методы </a:t>
                </a:r>
                <a:endParaRPr lang="en-US" sz="24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r>
                  <a:rPr lang="ru-RU" sz="24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соответствуют </a:t>
                </a:r>
                <a:r>
                  <a:rPr lang="ru-RU" sz="2400" b="1" dirty="0">
                    <a:solidFill>
                      <a:schemeClr val="accent6">
                        <a:lumMod val="50000"/>
                      </a:schemeClr>
                    </a:solidFill>
                  </a:rPr>
                  <a:t>тому способу восприятия </a:t>
                </a:r>
                <a:endParaRPr lang="en-US" sz="24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r>
                  <a:rPr lang="ru-RU" sz="24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информации</a:t>
                </a:r>
                <a:r>
                  <a:rPr lang="ru-RU" sz="2400" b="1" dirty="0">
                    <a:solidFill>
                      <a:schemeClr val="accent6">
                        <a:lumMod val="50000"/>
                      </a:schemeClr>
                    </a:solidFill>
                  </a:rPr>
                  <a:t>, которым отличается </a:t>
                </a:r>
                <a:endParaRPr lang="en-US" sz="24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r>
                  <a:rPr lang="ru-RU" sz="24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новое </a:t>
                </a:r>
                <a:r>
                  <a:rPr lang="ru-RU" sz="2400" b="1" dirty="0">
                    <a:solidFill>
                      <a:schemeClr val="accent6">
                        <a:lumMod val="50000"/>
                      </a:schemeClr>
                    </a:solidFill>
                  </a:rPr>
                  <a:t>поколение учащихся, </a:t>
                </a:r>
                <a:endParaRPr lang="en-US" sz="24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r>
                  <a:rPr lang="ru-RU" sz="24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выросшее </a:t>
                </a:r>
                <a:r>
                  <a:rPr lang="ru-RU" sz="2400" b="1" dirty="0">
                    <a:solidFill>
                      <a:schemeClr val="accent6">
                        <a:lumMod val="50000"/>
                      </a:schemeClr>
                    </a:solidFill>
                  </a:rPr>
                  <a:t>на ТВ, компьютерах </a:t>
                </a:r>
                <a:endParaRPr lang="en-US" sz="24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r>
                  <a:rPr lang="ru-RU" sz="24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и </a:t>
                </a:r>
                <a:r>
                  <a:rPr lang="ru-RU" sz="2400" b="1" dirty="0">
                    <a:solidFill>
                      <a:schemeClr val="accent6">
                        <a:lumMod val="50000"/>
                      </a:schemeClr>
                    </a:solidFill>
                  </a:rPr>
                  <a:t>мобильных телефонах.</a:t>
                </a:r>
              </a:p>
            </p:txBody>
          </p:sp>
        </p:grpSp>
        <p:pic>
          <p:nvPicPr>
            <p:cNvPr id="4098" name="Picture 2" descr="Z:\---W-O-R-K----\2015\Презентации\11 - Гильфанова. Игровые технологии\слайды\Untitled-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1994167"/>
              <a:ext cx="2466975" cy="4362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9538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Z:\---W-O-R-K----\2015\Презентации\11 - Гильфанова. Игровые технологии\слайды\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0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582548"/>
            <a:ext cx="715183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При организации игровых форм обучения </a:t>
            </a:r>
            <a:endParaRPr lang="ru-RU" sz="2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необходимо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продумывать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вопросы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методики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95536" y="5589240"/>
            <a:ext cx="2446588" cy="792088"/>
            <a:chOff x="395536" y="5589240"/>
            <a:chExt cx="2088232" cy="79208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09999" y="5790014"/>
              <a:ext cx="10790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цель игры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95536" y="4653135"/>
            <a:ext cx="2446588" cy="792088"/>
            <a:chOff x="395536" y="5589240"/>
            <a:chExt cx="2088232" cy="79208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88409" y="5663731"/>
              <a:ext cx="11222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к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оличество</a:t>
              </a:r>
            </a:p>
            <a:p>
              <a:pPr lvl="0"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участников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18704" y="3717032"/>
            <a:ext cx="2423420" cy="792088"/>
            <a:chOff x="277584" y="5589240"/>
            <a:chExt cx="2423420" cy="79208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77584" y="5589240"/>
              <a:ext cx="2423420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77584" y="5662117"/>
              <a:ext cx="24234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необходимые</a:t>
              </a:r>
            </a:p>
            <a:p>
              <a:pPr lvl="0"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материалы и пособия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18704" y="2780928"/>
            <a:ext cx="2423420" cy="792088"/>
            <a:chOff x="395536" y="5589240"/>
            <a:chExt cx="2088232" cy="792088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050" y="5800618"/>
              <a:ext cx="1447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правила игры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18704" y="1844822"/>
            <a:ext cx="2423420" cy="792088"/>
            <a:chOff x="395536" y="5589240"/>
            <a:chExt cx="2088232" cy="792088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55700" y="5662118"/>
              <a:ext cx="1767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время </a:t>
              </a:r>
              <a:b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проведения игры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951820" y="1844821"/>
            <a:ext cx="3240360" cy="792088"/>
            <a:chOff x="395536" y="5589240"/>
            <a:chExt cx="2088232" cy="792088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40735" y="5662118"/>
              <a:ext cx="15978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на каком этапе 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  <a:p>
              <a:pPr lvl="0"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лучше </a:t>
              </a:r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применить игру</a:t>
              </a:r>
              <a:endParaRPr lang="ru-RU" b="1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300192" y="1844822"/>
            <a:ext cx="2376264" cy="792088"/>
            <a:chOff x="395536" y="5589240"/>
            <a:chExt cx="2088232" cy="792088"/>
          </a:xfrm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79760" y="5662118"/>
              <a:ext cx="9197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подведение</a:t>
              </a:r>
            </a:p>
            <a:p>
              <a:pPr lvl="0" algn="ctr"/>
              <a:r>
                <a:rPr lang="ru-RU" b="1" dirty="0">
                  <a:solidFill>
                    <a:schemeClr val="accent6">
                      <a:lumMod val="50000"/>
                    </a:schemeClr>
                  </a:solidFill>
                </a:rPr>
                <a:t>и</a:t>
              </a: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тогов игры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300192" y="5661248"/>
            <a:ext cx="2376264" cy="792088"/>
            <a:chOff x="395536" y="5589240"/>
            <a:chExt cx="2088232" cy="792088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395536" y="5589240"/>
              <a:ext cx="2088232" cy="79208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48439" y="5800618"/>
              <a:ext cx="982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ВЫВОДЫ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089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36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5543" y="809824"/>
            <a:ext cx="22414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Достоинства: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539553" y="2252978"/>
            <a:ext cx="5040559" cy="1647984"/>
            <a:chOff x="539552" y="1437328"/>
            <a:chExt cx="4173584" cy="3573353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39552" y="1437328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955" y="1473686"/>
              <a:ext cx="3882684" cy="3536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вовлечь учащихся в процесс обучения, используя в тестах и презентациях текстовую информацию, графику, формулы, видео и аудиофайлы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429457" y="3236472"/>
            <a:ext cx="4490044" cy="2054026"/>
            <a:chOff x="539552" y="1437328"/>
            <a:chExt cx="4173584" cy="4453781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9552" y="1437328"/>
              <a:ext cx="4173584" cy="4453781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97955" y="1923454"/>
              <a:ext cx="3882684" cy="3536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оперативно перейти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от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изучаемой темы к тестам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для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организации контроля качества усвоения материала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в игровом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режиме соревнование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846265" y="5229200"/>
            <a:ext cx="4885974" cy="925558"/>
            <a:chOff x="539552" y="1437328"/>
            <a:chExt cx="4173584" cy="3174535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539552" y="1437328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85001" y="1589776"/>
              <a:ext cx="3882684" cy="1534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получить ответную реакцию класса, организовать дискуссию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085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36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5543" y="809824"/>
            <a:ext cx="22414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Достоинства: 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79533" y="2060930"/>
            <a:ext cx="5040559" cy="778180"/>
            <a:chOff x="539552" y="1437328"/>
            <a:chExt cx="4173584" cy="3174535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39552" y="1437328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97955" y="1473686"/>
              <a:ext cx="3882684" cy="1534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проследить с компьютера учителя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за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выполнением заданий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899812" y="2989829"/>
            <a:ext cx="6026380" cy="1027013"/>
            <a:chOff x="539552" y="1437328"/>
            <a:chExt cx="4173584" cy="4453781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9552" y="1437328"/>
              <a:ext cx="4173584" cy="4453781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97955" y="1923454"/>
              <a:ext cx="3882684" cy="2202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установить таймер для решения игровых заданий , ограничения по времени на ответ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858153" y="4149080"/>
            <a:ext cx="4104455" cy="936104"/>
            <a:chOff x="539552" y="1226832"/>
            <a:chExt cx="4173584" cy="3174535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539552" y="1226832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15996" y="1468768"/>
              <a:ext cx="3882684" cy="1534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мгновенно получать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результаты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тестирования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630420" y="5167850"/>
            <a:ext cx="4104455" cy="1172381"/>
            <a:chOff x="539552" y="1437328"/>
            <a:chExt cx="4173584" cy="3174535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539552" y="1437328"/>
              <a:ext cx="4173584" cy="3174535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85001" y="1589776"/>
              <a:ext cx="3882684" cy="2202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анализировать результаты вместе с учениками, работать над ошибками</a:t>
              </a:r>
              <a:endParaRPr lang="ru-RU" sz="16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793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36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7916" y="620688"/>
            <a:ext cx="38539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Функции</a:t>
            </a: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деятельности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57309" y="1916832"/>
            <a:ext cx="5297434" cy="962954"/>
            <a:chOff x="-1125236" y="5589240"/>
            <a:chExt cx="3609004" cy="54202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-1125236" y="5589240"/>
              <a:ext cx="3609004" cy="51519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1027122" y="5594157"/>
              <a:ext cx="3335889" cy="53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Информационная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</a:rPr>
                <a:t>(</a:t>
              </a: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учётно-контрольная функция)</a:t>
              </a:r>
              <a:endParaRPr lang="ru-RU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345821" y="2879786"/>
            <a:ext cx="5297434" cy="915281"/>
            <a:chOff x="-1125236" y="5589240"/>
            <a:chExt cx="3609004" cy="515194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-1125236" y="5589240"/>
              <a:ext cx="3609004" cy="51519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-1027122" y="5594157"/>
              <a:ext cx="3335889" cy="467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Диагностическая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(контрольно-корректирующая)</a:t>
              </a:r>
              <a:endParaRPr lang="ru-RU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99313" y="3846366"/>
            <a:ext cx="3744416" cy="915281"/>
            <a:chOff x="-1125236" y="5589240"/>
            <a:chExt cx="3609004" cy="515194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-1125236" y="5589240"/>
              <a:ext cx="3609004" cy="51519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1027122" y="5594157"/>
              <a:ext cx="3335889" cy="467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Мотивационная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dirty="0">
                  <a:solidFill>
                    <a:schemeClr val="accent6">
                      <a:lumMod val="50000"/>
                    </a:schemeClr>
                  </a:solidFill>
                </a:rPr>
                <a:t>(воспитательная)</a:t>
              </a:r>
              <a:endParaRPr lang="ru-RU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659420" y="4799188"/>
            <a:ext cx="3744416" cy="915281"/>
            <a:chOff x="-1125236" y="5589240"/>
            <a:chExt cx="3609004" cy="515194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-1125236" y="5589240"/>
              <a:ext cx="3609004" cy="51519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-988679" y="5723175"/>
              <a:ext cx="3335889" cy="25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Аттестационная  </a:t>
              </a:r>
              <a:endParaRPr lang="ru-RU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923104" y="5765271"/>
            <a:ext cx="3744416" cy="915281"/>
            <a:chOff x="-1125236" y="5589240"/>
            <a:chExt cx="3609004" cy="515194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-1125236" y="5589240"/>
              <a:ext cx="3609004" cy="515194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-988679" y="5723175"/>
              <a:ext cx="3335889" cy="25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Обучающая  </a:t>
              </a:r>
              <a:endParaRPr lang="ru-RU" dirty="0" smtClea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603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2705"/>
            <a:ext cx="91439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599" y="764704"/>
            <a:ext cx="20505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Применение</a:t>
            </a:r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39552" y="2636912"/>
            <a:ext cx="8064896" cy="3037943"/>
            <a:chOff x="435261" y="5589236"/>
            <a:chExt cx="4770684" cy="390965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35261" y="5589236"/>
              <a:ext cx="4770684" cy="3909658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0538" y="5878836"/>
              <a:ext cx="4390824" cy="3525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Интерактивная система опроса и голосования </a:t>
              </a:r>
              <a:r>
                <a:rPr lang="ru-RU" sz="2400" b="1" dirty="0" err="1">
                  <a:solidFill>
                    <a:schemeClr val="accent6">
                      <a:lumMod val="50000"/>
                    </a:schemeClr>
                  </a:solidFill>
                </a:rPr>
                <a:t>Votum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 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эффективно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используется мною и моими коллегами 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во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время проведения</a:t>
              </a:r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: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endParaRPr lang="ru-RU" sz="20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Учебных занятий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Педагогических советов и методических семинаров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Классных часов, родительских собраний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Образовательных игр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32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692696"/>
            <a:ext cx="4111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Необходимое оборудование 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программное обеспечение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15850" y="2215628"/>
            <a:ext cx="7916590" cy="4104456"/>
            <a:chOff x="615850" y="2215628"/>
            <a:chExt cx="7916590" cy="410445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615850" y="2215628"/>
              <a:ext cx="7916590" cy="4104456"/>
            </a:xfrm>
            <a:prstGeom prst="round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99592" y="2250447"/>
              <a:ext cx="7571303" cy="3231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Система </a:t>
              </a:r>
              <a:r>
                <a:rPr lang="en-US" sz="2400" b="1" dirty="0">
                  <a:solidFill>
                    <a:schemeClr val="accent6">
                      <a:lumMod val="50000"/>
                    </a:schemeClr>
                  </a:solidFill>
                </a:rPr>
                <a:t>VOTUM </a:t>
              </a:r>
              <a:r>
                <a:rPr lang="ru-RU" sz="2400" b="1" dirty="0">
                  <a:solidFill>
                    <a:schemeClr val="accent6">
                      <a:lumMod val="50000"/>
                    </a:schemeClr>
                  </a:solidFill>
                </a:rPr>
                <a:t>состоит из:</a:t>
              </a:r>
              <a:endParaRPr lang="ru-RU" sz="800" b="1" dirty="0">
                <a:solidFill>
                  <a:schemeClr val="accent6">
                    <a:lumMod val="50000"/>
                  </a:schemeClr>
                </a:solidFill>
              </a:endParaRP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компьютера с установленной программой VOTUM или	</a:t>
              </a:r>
              <a:b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VOTUM 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E-RITING ,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современное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программное обеспечение </a:t>
              </a: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/>
              </a:r>
              <a:b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</a:br>
              <a:r>
                <a:rPr lang="ru-RU" sz="2000" b="1" dirty="0" smtClean="0">
                  <a:solidFill>
                    <a:schemeClr val="accent6">
                      <a:lumMod val="50000"/>
                    </a:schemeClr>
                  </a:solidFill>
                </a:rPr>
                <a:t>необходимое </a:t>
              </a: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для создания тестов, опросов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ресивера, присоединяемого к компьютеру через USB-порт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экрана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проектора для вывода вопросов на экран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пультов тестируемых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b="1" dirty="0">
                  <a:solidFill>
                    <a:schemeClr val="accent6">
                      <a:lumMod val="50000"/>
                    </a:schemeClr>
                  </a:solidFill>
                </a:rPr>
                <a:t>пульта учителя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349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учитель\Desktop\интерактивная система Votum\Картинки и фотографии Votum\P11006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54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учитель\Desktop\интерактивная система Votum\Картинки и фотографии Votum\P11006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97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---W-O-R-K----\2015\Презентации\11 - Гильфанова. Игровые технологии\слайды\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5085184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>
                <a:solidFill>
                  <a:srgbClr val="582A04"/>
                </a:solidFill>
              </a:rPr>
              <a:t>Люди ничему не научатся, если </a:t>
            </a:r>
            <a:r>
              <a:rPr lang="ru-RU" sz="2400" b="1" i="1" dirty="0" smtClean="0">
                <a:solidFill>
                  <a:srgbClr val="582A04"/>
                </a:solidFill>
              </a:rPr>
              <a:t>будут дремать,</a:t>
            </a:r>
            <a:endParaRPr lang="ru-RU" sz="2400" b="1" dirty="0">
              <a:solidFill>
                <a:srgbClr val="582A04"/>
              </a:solidFill>
            </a:endParaRPr>
          </a:p>
        </p:txBody>
      </p:sp>
      <p:pic>
        <p:nvPicPr>
          <p:cNvPr id="1027" name="Picture 3" descr="Z:\---W-O-R-K----\2015\Презентации\11 - Гильфанова. Игровые технологии\1385789840713_2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2078" y="-243408"/>
            <a:ext cx="6696744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1691680" y="5546849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582A04"/>
                </a:solidFill>
              </a:rPr>
              <a:t>и </a:t>
            </a:r>
            <a:r>
              <a:rPr lang="ru-RU" sz="2400" b="1" i="1" dirty="0">
                <a:solidFill>
                  <a:srgbClr val="582A04"/>
                </a:solidFill>
              </a:rPr>
              <a:t>вряд ли научатся многому, если будут </a:t>
            </a:r>
            <a:r>
              <a:rPr lang="ru-RU" sz="2400" b="1" i="1" dirty="0" smtClean="0">
                <a:solidFill>
                  <a:srgbClr val="582A04"/>
                </a:solidFill>
              </a:rPr>
              <a:t>скучать</a:t>
            </a:r>
            <a:endParaRPr lang="ru-RU" sz="2400" b="1" dirty="0">
              <a:solidFill>
                <a:srgbClr val="582A0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Z:\---W-O-R-K----\2015\Презентации\11 - Гильфанова. Игровые технологии\слайды\0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3203848" y="3212976"/>
            <a:ext cx="5328592" cy="2808312"/>
            <a:chOff x="3203848" y="3212976"/>
            <a:chExt cx="5328592" cy="2808312"/>
          </a:xfrm>
        </p:grpSpPr>
        <p:sp>
          <p:nvSpPr>
            <p:cNvPr id="3" name="Овал 2"/>
            <p:cNvSpPr/>
            <p:nvPr/>
          </p:nvSpPr>
          <p:spPr>
            <a:xfrm>
              <a:off x="3203848" y="3212976"/>
              <a:ext cx="5328592" cy="2808312"/>
            </a:xfrm>
            <a:prstGeom prst="ellipse">
              <a:avLst/>
            </a:prstGeom>
            <a:solidFill>
              <a:schemeClr val="lt1">
                <a:alpha val="38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00812" y="3916506"/>
              <a:ext cx="332655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Мобильное</a:t>
              </a:r>
              <a:endPara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364088" y="4509120"/>
              <a:ext cx="272555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обучение</a:t>
              </a:r>
              <a:endPara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657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---W-O-R-K----\2015\Презентации\11 - Гильфанова. Игровые технологии\слайды\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64" y="-8148"/>
            <a:ext cx="9154864" cy="686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Z:\---W-O-R-K----\2015\Презентации\11 - Гильфанова. Игровые технологии\слайды\070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64" y="-8148"/>
            <a:ext cx="9154864" cy="686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3974" y="2435006"/>
            <a:ext cx="61206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Термин «мобильное обучение»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(м-обучение) 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mobile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learning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(m-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learning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) относится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использованию мобильных и портативных 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ИТ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- устройств, таких, как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8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карманные 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компьютеры 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PDA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(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Personal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Digital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Assistants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),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мобильные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телефоны,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ноутбуки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планшетные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ПК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преподавании 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обучении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6" name="Picture 4" descr="Z:\---W-O-R-K----\2015\Презентации\11 - Гильфанова. Игровые технологии\918474_115300831-770x4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5773"/>
            <a:ext cx="3615456" cy="2033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5131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Z:\---W-O-R-K----\2015\Презентации\11 - Гильфанова. Игровые технологии\слайды\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8845" y="430065"/>
            <a:ext cx="3652154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При отборе игр </a:t>
            </a: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необходимо учитывать </a:t>
            </a: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следующие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принципы: </a:t>
            </a:r>
          </a:p>
        </p:txBody>
      </p:sp>
      <p:sp>
        <p:nvSpPr>
          <p:cNvPr id="2" name="TextBox 1"/>
          <p:cNvSpPr txBox="1"/>
          <p:nvPr/>
        </p:nvSpPr>
        <p:spPr>
          <a:xfrm rot="18938162">
            <a:off x="5133493" y="1633722"/>
            <a:ext cx="2018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FFFF00"/>
                </a:solidFill>
                <a:latin typeface="+mj-lt"/>
                <a:cs typeface="Aharoni" pitchFamily="2" charset="-79"/>
              </a:rPr>
              <a:t>гуманистичность</a:t>
            </a:r>
            <a:endParaRPr lang="ru-RU" b="1" dirty="0">
              <a:solidFill>
                <a:srgbClr val="FFFF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 rot="18938162">
            <a:off x="4099065" y="3585400"/>
            <a:ext cx="2202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+mj-lt"/>
                <a:cs typeface="Aharoni" pitchFamily="2" charset="-79"/>
              </a:rPr>
              <a:t>функциональность</a:t>
            </a:r>
            <a:endParaRPr lang="ru-RU" b="1" dirty="0">
              <a:solidFill>
                <a:srgbClr val="FFFF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 rot="18938162">
            <a:off x="6338659" y="3593280"/>
            <a:ext cx="1820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+mj-lt"/>
                <a:cs typeface="Aharoni" pitchFamily="2" charset="-79"/>
              </a:rPr>
              <a:t>мотивационная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+mj-lt"/>
                <a:cs typeface="Aharoni" pitchFamily="2" charset="-79"/>
              </a:rPr>
              <a:t>отнесенность</a:t>
            </a:r>
            <a:endParaRPr lang="ru-RU" b="1" dirty="0">
              <a:solidFill>
                <a:srgbClr val="FFFF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 rot="18938162">
            <a:off x="3009028" y="5320721"/>
            <a:ext cx="1820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+mj-lt"/>
                <a:cs typeface="Aharoni" pitchFamily="2" charset="-79"/>
              </a:rPr>
              <a:t>эмоциональная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+mj-lt"/>
                <a:cs typeface="Aharoni" pitchFamily="2" charset="-79"/>
              </a:rPr>
              <a:t>включенность</a:t>
            </a:r>
            <a:endParaRPr lang="ru-RU" b="1" dirty="0">
              <a:solidFill>
                <a:srgbClr val="FFFF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 rot="18938162">
            <a:off x="4974385" y="5523927"/>
            <a:ext cx="2203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+mj-lt"/>
                <a:cs typeface="Aharoni" pitchFamily="2" charset="-79"/>
              </a:rPr>
              <a:t>контролируемость</a:t>
            </a:r>
            <a:endParaRPr lang="ru-RU" b="1" dirty="0">
              <a:solidFill>
                <a:srgbClr val="FFFF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 rot="18938162">
            <a:off x="7063879" y="5523927"/>
            <a:ext cx="2203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+mj-lt"/>
                <a:cs typeface="Aharoni" pitchFamily="2" charset="-79"/>
              </a:rPr>
              <a:t>прозрачность</a:t>
            </a:r>
            <a:endParaRPr lang="ru-RU" b="1" dirty="0">
              <a:solidFill>
                <a:srgbClr val="FFFF00"/>
              </a:solidFill>
              <a:latin typeface="+mj-lt"/>
              <a:cs typeface="Aharoni" pitchFamily="2" charset="-79"/>
            </a:endParaRPr>
          </a:p>
        </p:txBody>
      </p:sp>
      <p:pic>
        <p:nvPicPr>
          <p:cNvPr id="3076" name="Picture 4" descr="Z:\---W-O-R-K----\2015\Презентации\11 - Гильфанова. Игровые технологии\слайды\008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84" y="4077072"/>
            <a:ext cx="171092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47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---W-O-R-K----\2015\Презентации\11 - Гильфанова. Игровые технологии\слайды\070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2780928"/>
            <a:ext cx="61206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Главное в мобильном обучении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–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это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обучение, а не технологии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сами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по себе.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Технологии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–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только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инструмент реализации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процесса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обучения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9" name="Picture 3" descr="Z:\---W-O-R-K----\2015\Презентации\11 - Гильфанова. Игровые технологии\4c72f3c50516cf6b362ed2b10042499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635" y="332655"/>
            <a:ext cx="3159869" cy="2371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8369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---W-O-R-K----\2015\Презентации\11 - Гильфанова. Игровые технологии\слайды\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4"/>
            <a:ext cx="9148900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9285" y="2636912"/>
            <a:ext cx="44507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Учащиеся могут взаимодействовать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друг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 другом и с учителем,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используя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социальные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мессенджеры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Гораздо проще разместить в классе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несколько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мобильных устройств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мобильный телефон есть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у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каждого учащегося),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чем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несколько настольных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компьютеров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9285" y="69112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Достоинства 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мобильного обучения </a:t>
            </a:r>
            <a:endParaRPr lang="ru-RU" sz="2800" dirty="0"/>
          </a:p>
        </p:txBody>
      </p:sp>
      <p:pic>
        <p:nvPicPr>
          <p:cNvPr id="5123" name="Picture 3" descr="Z:\---W-O-R-K----\2015\Презентации\11 - Гильфанова. Игровые технологии\phonesroo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5" r="9190"/>
          <a:stretch/>
        </p:blipFill>
        <p:spPr bwMode="auto">
          <a:xfrm>
            <a:off x="5508104" y="3094361"/>
            <a:ext cx="3427288" cy="3241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3561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---W-O-R-K----\2015\Презентации\11 - Гильфанова. Игровые технологии\слайды\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4"/>
            <a:ext cx="9148900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9285" y="2276872"/>
            <a:ext cx="4450787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Карманные или планшетные ПК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электронные книги легче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занимают меньше места,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чем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файлы, бумаги и учебники,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даже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ноутбуки</a:t>
            </a:r>
          </a:p>
          <a:p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Существует возможность обмена заданиями и совместной работы; учащиеся и преподаватели могут посылать текст по электронной почте, вырезать, копировать и вставлять, передавать  устройства внутри группы, работать друг с другом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9285" y="69112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Достоинства 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мобильного обучения </a:t>
            </a:r>
            <a:endParaRPr lang="ru-RU" sz="2800" dirty="0"/>
          </a:p>
        </p:txBody>
      </p:sp>
      <p:pic>
        <p:nvPicPr>
          <p:cNvPr id="5123" name="Picture 3" descr="Z:\---W-O-R-K----\2015\Презентации\11 - Гильфанова. Игровые технологии\phonesroo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5" r="9190"/>
          <a:stretch/>
        </p:blipFill>
        <p:spPr bwMode="auto">
          <a:xfrm>
            <a:off x="5508104" y="3094361"/>
            <a:ext cx="3427288" cy="3241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1587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---W-O-R-K----\2015\Презентации\11 - Гильфанова. Игровые технологии\слайды\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4"/>
            <a:ext cx="9148900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9284" y="2636912"/>
            <a:ext cx="44507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Мобильные устройства могут быть использованы в любом месте,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любое время, в том числе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дома</a:t>
            </a: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Технические  устройства, такие,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как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мобильные телефоны, гаджеты, игровые устройства, привлекают учащихся - молодых людей, которые, возможно, потеряли интерес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образованию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9285" y="69112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Достоинства </a:t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мобильного обучения </a:t>
            </a:r>
            <a:endParaRPr lang="ru-RU" sz="2800" dirty="0"/>
          </a:p>
        </p:txBody>
      </p:sp>
      <p:pic>
        <p:nvPicPr>
          <p:cNvPr id="5123" name="Picture 3" descr="Z:\---W-O-R-K----\2015\Презентации\11 - Гильфанова. Игровые технологии\phonesroo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5" r="9190"/>
          <a:stretch/>
        </p:blipFill>
        <p:spPr bwMode="auto">
          <a:xfrm>
            <a:off x="5508104" y="3094361"/>
            <a:ext cx="3427288" cy="3241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2778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---W-O-R-K----\2015\Презентации\11 - Гильфанова. Игровые технологии\слайды\070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4293096"/>
            <a:ext cx="6120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Мобильный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телефон - 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обеспечивает доступ в Интернет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на сайты с обучающей информацией – применяется как одна из форм дистанционного обучения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учитель\Desktop\Фото с телефоном\-k-KIkzAZ4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137" y="332656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07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---W-O-R-K----\2015\Презентации\11 - Гильфанова. Игровые технологии\слайды\070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4581128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Мобильный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телефон - 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средство воспроизведения звуковых, текстовых, видео- и графических файлов, содержащих обучающую информацию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170" name="Picture 2" descr="C:\Users\учитель\Desktop\игровые технологии1\Фото с телефоном\20150512_1851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442" y="260648"/>
            <a:ext cx="5220072" cy="391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62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---W-O-R-K----\2015\Презентации\11 - Гильфанова. Игровые технологии\слайды\070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2780928"/>
            <a:ext cx="61206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Мобильный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телефон - 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и его функциональные возможности позволяют организовать обучение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использованием адаптированных электронных учебников, учебных курсов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файлов специализированных типов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обучающей информацией – учебные пособия разрабатываются непосредственно для платформ мобильных телефонов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учитель\Downloads\20150512_1223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143" y="578768"/>
            <a:ext cx="2453850" cy="43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37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---W-O-R-K----\2015\Презентации\11 - Гильфанова. Игровые технологии\слайды\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4"/>
            <a:ext cx="9148900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3521" y="2276872"/>
            <a:ext cx="44507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 МАОУ СОШ №1 п.г.т. Забайкальск было проведено анкетирование среди учащихся информационно-технологической подгруппы 10 Б класса, с целью определения их технической и психологической готовности к использованию мобильных телефонов в учебном процессе. В анкетировании приняли участие 15 учащихся. Анкетирование показало, что 100% учащихся имеют смартфоны.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69285" y="90554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Анкетирование</a:t>
            </a:r>
            <a:endParaRPr lang="ru-RU" sz="2800" dirty="0"/>
          </a:p>
        </p:txBody>
      </p:sp>
      <p:pic>
        <p:nvPicPr>
          <p:cNvPr id="3074" name="Picture 2" descr="C:\Users\учитель\Desktop\Фото с телефоном\l6FpOhyZXt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723" y="620688"/>
            <a:ext cx="35523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9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---W-O-R-K----\2015\Презентации\11 - Гильфанова. Игровые технологии\слайды\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4"/>
            <a:ext cx="9148900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67101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Технические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функции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смартфонов </a:t>
            </a:r>
            <a:endParaRPr lang="ru-RU" sz="2800" dirty="0"/>
          </a:p>
        </p:txBody>
      </p:sp>
      <p:pic>
        <p:nvPicPr>
          <p:cNvPr id="4098" name="Picture 2" descr="C:\Users\учитель\Desktop\Фото с телефоном\u3JkPuYZp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21" y="1484784"/>
            <a:ext cx="3543858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63521" y="2276872"/>
            <a:ext cx="4024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Функции смартфонов учащихся информационно-технологического профиля 10 Б класса представлены на диаграмме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54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---W-O-R-K----\2015\Презентации\11 - Гильфанова. Игровые технологии\слайды\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4"/>
            <a:ext cx="9148900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0283063"/>
              </p:ext>
            </p:extLst>
          </p:nvPr>
        </p:nvGraphicFramePr>
        <p:xfrm>
          <a:off x="107504" y="836712"/>
          <a:ext cx="8562974" cy="4952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6294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---W-O-R-K----\2015\Презентации\11 - Гильфанова. Игровые технологии\слайды\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8844" y="597909"/>
            <a:ext cx="724557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Чаще всего на уроках информатики используют </a:t>
            </a:r>
            <a:endParaRPr lang="ru-RU" sz="26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6">
                    <a:lumMod val="50000"/>
                  </a:schemeClr>
                </a:solidFill>
              </a:rPr>
              <a:t>следующие 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</a:rPr>
              <a:t>игровые элементы: </a:t>
            </a:r>
          </a:p>
        </p:txBody>
      </p:sp>
      <p:pic>
        <p:nvPicPr>
          <p:cNvPr id="4099" name="Picture 3" descr="Z:\---W-O-R-K----\2015\Презентации\11 - Гильфанова. Игровые технологии\слайды\009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8757"/>
            <a:ext cx="9143999" cy="537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Z:\---W-O-R-K----\2015\Презентации\11 - Гильфанова. Игровые технологии\слайды\009-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8757"/>
            <a:ext cx="9143999" cy="537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Z:\---W-O-R-K----\2015\Презентации\11 - Гильфанова. Игровые технологии\слайды\009-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8757"/>
            <a:ext cx="9143999" cy="537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Z:\---W-O-R-K----\2015\Презентации\11 - Гильфанова. Игровые технологии\слайды\009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8757"/>
            <a:ext cx="9143998" cy="537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Z:\---W-O-R-K----\2015\Презентации\11 - Гильфанова. Игровые технологии\слайды\009-0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78757"/>
            <a:ext cx="9143999" cy="537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Z:\---W-O-R-K----\2015\Презентации\11 - Гильфанова. Игровые технологии\слайды\009-0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78757"/>
            <a:ext cx="9143999" cy="537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27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3674"/>
            <a:ext cx="9148898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2976664"/>
              </p:ext>
            </p:extLst>
          </p:nvPr>
        </p:nvGraphicFramePr>
        <p:xfrm>
          <a:off x="323528" y="260648"/>
          <a:ext cx="8280920" cy="5548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0914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---W-O-R-K----\2015\Презентации\11 - Гильфанова. Игровые технологии\слайды\070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2420888"/>
            <a:ext cx="612068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Все вышеперечисленные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приложения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учащиеся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информационно-технологической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подгруппы  предлагают  использовать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процессе обучения.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От фоторедакторов для обработки необходимых нам изображений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различных мессенджеров и соц. сетей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для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коммуникации в процессе обучения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совместной работы на расстоянии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учитель\Desktop\Фото с телефоном\20150512_185601_HD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4664"/>
            <a:ext cx="267329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27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3674"/>
            <a:ext cx="9148898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3521" y="2276872"/>
            <a:ext cx="762490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Для обучения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Будильник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это приложение помогает мне не опаздывать в школу.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Калькулятор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помогает быстро посчитать нужные примеры на информатике или на другом уроке, где можно пользоваться им.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Календарь и Заметки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– эти приложения напоминают мне о разных мероприятиях и факультативах.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Class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Life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 этом приложение мой класс может писать различную информацию по учебе.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UB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Reader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очень удобно приложение через которое можно открывать электронные книги. Особенно, оно помогает мне на литературе.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Google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 помощью этого приложения (браузера) можно найти много различной информации по учебе.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uTorrent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через это приложение можно скачивать различные видео ролики, аудиозаписи для урока.</a:t>
            </a:r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3521" y="90193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Анкета учащегося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3832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3674"/>
            <a:ext cx="9148898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1" y="620688"/>
            <a:ext cx="78226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02604"/>
                </a:solidFill>
              </a:rPr>
              <a:t> </a:t>
            </a:r>
            <a:r>
              <a:rPr lang="ru-RU" sz="2800" b="1" dirty="0">
                <a:solidFill>
                  <a:srgbClr val="502604"/>
                </a:solidFill>
              </a:rPr>
              <a:t>«Что же такое социальные мессенджеры?» и </a:t>
            </a:r>
            <a:endParaRPr lang="ru-RU" sz="2800" b="1" dirty="0" smtClean="0">
              <a:solidFill>
                <a:srgbClr val="502604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502604"/>
                </a:solidFill>
              </a:rPr>
              <a:t>« </a:t>
            </a:r>
            <a:r>
              <a:rPr lang="ru-RU" sz="2800" b="1" dirty="0">
                <a:solidFill>
                  <a:srgbClr val="502604"/>
                </a:solidFill>
              </a:rPr>
              <a:t>Зачем они нужны</a:t>
            </a:r>
            <a:r>
              <a:rPr lang="ru-RU" sz="2800" b="1" dirty="0" smtClean="0">
                <a:solidFill>
                  <a:srgbClr val="502604"/>
                </a:solidFill>
              </a:rPr>
              <a:t>?» </a:t>
            </a:r>
            <a:endParaRPr lang="ru-RU" sz="2800" b="1" dirty="0">
              <a:solidFill>
                <a:srgbClr val="502604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7278" y="2204864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	Итак, мессенджер - это программа по обмену мгновенными сообщениями, такие как </a:t>
            </a:r>
            <a:r>
              <a:rPr lang="en-US" sz="2000" dirty="0"/>
              <a:t>WhatsApp</a:t>
            </a:r>
            <a:r>
              <a:rPr lang="ru-RU" sz="2000" dirty="0"/>
              <a:t>, </a:t>
            </a:r>
            <a:r>
              <a:rPr lang="en-US" sz="2000" dirty="0"/>
              <a:t>Skype</a:t>
            </a:r>
            <a:r>
              <a:rPr lang="ru-RU" sz="2000" dirty="0"/>
              <a:t>, </a:t>
            </a:r>
            <a:r>
              <a:rPr lang="en-US" sz="2000" dirty="0"/>
              <a:t>Viber</a:t>
            </a:r>
            <a:r>
              <a:rPr lang="ru-RU" sz="2000" dirty="0"/>
              <a:t> другие. 20-ый век является веком развития современных технологий. И, как известно, технологии позволяют как облегчить нашу жизнь, так и усложнить. В данном случае, социальные мессенджеры являются довольно-таки актуальными приложениями в нашем телефоне. Благодаря им, человек может упростить общение с родными и близкими. И конечно же, большим плюсом является то, что эти программы удобны в использовании тем, что многие из них являются бесплатными. Подумайте только, зачем тратить кучу денег на смс сообщения, когда вы можете просто установить приложение и неограниченно общаться с друзьями?  </a:t>
            </a:r>
          </a:p>
        </p:txBody>
      </p:sp>
    </p:spTree>
    <p:extLst>
      <p:ext uri="{BB962C8B-B14F-4D97-AF65-F5344CB8AC3E}">
        <p14:creationId xmlns:p14="http://schemas.microsoft.com/office/powerpoint/2010/main" val="1042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3674"/>
            <a:ext cx="9148898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1" y="620688"/>
            <a:ext cx="78226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02604"/>
                </a:solidFill>
              </a:rPr>
              <a:t> </a:t>
            </a:r>
            <a:r>
              <a:rPr lang="ru-RU" sz="2800" b="1" dirty="0">
                <a:solidFill>
                  <a:srgbClr val="502604"/>
                </a:solidFill>
              </a:rPr>
              <a:t>«Что же такое социальные мессенджеры?» и </a:t>
            </a:r>
            <a:endParaRPr lang="ru-RU" sz="2800" b="1" dirty="0" smtClean="0">
              <a:solidFill>
                <a:srgbClr val="502604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502604"/>
                </a:solidFill>
              </a:rPr>
              <a:t>« </a:t>
            </a:r>
            <a:r>
              <a:rPr lang="ru-RU" sz="2800" b="1" dirty="0">
                <a:solidFill>
                  <a:srgbClr val="502604"/>
                </a:solidFill>
              </a:rPr>
              <a:t>Зачем они нужны</a:t>
            </a:r>
            <a:r>
              <a:rPr lang="ru-RU" sz="2800" b="1" dirty="0" smtClean="0">
                <a:solidFill>
                  <a:srgbClr val="502604"/>
                </a:solidFill>
              </a:rPr>
              <a:t>?» </a:t>
            </a:r>
            <a:endParaRPr lang="ru-RU" sz="2800" b="1" dirty="0">
              <a:solidFill>
                <a:srgbClr val="502604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7278" y="2204864"/>
            <a:ext cx="7848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	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132857"/>
            <a:ext cx="79745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НО, </a:t>
            </a:r>
            <a:r>
              <a:rPr lang="ru-RU" sz="2400" dirty="0"/>
              <a:t>так же есть и «небольшие» минусы сколько не в техническом плане, а  в психологическом плане использования социальных мессенджеров. </a:t>
            </a:r>
          </a:p>
          <a:p>
            <a:pPr algn="just"/>
            <a:r>
              <a:rPr lang="ru-RU" sz="2400" dirty="0"/>
              <a:t>Дело в том, что люди настолько привыкли сидеть в социальных сетях, что совсем забывают про повседневную жизнь. Они слишком много времени проводят в своих мобильных телефонах, тем самым губят зрение, да и просто теряют время для активной жизнедеятельности. Мессенджеры конечно же очень удобное приложение..., но люди! </a:t>
            </a:r>
            <a:r>
              <a:rPr lang="ru-RU" sz="2400" b="1" dirty="0"/>
              <a:t>Используйте социальные мессенджеры в меру и наслаждайтесь окружающим миром!</a:t>
            </a:r>
          </a:p>
        </p:txBody>
      </p:sp>
    </p:spTree>
    <p:extLst>
      <p:ext uri="{BB962C8B-B14F-4D97-AF65-F5344CB8AC3E}">
        <p14:creationId xmlns:p14="http://schemas.microsoft.com/office/powerpoint/2010/main" val="184743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---W-O-R-K----\2015\Презентации\11 - Гильфанова. Игровые технологии\слайды\070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6" y="2276872"/>
            <a:ext cx="61206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 качестве основного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мессенджера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для обмена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быстрыми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сообщениями учащиеся предложили  </a:t>
            </a:r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</a:rPr>
              <a:t>Viber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Из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основных его преимуществ –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мультиплатформенность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высокая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скорость работы и удобство использования, широкий функционал, возможность отправлять голосовые сообщения, фотографии и документы.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7351"/>
            <a:ext cx="3800912" cy="262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42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учитель\Downloads\№2- внутренни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3674"/>
            <a:ext cx="9148898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3521" y="4941168"/>
            <a:ext cx="7624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Информационный винегрет</a:t>
            </a:r>
          </a:p>
          <a:p>
            <a:r>
              <a:rPr lang="ru-RU" sz="3600" b="1" dirty="0" smtClean="0">
                <a:solidFill>
                  <a:srgbClr val="502604"/>
                </a:solidFill>
              </a:rPr>
              <a:t> </a:t>
            </a:r>
            <a:r>
              <a:rPr lang="en-US" sz="3600" dirty="0">
                <a:solidFill>
                  <a:srgbClr val="502604"/>
                </a:solidFill>
              </a:rPr>
              <a:t>Program</a:t>
            </a:r>
            <a:r>
              <a:rPr lang="ru-RU" sz="3600" dirty="0">
                <a:solidFill>
                  <a:srgbClr val="502604"/>
                </a:solidFill>
              </a:rPr>
              <a:t>_</a:t>
            </a:r>
            <a:r>
              <a:rPr lang="ru-RU" sz="3600" dirty="0" err="1">
                <a:solidFill>
                  <a:srgbClr val="502604"/>
                </a:solidFill>
              </a:rPr>
              <a:t>цы</a:t>
            </a:r>
            <a:r>
              <a:rPr lang="ru-RU" sz="3600" dirty="0">
                <a:solidFill>
                  <a:srgbClr val="502604"/>
                </a:solidFill>
              </a:rPr>
              <a:t> </a:t>
            </a:r>
            <a:r>
              <a:rPr lang="ru-RU" sz="3600" dirty="0" smtClean="0">
                <a:solidFill>
                  <a:srgbClr val="502604"/>
                </a:solidFill>
                <a:sym typeface="Wingdings" panose="05000000000000000000" pitchFamily="2" charset="2"/>
              </a:rPr>
              <a:t></a:t>
            </a:r>
            <a:endParaRPr lang="ru-RU" sz="3600" b="1" dirty="0">
              <a:solidFill>
                <a:srgbClr val="502604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3521" y="90193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Наша группа в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</a:rPr>
              <a:t>Viber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44824"/>
            <a:ext cx="5548951" cy="2739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3195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3674"/>
            <a:ext cx="9148898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79214" y="2276872"/>
            <a:ext cx="762490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Вы можете установить уведомления от группы в соответствии с тем, как часто вы хотите их получать. Чтобы изменить ваши настройки уведомлений от группы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b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800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Нажмите на иконку  в правом верхнем углу экрана беседы или сдвиньте экран влево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Выберите Уведомления от группы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Сделайте свой выбор и нажмите OK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Опции настройки уведомлений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:  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Отключить 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уведомления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 - эта опция позволяет отключить уведомления для групповой беседы. Вы не будете получать </a:t>
            </a:r>
            <a:r>
              <a:rPr lang="ru-RU" sz="1400" dirty="0" err="1">
                <a:solidFill>
                  <a:schemeClr val="accent6">
                    <a:lumMod val="50000"/>
                  </a:schemeClr>
                </a:solidFill>
              </a:rPr>
              <a:t>push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-уведомления, и звук уведомлений будет отключен.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Умные уведомления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 - эта опция позволяет объединять уведомления о сообщениях в группе. Например, вместо трех последовательных уведомлений о трех сообщениях в группе вы получите одно уведомление про все три сообщения.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Уведомлять меня о каждом сообщении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 - если эта опция включена, вы будете получать уведомление о каждом сообщении в группе.</a:t>
            </a:r>
          </a:p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4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Настройки уведомлений от каждой группы определяются вручную. Изменение настроек для одной группы не повлияет на настройки для другой группы.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63521" y="90872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Уведомления от группы</a:t>
            </a:r>
          </a:p>
        </p:txBody>
      </p:sp>
      <p:pic>
        <p:nvPicPr>
          <p:cNvPr id="12291" name="Picture 3" descr="Z:\---W-O-R-K----\2015\Презентации\11 - Гильфанова. Игровые технологии\IMG_008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16632"/>
            <a:ext cx="1227813" cy="1841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356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---W-O-R-K----\2015\Презентации\11 - Гильфанова. Игровые технологии\слайды\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4"/>
            <a:ext cx="9148900" cy="686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3521" y="2420888"/>
            <a:ext cx="445078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Формулировка темы урока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ребус, картинка, слово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);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Решение задач, предложения нескольких вариантов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Обмен фотографиями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Обсуждение и комментарии вопросов, вызывающих трудности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Домашнее задание, темы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творческих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проектов, оповещение конкурсов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63521" y="88657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Применение</a:t>
            </a:r>
            <a:endParaRPr lang="ru-RU" sz="2800" dirty="0"/>
          </a:p>
        </p:txBody>
      </p:sp>
      <p:pic>
        <p:nvPicPr>
          <p:cNvPr id="13314" name="Picture 2" descr="Z:\---W-O-R-K----\2015\Презентации\11 - Гильфанова. Игровые технологии\Vib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260648"/>
            <a:ext cx="4021449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7557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:\---W-O-R-K----\2015\Презентации\11 - Гильфанова. Игровые технологии\слайды\009!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2924944"/>
            <a:ext cx="34556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Кроссворды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34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Z:\---W-O-R-K----\2015\Презентации\11 - Гильфанова. Игровые технологии\слайды\f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Z:\---W-O-R-K----\2015\Презентации\11 - Гильфанова. Игровые технологии\слайды\fin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84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1727</Words>
  <Application>Microsoft Office PowerPoint</Application>
  <PresentationFormat>Экран (4:3)</PresentationFormat>
  <Paragraphs>504</Paragraphs>
  <Slides>90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90</vt:i4>
      </vt:variant>
    </vt:vector>
  </HeadingPairs>
  <TitlesOfParts>
    <vt:vector size="9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102</cp:revision>
  <cp:lastPrinted>2015-05-13T03:39:37Z</cp:lastPrinted>
  <dcterms:created xsi:type="dcterms:W3CDTF">2015-05-05T15:51:12Z</dcterms:created>
  <dcterms:modified xsi:type="dcterms:W3CDTF">2018-02-15T12:58:08Z</dcterms:modified>
</cp:coreProperties>
</file>