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sldIdLst>
    <p:sldId id="256" r:id="rId3"/>
    <p:sldId id="267" r:id="rId4"/>
    <p:sldId id="276" r:id="rId5"/>
    <p:sldId id="268" r:id="rId6"/>
    <p:sldId id="269" r:id="rId7"/>
    <p:sldId id="273" r:id="rId8"/>
    <p:sldId id="277" r:id="rId9"/>
    <p:sldId id="278" r:id="rId10"/>
    <p:sldId id="279" r:id="rId11"/>
    <p:sldId id="272" r:id="rId12"/>
    <p:sldId id="257" r:id="rId13"/>
    <p:sldId id="280" r:id="rId14"/>
    <p:sldId id="271" r:id="rId15"/>
    <p:sldId id="270" r:id="rId16"/>
    <p:sldId id="275" r:id="rId17"/>
    <p:sldId id="274" r:id="rId18"/>
    <p:sldId id="281" r:id="rId19"/>
    <p:sldId id="264" r:id="rId20"/>
    <p:sldId id="28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94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8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00DA1D-F8C4-4503-958D-FE0B1ED40C1D}" type="datetimeFigureOut">
              <a:rPr lang="ru-RU" smtClean="0"/>
              <a:t>03.12.2025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369411-63E1-4AD4-8D16-01D2716D81A4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292080" y="4653136"/>
            <a:ext cx="3666474" cy="1752600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ГБОУ ЛНР «Перевальская специальная (коррекционная) </a:t>
            </a:r>
            <a:b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школа-интернат»</a:t>
            </a:r>
          </a:p>
          <a:p>
            <a:r>
              <a:rPr lang="ru-RU" sz="2000" dirty="0" smtClean="0">
                <a:solidFill>
                  <a:schemeClr val="tx1"/>
                </a:solidFill>
                <a:latin typeface="Bahnschrift" panose="020B0502040204020203" pitchFamily="34" charset="0"/>
              </a:rPr>
              <a:t>(из опыта работы)</a:t>
            </a:r>
            <a:endParaRPr lang="ru-RU" sz="2000" dirty="0">
              <a:solidFill>
                <a:schemeClr val="tx1"/>
              </a:solidFill>
              <a:latin typeface="Bahnschrift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608" y="3140968"/>
            <a:ext cx="4069724" cy="335454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87624" y="260648"/>
            <a:ext cx="748883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>
                <a:latin typeface="Bahnschrift Condensed" panose="020B0502040204020203" pitchFamily="34" charset="0"/>
              </a:rPr>
              <a:t>Духовно-нравственное воспитание </a:t>
            </a:r>
            <a:r>
              <a:rPr lang="ru-RU" sz="3200" dirty="0" smtClean="0">
                <a:latin typeface="Bahnschrift Condensed" panose="020B0502040204020203" pitchFamily="34" charset="0"/>
              </a:rPr>
              <a:t>детей-сирот </a:t>
            </a:r>
            <a:r>
              <a:rPr lang="ru-RU" sz="3200" dirty="0" smtClean="0">
                <a:latin typeface="Bahnschrift Condensed" panose="020B0502040204020203" pitchFamily="34" charset="0"/>
              </a:rPr>
              <a:t>в </a:t>
            </a:r>
          </a:p>
          <a:p>
            <a:pPr algn="ctr"/>
            <a:r>
              <a:rPr lang="ru-RU" sz="3200" dirty="0" smtClean="0">
                <a:latin typeface="Bahnschrift Condensed" panose="020B0502040204020203" pitchFamily="34" charset="0"/>
              </a:rPr>
              <a:t>коррекционной школе-интернате</a:t>
            </a:r>
            <a:endParaRPr lang="ru-RU" sz="3200" dirty="0">
              <a:latin typeface="Bahnschrift Condensed" panose="020B0502040204020203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26595"/>
            <a:ext cx="8064896" cy="479207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latin typeface="Bahnschrift Condensed" panose="020B0502040204020203" pitchFamily="34" charset="0"/>
              </a:rPr>
              <a:t>Духовно-нравственное развитие   каждого воспитанника</a:t>
            </a:r>
          </a:p>
          <a:p>
            <a:pPr marL="0" indent="0" algn="ctr">
              <a:buNone/>
            </a:pPr>
            <a:r>
              <a:rPr lang="ru-RU" sz="2400" dirty="0" smtClean="0">
                <a:latin typeface="Bahnschrift Condensed" panose="020B0502040204020203" pitchFamily="34" charset="0"/>
              </a:rPr>
              <a:t>Передача детям ориентиров и идеалов, основанных на духовных традициях русского народа</a:t>
            </a:r>
          </a:p>
          <a:p>
            <a:endParaRPr lang="ru-RU" sz="24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761" y="1628800"/>
            <a:ext cx="3454843" cy="285161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983" y="3501008"/>
            <a:ext cx="4298696" cy="309976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20688"/>
            <a:ext cx="7686700" cy="1368152"/>
          </a:xfrm>
        </p:spPr>
        <p:txBody>
          <a:bodyPr>
            <a:noAutofit/>
          </a:bodyPr>
          <a:lstStyle/>
          <a:p>
            <a:pPr algn="l"/>
            <a:r>
              <a:rPr lang="ru-RU" sz="2800" dirty="0" smtClean="0">
                <a:latin typeface="Bahnschrift Condensed" panose="020B0502040204020203" pitchFamily="34" charset="0"/>
              </a:rPr>
              <a:t>Духовно-нравственное воспитание используется в различных формах внеурочной деятельности: школьный театр, конкурс чтецов, хореографические постановки, беседы, конкурсы рисунков и многое другое</a:t>
            </a:r>
            <a:r>
              <a:rPr lang="ru-RU" sz="2400" dirty="0" smtClean="0">
                <a:latin typeface="Bahnschrift Condensed" panose="020B0502040204020203" pitchFamily="34" charset="0"/>
              </a:rPr>
              <a:t/>
            </a:r>
            <a:br>
              <a:rPr lang="ru-RU" sz="2400" dirty="0" smtClean="0">
                <a:latin typeface="Bahnschrift Condensed" panose="020B0502040204020203" pitchFamily="34" charset="0"/>
              </a:rPr>
            </a:br>
            <a:r>
              <a:rPr lang="ru-RU" sz="2400" dirty="0"/>
              <a:t> </a:t>
            </a:r>
            <a:r>
              <a:rPr lang="ru-RU" sz="2400" dirty="0" smtClean="0"/>
              <a:t>                                                                              </a:t>
            </a:r>
            <a:endParaRPr lang="ru-RU" sz="1800" i="1" dirty="0"/>
          </a:p>
        </p:txBody>
      </p:sp>
      <p:pic>
        <p:nvPicPr>
          <p:cNvPr id="5122" name="Picture 2" descr="https://xn--b1afanj0aik8d.xn----7sb3aecmcv8d.xn--p1ai/perevskshi/uploads/textstatic/2024-8-14/1723641678039_rr55n6dt2k9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302"/>
          <a:stretch/>
        </p:blipFill>
        <p:spPr bwMode="auto">
          <a:xfrm>
            <a:off x="1043608" y="1988840"/>
            <a:ext cx="3672408" cy="38415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https://xn--b1afanj0aik8d.xn----7sb3aecmcv8d.xn--p1ai/perevskshi/uploads/textstatic/2024-5-6/1714968833425_k73mly3kh2c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501008"/>
            <a:ext cx="4156211" cy="311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https://xn--b1afanj0aik8d.xn----7sb3aecmcv8d.xn--p1ai/perevskshi/uploads/textstatic/2022-12-20/1671560020240_rg4fj7nueq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702" b="17437"/>
          <a:stretch/>
        </p:blipFill>
        <p:spPr bwMode="auto">
          <a:xfrm>
            <a:off x="1248499" y="404664"/>
            <a:ext cx="395915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https://xn--b1afanj0aik8d.xn----7sb3aecmcv8d.xn--p1ai/perevskshi/uploads/textstatic/2023-4-16/1681663752498_kmbi8jb44j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980728"/>
            <a:ext cx="3024336" cy="4692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https://xn--b1afanj0aik8d.xn----7sb3aecmcv8d.xn--p1ai/perevskshi/uploads/textstatic/2023-4-16/1681663273303_sf1wh0gl5im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368" y="3429000"/>
            <a:ext cx="4277191" cy="32185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8042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88641"/>
            <a:ext cx="7776864" cy="1080119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2800" dirty="0" smtClean="0">
                <a:latin typeface="Bahnschrift Condensed" panose="020B0502040204020203" pitchFamily="34" charset="0"/>
              </a:rPr>
              <a:t>Организация </a:t>
            </a:r>
            <a:r>
              <a:rPr lang="ru-RU" sz="2800" dirty="0">
                <a:latin typeface="Bahnschrift Condensed" panose="020B0502040204020203" pitchFamily="34" charset="0"/>
              </a:rPr>
              <a:t>коллективной творческой деятельности </a:t>
            </a:r>
            <a:r>
              <a:rPr lang="ru-RU" sz="2800" dirty="0" smtClean="0">
                <a:latin typeface="Bahnschrift Condensed" panose="020B0502040204020203" pitchFamily="34" charset="0"/>
              </a:rPr>
              <a:t>воспитанников</a:t>
            </a:r>
          </a:p>
          <a:p>
            <a:pPr marL="0" indent="0" algn="ctr">
              <a:buNone/>
            </a:pPr>
            <a:r>
              <a:rPr lang="ru-RU" sz="2400" dirty="0" smtClean="0">
                <a:latin typeface="Bahnschrift Condensed" panose="020B0502040204020203" pitchFamily="34" charset="0"/>
              </a:rPr>
              <a:t>Танцевальный коллектив «</a:t>
            </a:r>
            <a:r>
              <a:rPr lang="en-US" sz="2400" dirty="0" smtClean="0">
                <a:latin typeface="Bahnschrift Condensed" panose="020B0502040204020203" pitchFamily="34" charset="0"/>
              </a:rPr>
              <a:t>Star</a:t>
            </a:r>
            <a:r>
              <a:rPr lang="ru-RU" sz="2400" dirty="0" smtClean="0">
                <a:latin typeface="Bahnschrift Condensed" panose="020B0502040204020203" pitchFamily="34" charset="0"/>
              </a:rPr>
              <a:t> </a:t>
            </a:r>
            <a:r>
              <a:rPr lang="en-US" sz="2400" dirty="0" smtClean="0">
                <a:latin typeface="Bahnschrift Condensed" panose="020B0502040204020203" pitchFamily="34" charset="0"/>
              </a:rPr>
              <a:t>Dance</a:t>
            </a:r>
            <a:r>
              <a:rPr lang="ru-RU" sz="2400" dirty="0" smtClean="0">
                <a:latin typeface="Bahnschrift Condensed" panose="020B0502040204020203" pitchFamily="34" charset="0"/>
              </a:rPr>
              <a:t>» - победитель и призер международных конкурсов, лауреат Республиканской премии «Лица с </a:t>
            </a:r>
            <a:r>
              <a:rPr lang="ru-RU" sz="2400" dirty="0">
                <a:latin typeface="Bahnschrift Condensed" panose="020B0502040204020203" pitchFamily="34" charset="0"/>
              </a:rPr>
              <a:t>Л</a:t>
            </a:r>
            <a:r>
              <a:rPr lang="ru-RU" sz="2400" dirty="0" smtClean="0">
                <a:latin typeface="Bahnschrift Condensed" panose="020B0502040204020203" pitchFamily="34" charset="0"/>
              </a:rPr>
              <a:t>уганским Характером»</a:t>
            </a:r>
            <a:endParaRPr lang="ru-RU" sz="2400" dirty="0">
              <a:latin typeface="Bahnschrift Condensed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556792"/>
            <a:ext cx="6624736" cy="496855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88640"/>
            <a:ext cx="8064896" cy="1839745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latin typeface="Bahnschrift Condensed" panose="020B0502040204020203" pitchFamily="34" charset="0"/>
              </a:rPr>
              <a:t>Стимулирование </a:t>
            </a:r>
            <a:r>
              <a:rPr lang="ru-RU" sz="2800" dirty="0">
                <a:latin typeface="Bahnschrift Condensed" panose="020B0502040204020203" pitchFamily="34" charset="0"/>
              </a:rPr>
              <a:t>здорового образа жизни как основы духовно-нравственного </a:t>
            </a:r>
            <a:r>
              <a:rPr lang="ru-RU" sz="2800" dirty="0" smtClean="0">
                <a:latin typeface="Bahnschrift Condensed" panose="020B0502040204020203" pitchFamily="34" charset="0"/>
              </a:rPr>
              <a:t>воспитания</a:t>
            </a:r>
          </a:p>
          <a:p>
            <a:pPr marL="0" indent="0" algn="ctr">
              <a:buNone/>
            </a:pPr>
            <a:r>
              <a:rPr lang="ru-RU" sz="2400" dirty="0" smtClean="0">
                <a:latin typeface="Bahnschrift Condensed" panose="020B0502040204020203" pitchFamily="34" charset="0"/>
              </a:rPr>
              <a:t>Команда «Русские медведи» </a:t>
            </a:r>
            <a:r>
              <a:rPr lang="ru-RU" sz="2400" dirty="0" err="1" smtClean="0">
                <a:latin typeface="Bahnschrift Condensed" panose="020B0502040204020203" pitchFamily="34" charset="0"/>
              </a:rPr>
              <a:t>Перевальской</a:t>
            </a:r>
            <a:r>
              <a:rPr lang="ru-RU" sz="2400" dirty="0" smtClean="0">
                <a:latin typeface="Bahnschrift Condensed" panose="020B0502040204020203" pitchFamily="34" charset="0"/>
              </a:rPr>
              <a:t> школы-интерната – победитель Республиканской спартакиады «Дай силе волю – 2025»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17" t="21218" r="12507" b="8078"/>
          <a:stretch/>
        </p:blipFill>
        <p:spPr>
          <a:xfrm>
            <a:off x="4788024" y="3573016"/>
            <a:ext cx="4181108" cy="288032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3" t="10379" r="9185"/>
          <a:stretch/>
        </p:blipFill>
        <p:spPr>
          <a:xfrm>
            <a:off x="1187624" y="2002008"/>
            <a:ext cx="3240361" cy="29978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76672"/>
            <a:ext cx="7686700" cy="1498178"/>
          </a:xfrm>
        </p:spPr>
        <p:txBody>
          <a:bodyPr>
            <a:noAutofit/>
          </a:bodyPr>
          <a:lstStyle/>
          <a:p>
            <a:r>
              <a:rPr lang="ru-RU" sz="2800" dirty="0" smtClean="0">
                <a:latin typeface="Bahnschrift Condensed" panose="020B0502040204020203" pitchFamily="34" charset="0"/>
              </a:rPr>
              <a:t>Ключ к решению насущных проблем воспитания и просвещения в обществе лежит в сфере взаимодействия церкви, семьи и школы. </a:t>
            </a:r>
            <a:br>
              <a:rPr lang="ru-RU" sz="2800" dirty="0" smtClean="0">
                <a:latin typeface="Bahnschrift Condensed" panose="020B0502040204020203" pitchFamily="34" charset="0"/>
              </a:rPr>
            </a:br>
            <a:r>
              <a:rPr lang="ru-RU" sz="2400" dirty="0" smtClean="0">
                <a:latin typeface="Bahnschrift Condensed" panose="020B0502040204020203" pitchFamily="34" charset="0"/>
              </a:rPr>
              <a:t>Директору школы-интерната Семеновой Т.В. и педагогам школы-интерната вручены благословенные </a:t>
            </a:r>
            <a:r>
              <a:rPr lang="ru-RU" sz="2400" dirty="0">
                <a:latin typeface="Bahnschrift Condensed" panose="020B0502040204020203" pitchFamily="34" charset="0"/>
              </a:rPr>
              <a:t>архиерейские грамоты по случаю 80-летия Луганской Епархии. </a:t>
            </a:r>
            <a:endParaRPr lang="ru-RU" sz="1600" i="1" dirty="0">
              <a:latin typeface="Bahnschrift Condensed" panose="020B0502040204020203" pitchFamily="34" charset="0"/>
            </a:endParaRPr>
          </a:p>
        </p:txBody>
      </p:sp>
      <p:pic>
        <p:nvPicPr>
          <p:cNvPr id="1026" name="Picture 2" descr="https://xn--b1afanj0aik8d.xn----7sb3aecmcv8d.xn--p1ai/perevskshi/uploads/textstatic/2024-11-2/1730536934614_asxwz0ip5a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87"/>
          <a:stretch/>
        </p:blipFill>
        <p:spPr bwMode="auto">
          <a:xfrm>
            <a:off x="2267744" y="2564904"/>
            <a:ext cx="4824536" cy="39844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365119"/>
            <a:ext cx="7920880" cy="1335689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000" dirty="0" smtClean="0">
                <a:latin typeface="Bahnschrift Condensed" panose="020B0502040204020203" pitchFamily="34" charset="0"/>
              </a:rPr>
              <a:t>В деле воспитания детей самое главное- молиться за них. Если дерево пропитать олифой, оно не гниет, </a:t>
            </a:r>
            <a:r>
              <a:rPr lang="ru-RU" sz="2000" dirty="0">
                <a:latin typeface="Bahnschrift Condensed" panose="020B0502040204020203" pitchFamily="34" charset="0"/>
              </a:rPr>
              <a:t>е</a:t>
            </a:r>
            <a:r>
              <a:rPr lang="ru-RU" sz="2000" dirty="0" smtClean="0">
                <a:latin typeface="Bahnschrift Condensed" panose="020B0502040204020203" pitchFamily="34" charset="0"/>
              </a:rPr>
              <a:t>сли детей хоть немного пропитать благоговением, страхом Божием, то это будет помогать им всю жизнь.</a:t>
            </a:r>
          </a:p>
          <a:p>
            <a:pPr marL="0" indent="0" algn="r">
              <a:buNone/>
            </a:pPr>
            <a:r>
              <a:rPr lang="ru-RU" sz="2000" dirty="0" smtClean="0">
                <a:latin typeface="Bahnschrift Condensed" panose="020B0502040204020203" pitchFamily="34" charset="0"/>
              </a:rPr>
              <a:t>(Старец Таисий </a:t>
            </a:r>
            <a:r>
              <a:rPr lang="ru-RU" sz="2000" dirty="0" err="1" smtClean="0">
                <a:latin typeface="Bahnschrift Condensed" panose="020B0502040204020203" pitchFamily="34" charset="0"/>
              </a:rPr>
              <a:t>Пифагорец</a:t>
            </a:r>
            <a:r>
              <a:rPr lang="ru-RU" sz="2000" dirty="0" smtClean="0">
                <a:latin typeface="Bahnschrift Condensed" panose="020B0502040204020203" pitchFamily="34" charset="0"/>
              </a:rPr>
              <a:t>)</a:t>
            </a:r>
          </a:p>
          <a:p>
            <a:endParaRPr lang="ru-RU" sz="20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210" y="1844824"/>
            <a:ext cx="3589253" cy="476825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904" y="3068960"/>
            <a:ext cx="3939011" cy="29542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115616" y="188640"/>
            <a:ext cx="768667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Bahnschrift Condensed" panose="020B0502040204020203" pitchFamily="34" charset="0"/>
              </a:rPr>
              <a:t> Администрация </a:t>
            </a:r>
            <a:r>
              <a:rPr lang="ru-RU" sz="2000" dirty="0" err="1">
                <a:latin typeface="Bahnschrift Condensed" panose="020B0502040204020203" pitchFamily="34" charset="0"/>
              </a:rPr>
              <a:t>Перевальской</a:t>
            </a:r>
            <a:r>
              <a:rPr lang="ru-RU" sz="2000" dirty="0">
                <a:latin typeface="Bahnschrift Condensed" panose="020B0502040204020203" pitchFamily="34" charset="0"/>
              </a:rPr>
              <a:t> школы-интерната благодарит </a:t>
            </a:r>
            <a:r>
              <a:rPr lang="ru-RU" sz="2000" dirty="0" smtClean="0">
                <a:latin typeface="Bahnschrift Condensed" panose="020B0502040204020203" pitchFamily="34" charset="0"/>
              </a:rPr>
              <a:t>Уполномоченного </a:t>
            </a:r>
            <a:r>
              <a:rPr lang="ru-RU" sz="2000" dirty="0">
                <a:latin typeface="Bahnschrift Condensed" panose="020B0502040204020203" pitchFamily="34" charset="0"/>
              </a:rPr>
              <a:t>при Президенте Российской Федерации по правам </a:t>
            </a:r>
            <a:r>
              <a:rPr lang="ru-RU" sz="2000" dirty="0" smtClean="0">
                <a:latin typeface="Bahnschrift Condensed" panose="020B0502040204020203" pitchFamily="34" charset="0"/>
              </a:rPr>
              <a:t>ребёнка </a:t>
            </a:r>
            <a:r>
              <a:rPr lang="ru-RU" sz="2000" dirty="0" err="1" smtClean="0">
                <a:latin typeface="Bahnschrift Condensed" panose="020B0502040204020203" pitchFamily="34" charset="0"/>
              </a:rPr>
              <a:t>М.А.Львову</a:t>
            </a:r>
            <a:r>
              <a:rPr lang="ru-RU" sz="2000" dirty="0">
                <a:latin typeface="Bahnschrift Condensed" panose="020B0502040204020203" pitchFamily="34" charset="0"/>
              </a:rPr>
              <a:t>-Белову, </a:t>
            </a:r>
            <a:r>
              <a:rPr lang="ru-RU" sz="2000" dirty="0" smtClean="0">
                <a:latin typeface="Bahnschrift Condensed" panose="020B0502040204020203" pitchFamily="34" charset="0"/>
              </a:rPr>
              <a:t/>
            </a:r>
            <a:br>
              <a:rPr lang="ru-RU" sz="2000" dirty="0" smtClean="0">
                <a:latin typeface="Bahnschrift Condensed" panose="020B0502040204020203" pitchFamily="34" charset="0"/>
              </a:rPr>
            </a:br>
            <a:r>
              <a:rPr lang="ru-RU" sz="2000" dirty="0" smtClean="0">
                <a:latin typeface="Bahnschrift Condensed" panose="020B0502040204020203" pitchFamily="34" charset="0"/>
              </a:rPr>
              <a:t>Уполномоченного </a:t>
            </a:r>
            <a:r>
              <a:rPr lang="ru-RU" sz="2000" dirty="0">
                <a:latin typeface="Bahnschrift Condensed" panose="020B0502040204020203" pitchFamily="34" charset="0"/>
              </a:rPr>
              <a:t>по правам ребенка в Луганской Народной </a:t>
            </a:r>
            <a:r>
              <a:rPr lang="ru-RU" sz="2000" dirty="0" smtClean="0">
                <a:latin typeface="Bahnschrift Condensed" panose="020B0502040204020203" pitchFamily="34" charset="0"/>
              </a:rPr>
              <a:t>Республике </a:t>
            </a:r>
            <a:r>
              <a:rPr lang="ru-RU" sz="2000" dirty="0" err="1" smtClean="0">
                <a:latin typeface="Bahnschrift Condensed" panose="020B0502040204020203" pitchFamily="34" charset="0"/>
              </a:rPr>
              <a:t>И.В.Швенк</a:t>
            </a:r>
            <a:r>
              <a:rPr lang="ru-RU" sz="2000" dirty="0" smtClean="0">
                <a:latin typeface="Bahnschrift Condensed" panose="020B0502040204020203" pitchFamily="34" charset="0"/>
              </a:rPr>
              <a:t>, </a:t>
            </a:r>
            <a:br>
              <a:rPr lang="ru-RU" sz="2000" dirty="0" smtClean="0">
                <a:latin typeface="Bahnschrift Condensed" panose="020B0502040204020203" pitchFamily="34" charset="0"/>
              </a:rPr>
            </a:br>
            <a:r>
              <a:rPr lang="ru-RU" sz="2000" dirty="0" smtClean="0">
                <a:latin typeface="Bahnschrift Condensed" panose="020B0502040204020203" pitchFamily="34" charset="0"/>
              </a:rPr>
              <a:t>Луганскую Епархию, в лице </a:t>
            </a:r>
            <a:r>
              <a:rPr lang="ru-RU" sz="2000" dirty="0" err="1" smtClean="0">
                <a:latin typeface="Bahnschrift Condensed" panose="020B0502040204020203" pitchFamily="34" charset="0"/>
              </a:rPr>
              <a:t>Пантелеимона</a:t>
            </a:r>
            <a:r>
              <a:rPr lang="ru-RU" sz="2000" dirty="0" smtClean="0">
                <a:latin typeface="Bahnschrift Condensed" panose="020B0502040204020203" pitchFamily="34" charset="0"/>
              </a:rPr>
              <a:t> митрополита Луганского и </a:t>
            </a:r>
            <a:r>
              <a:rPr lang="ru-RU" sz="2000" dirty="0" err="1" smtClean="0">
                <a:latin typeface="Bahnschrift Condensed" panose="020B0502040204020203" pitchFamily="34" charset="0"/>
              </a:rPr>
              <a:t>Алчевского</a:t>
            </a:r>
            <a:r>
              <a:rPr lang="ru-RU" sz="2000" dirty="0" smtClean="0">
                <a:latin typeface="Bahnschrift Condensed" panose="020B0502040204020203" pitchFamily="34" charset="0"/>
              </a:rPr>
              <a:t>, </a:t>
            </a:r>
            <a:br>
              <a:rPr lang="ru-RU" sz="2000" dirty="0" smtClean="0">
                <a:latin typeface="Bahnschrift Condensed" panose="020B0502040204020203" pitchFamily="34" charset="0"/>
              </a:rPr>
            </a:br>
            <a:r>
              <a:rPr lang="ru-RU" sz="2000" dirty="0" smtClean="0">
                <a:latin typeface="Bahnschrift Condensed" panose="020B0502040204020203" pitchFamily="34" charset="0"/>
              </a:rPr>
              <a:t>Министерство образования и науки Луганской Народной Республики </a:t>
            </a:r>
            <a:r>
              <a:rPr lang="ru-RU" sz="2000" dirty="0">
                <a:latin typeface="Bahnschrift Condensed" panose="020B0502040204020203" pitchFamily="34" charset="0"/>
              </a:rPr>
              <a:t>за помощь в духовно-нравственном воспитании обучающихся </a:t>
            </a:r>
            <a:r>
              <a:rPr lang="ru-RU" sz="2000" dirty="0" smtClean="0">
                <a:latin typeface="Bahnschrift Condensed" panose="020B0502040204020203" pitchFamily="34" charset="0"/>
              </a:rPr>
              <a:t>школы-интерната и строительстве Часовни на территории школы-интерната.</a:t>
            </a:r>
            <a:endParaRPr lang="ru-RU" sz="2000" dirty="0">
              <a:latin typeface="Bahnschrift Condensed" panose="020B0502040204020203" pitchFamily="34" charset="0"/>
            </a:endParaRPr>
          </a:p>
        </p:txBody>
      </p:sp>
      <p:pic>
        <p:nvPicPr>
          <p:cNvPr id="1026" name="Picture 2" descr="https://sun9-82.userapi.com/s/v1/ig2/3g9bld3r2pz19CVpprtMF7RQxMIXWcagWQDmkCAtX3XzTrPS86v-X3BMNq0MgjRXE17XNAl8qUFKbqej46bbPELQ.jpg?quality=95&amp;as=32x24,48x36,72x54,108x81,160x120,240x181,360x271,480x361,540x407,640x482,720x542,1080x813,1280x964&amp;from=bu&amp;cs=1280x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3068960"/>
            <a:ext cx="3872297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sun9-38.userapi.com/s/v1/ig2/a-DSpmr9zD0vf4QhO8B0zTkuD7kmiu5CJdHRAXYyLrRYldlLdJDL3EtYyVT4ruvHFpdsN9NhWN0WUJXu69XdVSN5.jpg?quality=95&amp;as=32x24,48x36,72x54,108x81,160x120,240x180,360x270,480x360,540x405,640x480,720x540,1080x810,1280x960&amp;from=bu&amp;cs=1280x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3068960"/>
            <a:ext cx="3888432" cy="2916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5278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 noGrp="1"/>
          </p:cNvSpPr>
          <p:nvPr>
            <p:ph type="title"/>
          </p:nvPr>
        </p:nvSpPr>
        <p:spPr>
          <a:xfrm>
            <a:off x="1057745" y="260648"/>
            <a:ext cx="76866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 Condensed" panose="020B0502040204020203" pitchFamily="34" charset="0"/>
              </a:rPr>
              <a:t>Работа </a:t>
            </a:r>
            <a:r>
              <a:rPr lang="ru-RU" sz="2400" dirty="0">
                <a:latin typeface="Bahnschrift Condensed" panose="020B0502040204020203" pitchFamily="34" charset="0"/>
              </a:rPr>
              <a:t>по формированию духовно-нравственной сферы </a:t>
            </a:r>
            <a:r>
              <a:rPr lang="ru-RU" sz="2400" dirty="0" smtClean="0">
                <a:latin typeface="Bahnschrift Condensed" panose="020B0502040204020203" pitchFamily="34" charset="0"/>
              </a:rPr>
              <a:t>детей продолжается….</a:t>
            </a:r>
            <a:br>
              <a:rPr lang="ru-RU" sz="2400" dirty="0" smtClean="0">
                <a:latin typeface="Bahnschrift Condensed" panose="020B0502040204020203" pitchFamily="34" charset="0"/>
              </a:rPr>
            </a:br>
            <a:r>
              <a:rPr lang="ru-RU" sz="2400" dirty="0" smtClean="0">
                <a:latin typeface="Bahnschrift Condensed" panose="020B0502040204020203" pitchFamily="34" charset="0"/>
              </a:rPr>
              <a:t>01 декабря был установлен Купол и Крест на строящуюся Часовню</a:t>
            </a:r>
            <a:endParaRPr lang="ru-RU" sz="2400" dirty="0">
              <a:latin typeface="Bahnschrift Condensed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405" t="18182" r="17841"/>
          <a:stretch/>
        </p:blipFill>
        <p:spPr>
          <a:xfrm>
            <a:off x="996176" y="1916832"/>
            <a:ext cx="4082909" cy="3768839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/>
          <a:srcRect l="21462" r="2194"/>
          <a:stretch/>
        </p:blipFill>
        <p:spPr>
          <a:xfrm>
            <a:off x="5220072" y="1628800"/>
            <a:ext cx="3820467" cy="37688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971600" y="184482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Bahnschrift SemiBold" panose="020B0502040204020203" pitchFamily="34" charset="0"/>
              </a:rPr>
              <a:t>СПАСИБО ЗА ВНИМАНИЕ!</a:t>
            </a:r>
            <a:r>
              <a:rPr lang="ru-RU" dirty="0" smtClean="0">
                <a:latin typeface="Bahnschrift SemiBold" panose="020B0502040204020203" pitchFamily="34" charset="0"/>
              </a:rPr>
              <a:t/>
            </a:r>
            <a:br>
              <a:rPr lang="ru-RU" dirty="0" smtClean="0">
                <a:latin typeface="Bahnschrift SemiBold" panose="020B0502040204020203" pitchFamily="34" charset="0"/>
              </a:rPr>
            </a:br>
            <a:r>
              <a:rPr lang="ru-RU" dirty="0">
                <a:latin typeface="Bahnschrift SemiBold" panose="020B0502040204020203" pitchFamily="34" charset="0"/>
              </a:rPr>
              <a:t/>
            </a:r>
            <a:br>
              <a:rPr lang="ru-RU" dirty="0">
                <a:latin typeface="Bahnschrift SemiBold" panose="020B0502040204020203" pitchFamily="34" charset="0"/>
              </a:rPr>
            </a:br>
            <a:r>
              <a:rPr lang="ru-RU" dirty="0" smtClean="0">
                <a:latin typeface="Bahnschrift SemiBold" panose="020B0502040204020203" pitchFamily="34" charset="0"/>
              </a:rPr>
              <a:t>Семена добра, посеянные в детстве, надеемся будут нравственным уроком </a:t>
            </a:r>
            <a:br>
              <a:rPr lang="ru-RU" dirty="0" smtClean="0">
                <a:latin typeface="Bahnschrift SemiBold" panose="020B0502040204020203" pitchFamily="34" charset="0"/>
              </a:rPr>
            </a:br>
            <a:r>
              <a:rPr lang="ru-RU" dirty="0" smtClean="0">
                <a:latin typeface="Bahnschrift SemiBold" panose="020B0502040204020203" pitchFamily="34" charset="0"/>
              </a:rPr>
              <a:t>взрослой жизни детей</a:t>
            </a:r>
            <a:endParaRPr lang="ru-RU" dirty="0">
              <a:latin typeface="Bahnschrift SemiBold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9544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15616" y="188640"/>
            <a:ext cx="7686700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Духовно </a:t>
            </a:r>
            <a:r>
              <a:rPr lang="ru-RU" sz="2800" dirty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– нравственное </a:t>
            </a:r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воспитание</a:t>
            </a:r>
          </a:p>
          <a:p>
            <a:pPr marL="0" indent="0" algn="ctr"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hnschrift Condensed" panose="020B0502040204020203" pitchFamily="34" charset="0"/>
              </a:rPr>
              <a:t>Если говорить детям о Боге и приучать их жить по Христиански-это есть признак присутствия в них Благодати Божией</a:t>
            </a:r>
            <a:endParaRPr lang="ru-RU" sz="2000" dirty="0">
              <a:latin typeface="Bahnschrift Condensed" panose="020B0502040204020203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5696" y="1673424"/>
            <a:ext cx="6336704" cy="475252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16016" y="188640"/>
            <a:ext cx="4248472" cy="6336704"/>
          </a:xfrm>
        </p:spPr>
        <p:txBody>
          <a:bodyPr>
            <a:noAutofit/>
          </a:bodyPr>
          <a:lstStyle/>
          <a:p>
            <a:r>
              <a:rPr lang="ru-RU" sz="2400" b="1" dirty="0">
                <a:latin typeface="Bahnschrift Condensed" panose="020B0502040204020203" pitchFamily="34" charset="0"/>
              </a:rPr>
              <a:t>Нравственные основы личности ребенка закладываются в самом раннем детстве</a:t>
            </a:r>
          </a:p>
          <a:p>
            <a:r>
              <a:rPr lang="ru-RU" sz="2400" b="1" dirty="0">
                <a:latin typeface="Bahnschrift Condensed" panose="020B0502040204020203" pitchFamily="34" charset="0"/>
              </a:rPr>
              <a:t>Наши дети посещают молельную комнату, храм, принимают крещение, празднуют православные праздники, разучивают молитвы и песнопения.</a:t>
            </a:r>
          </a:p>
          <a:p>
            <a:r>
              <a:rPr lang="ru-RU" sz="2400" b="1" dirty="0" smtClean="0">
                <a:latin typeface="Bahnschrift Condensed" panose="020B0502040204020203" pitchFamily="34" charset="0"/>
              </a:rPr>
              <a:t>Дети-дошкольники</a:t>
            </a:r>
            <a:r>
              <a:rPr lang="ru-RU" sz="2400" b="1" dirty="0">
                <a:latin typeface="Bahnschrift Condensed" panose="020B0502040204020203" pitchFamily="34" charset="0"/>
              </a:rPr>
              <a:t>, поступающие в школу-интернат, приобщаются к духовному воспитанию и православной </a:t>
            </a:r>
            <a:r>
              <a:rPr lang="ru-RU" sz="2400" b="1" dirty="0" smtClean="0">
                <a:latin typeface="Bahnschrift Condensed" panose="020B0502040204020203" pitchFamily="34" charset="0"/>
              </a:rPr>
              <a:t>культуре</a:t>
            </a:r>
          </a:p>
          <a:p>
            <a:r>
              <a:rPr lang="ru-RU" sz="2400" b="1" dirty="0" smtClean="0">
                <a:latin typeface="Bahnschrift Condensed" panose="020B0502040204020203" pitchFamily="34" charset="0"/>
              </a:rPr>
              <a:t>Таинство Крещения </a:t>
            </a:r>
            <a:r>
              <a:rPr lang="ru-RU" sz="2400" b="1" dirty="0">
                <a:latin typeface="Bahnschrift Condensed" panose="020B0502040204020203" pitchFamily="34" charset="0"/>
              </a:rPr>
              <a:t>символизирует духовное рождение человека. </a:t>
            </a:r>
            <a:endParaRPr lang="ru-RU" sz="2400" b="1" dirty="0" smtClean="0">
              <a:latin typeface="Bahnschrift Condensed" panose="020B0502040204020203" pitchFamily="34" charset="0"/>
            </a:endParaRPr>
          </a:p>
          <a:p>
            <a:r>
              <a:rPr lang="ru-RU" sz="2400" b="1" dirty="0" smtClean="0">
                <a:latin typeface="Bahnschrift Condensed" panose="020B0502040204020203" pitchFamily="34" charset="0"/>
              </a:rPr>
              <a:t>Из </a:t>
            </a:r>
            <a:r>
              <a:rPr lang="ru-RU" sz="2400" b="1" dirty="0">
                <a:latin typeface="Bahnschrift Condensed" panose="020B0502040204020203" pitchFamily="34" charset="0"/>
              </a:rPr>
              <a:t>крещенской купели душа выходит очищенной и обновленной. </a:t>
            </a:r>
            <a:endParaRPr lang="ru-RU" sz="2400" b="1" dirty="0" smtClean="0">
              <a:latin typeface="Bahnschrift Condensed" panose="020B0502040204020203" pitchFamily="34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476672"/>
            <a:ext cx="3489852" cy="4653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982795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1" y="1"/>
            <a:ext cx="8125109" cy="4891082"/>
          </a:xfrm>
        </p:spPr>
        <p:txBody>
          <a:bodyPr/>
          <a:lstStyle/>
          <a:p>
            <a:pPr marL="0" indent="0">
              <a:buNone/>
            </a:pPr>
            <a:endParaRPr lang="ru-RU" dirty="0" smtClean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89" b="15493"/>
          <a:stretch>
            <a:fillRect/>
          </a:stretch>
        </p:blipFill>
        <p:spPr>
          <a:xfrm>
            <a:off x="1214500" y="476672"/>
            <a:ext cx="3588984" cy="24482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26" name="Picture 2" descr="https://xn--b1afanj0aik8d.xn----7sb3aecmcv8d.xn--p1ai/perevskshi/uploads/textstatic/2025-2-21/1740153112068_9i0xtuxyfr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2745" y="3508254"/>
            <a:ext cx="3687543" cy="27656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18393" y="620688"/>
            <a:ext cx="3630071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Bahnschrift Condensed" panose="020B0502040204020203" pitchFamily="34" charset="0"/>
              </a:rPr>
              <a:t>Дети старшего возраста, тоже изъявляют желание принять таинство Крещения</a:t>
            </a:r>
          </a:p>
          <a:p>
            <a:endParaRPr lang="ru-RU" sz="2400" dirty="0" smtClean="0">
              <a:latin typeface="Bahnschrift Condensed" panose="020B0502040204020203" pitchFamily="34" charset="0"/>
            </a:endParaRPr>
          </a:p>
          <a:p>
            <a:r>
              <a:rPr lang="ru-RU" sz="2400" dirty="0" smtClean="0">
                <a:latin typeface="Bahnschrift Condensed" panose="020B0502040204020203" pitchFamily="34" charset="0"/>
              </a:rPr>
              <a:t>Подобные </a:t>
            </a:r>
            <a:r>
              <a:rPr lang="ru-RU" sz="2400" dirty="0">
                <a:latin typeface="Bahnschrift Condensed" panose="020B0502040204020203" pitchFamily="34" charset="0"/>
              </a:rPr>
              <a:t>события не просто украшают жизнь детей, но и помогают им глубже проникнуться православными традициями, ощутить заботу Церкви и научиться ценить моменты встречи с Богом. Вера, посеянная в их сердцах, надеемся будет расти, наполняя их жизнь светом и добром.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63437" y="0"/>
            <a:ext cx="8064896" cy="2199785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400" dirty="0" smtClean="0">
                <a:latin typeface="Bahnschrift Condensed" panose="020B0502040204020203" pitchFamily="34" charset="0"/>
              </a:rPr>
              <a:t>Нет </a:t>
            </a:r>
            <a:r>
              <a:rPr lang="ru-RU" sz="2400" dirty="0">
                <a:latin typeface="Bahnschrift Condensed" panose="020B0502040204020203" pitchFamily="34" charset="0"/>
              </a:rPr>
              <a:t>такого человека, в душе которого слова «дом» и «семья» не затрагивали бы сокровенные струны. </a:t>
            </a:r>
            <a:endParaRPr lang="ru-RU" sz="2400" dirty="0" smtClean="0">
              <a:latin typeface="Bahnschrift Condensed" panose="020B0502040204020203" pitchFamily="34" charset="0"/>
            </a:endParaRPr>
          </a:p>
          <a:p>
            <a:pPr marL="0" indent="0" algn="just">
              <a:buNone/>
            </a:pPr>
            <a:r>
              <a:rPr lang="ru-RU" sz="2400" dirty="0" smtClean="0">
                <a:latin typeface="Bahnschrift Condensed" panose="020B0502040204020203" pitchFamily="34" charset="0"/>
              </a:rPr>
              <a:t>Для </a:t>
            </a:r>
            <a:r>
              <a:rPr lang="ru-RU" sz="2400" dirty="0">
                <a:latin typeface="Bahnschrift Condensed" panose="020B0502040204020203" pitchFamily="34" charset="0"/>
              </a:rPr>
              <a:t>детей-сирот и детей, оставшихся без попечения родителей все эти понятия «дом» и «семья» соединены воедино.</a:t>
            </a:r>
          </a:p>
          <a:p>
            <a:pPr marL="0" indent="0" algn="just">
              <a:buNone/>
            </a:pPr>
            <a:r>
              <a:rPr lang="ru-RU" sz="2400" dirty="0" smtClean="0">
                <a:latin typeface="Bahnschrift Condensed" panose="020B0502040204020203" pitchFamily="34" charset="0"/>
              </a:rPr>
              <a:t>Проблема духовно-нравственного </a:t>
            </a:r>
            <a:r>
              <a:rPr lang="ru-RU" sz="2400" dirty="0">
                <a:latin typeface="Bahnschrift Condensed" panose="020B0502040204020203" pitchFamily="34" charset="0"/>
              </a:rPr>
              <a:t>воспитания в </a:t>
            </a:r>
            <a:r>
              <a:rPr lang="ru-RU" sz="2400" dirty="0" err="1">
                <a:latin typeface="Bahnschrift Condensed" panose="020B0502040204020203" pitchFamily="34" charset="0"/>
              </a:rPr>
              <a:t>Перевальской</a:t>
            </a:r>
            <a:r>
              <a:rPr lang="ru-RU" sz="2400" dirty="0">
                <a:latin typeface="Bahnschrift Condensed" panose="020B0502040204020203" pitchFamily="34" charset="0"/>
              </a:rPr>
              <a:t> школе-интернате приобретает особую актуальность и значимость. На протяжении многих лет директор школы-интерната Семенова Т.В. тесно сотрудничает с Луганской Епархией.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3212976"/>
            <a:ext cx="7724794" cy="34761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365119"/>
            <a:ext cx="7920880" cy="111966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400" dirty="0" smtClean="0">
                <a:latin typeface="Bahnschrift Condensed" panose="020B0502040204020203" pitchFamily="34" charset="0"/>
              </a:rPr>
              <a:t>В молитвенной </a:t>
            </a:r>
            <a:r>
              <a:rPr lang="ru-RU" sz="2400" dirty="0">
                <a:latin typeface="Bahnschrift Condensed" panose="020B0502040204020203" pitchFamily="34" charset="0"/>
              </a:rPr>
              <a:t>комнате в честь </a:t>
            </a:r>
            <a:r>
              <a:rPr lang="ru-RU" sz="2400" dirty="0" smtClean="0">
                <a:latin typeface="Bahnschrift Condensed" panose="020B0502040204020203" pitchFamily="34" charset="0"/>
              </a:rPr>
              <a:t>иконы </a:t>
            </a:r>
            <a:r>
              <a:rPr lang="ru-RU" sz="2400" dirty="0">
                <a:latin typeface="Bahnschrift Condensed" panose="020B0502040204020203" pitchFamily="34" charset="0"/>
              </a:rPr>
              <a:t>Божией Матери К</a:t>
            </a:r>
            <a:r>
              <a:rPr lang="ru-RU" sz="2400" dirty="0" smtClean="0">
                <a:latin typeface="Bahnschrift Condensed" panose="020B0502040204020203" pitchFamily="34" charset="0"/>
              </a:rPr>
              <a:t>азанской в </a:t>
            </a:r>
            <a:r>
              <a:rPr lang="ru-RU" sz="2400" dirty="0" err="1">
                <a:latin typeface="Bahnschrift Condensed" panose="020B0502040204020203" pitchFamily="34" charset="0"/>
              </a:rPr>
              <a:t>Перевальской</a:t>
            </a:r>
            <a:r>
              <a:rPr lang="ru-RU" sz="2400" dirty="0">
                <a:latin typeface="Bahnschrift Condensed" panose="020B0502040204020203" pitchFamily="34" charset="0"/>
              </a:rPr>
              <a:t> </a:t>
            </a:r>
            <a:r>
              <a:rPr lang="ru-RU" sz="2400" dirty="0" smtClean="0">
                <a:latin typeface="Bahnschrift Condensed" panose="020B0502040204020203" pitchFamily="34" charset="0"/>
              </a:rPr>
              <a:t>школе-интернате совершается Таинство исповеди, Божественная литургия и Причастие.</a:t>
            </a:r>
            <a:endParaRPr lang="ru-RU" sz="2400" dirty="0">
              <a:latin typeface="Bahnschrift Condensed" panose="020B050204020402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956" y="1700808"/>
            <a:ext cx="3840427" cy="288032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6931" y="3573016"/>
            <a:ext cx="4019939" cy="301495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220379"/>
            <a:ext cx="7920880" cy="169572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>
                <a:latin typeface="Bahnschrift Condensed" panose="020B0502040204020203" pitchFamily="34" charset="0"/>
              </a:rPr>
              <a:t>Некоторые </a:t>
            </a:r>
            <a:r>
              <a:rPr lang="ru-RU" sz="2400" dirty="0" smtClean="0">
                <a:latin typeface="Bahnschrift Condensed" panose="020B0502040204020203" pitchFamily="34" charset="0"/>
              </a:rPr>
              <a:t>воспитанники, по благословению отца Романа, </a:t>
            </a:r>
            <a:r>
              <a:rPr lang="ru-RU" sz="2400" dirty="0">
                <a:latin typeface="Bahnschrift Condensed" panose="020B0502040204020203" pitchFamily="34" charset="0"/>
              </a:rPr>
              <a:t>с усердием </a:t>
            </a:r>
            <a:r>
              <a:rPr lang="ru-RU" sz="2400" dirty="0" smtClean="0">
                <a:latin typeface="Bahnschrift Condensed" panose="020B0502040204020203" pitchFamily="34" charset="0"/>
              </a:rPr>
              <a:t>помогают </a:t>
            </a:r>
            <a:r>
              <a:rPr lang="ru-RU" sz="2400" dirty="0">
                <a:latin typeface="Bahnschrift Condensed" panose="020B0502040204020203" pitchFamily="34" charset="0"/>
              </a:rPr>
              <a:t>батюшкам, выполняя обязанности пономарей. Их участие в богослужении стало для них особым благословением и возможностью глубже ощутить красоту православной традиции.</a:t>
            </a:r>
          </a:p>
        </p:txBody>
      </p:sp>
      <p:pic>
        <p:nvPicPr>
          <p:cNvPr id="2050" name="Picture 2" descr="https://xn--b1afanj0aik8d.xn----7sb3aecmcv8d.xn--p1ai/perevskshi/uploads/textstatic/2025-2-21/1740114126061_u5htbkrgjy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333"/>
          <a:stretch/>
        </p:blipFill>
        <p:spPr bwMode="auto">
          <a:xfrm>
            <a:off x="2123728" y="1887508"/>
            <a:ext cx="5400600" cy="46735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9731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43608" y="188640"/>
            <a:ext cx="7920880" cy="1695729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dirty="0" smtClean="0">
                <a:latin typeface="Bahnschrift Condensed" panose="020B0502040204020203" pitchFamily="34" charset="0"/>
              </a:rPr>
              <a:t>Проведение </a:t>
            </a:r>
            <a:r>
              <a:rPr lang="ru-RU" sz="2000" dirty="0">
                <a:latin typeface="Bahnschrift Condensed" panose="020B0502040204020203" pitchFamily="34" charset="0"/>
              </a:rPr>
              <a:t>православных праздников является одним из основных методов в духовно-нравственном </a:t>
            </a:r>
            <a:r>
              <a:rPr lang="ru-RU" sz="2000" dirty="0" smtClean="0">
                <a:latin typeface="Bahnschrift Condensed" panose="020B0502040204020203" pitchFamily="34" charset="0"/>
              </a:rPr>
              <a:t>воспитании детей. </a:t>
            </a:r>
          </a:p>
          <a:p>
            <a:pPr marL="0" indent="0" algn="just">
              <a:buNone/>
            </a:pPr>
            <a:r>
              <a:rPr lang="ru-RU" sz="2000" dirty="0" smtClean="0">
                <a:latin typeface="Bahnschrift Condensed" panose="020B0502040204020203" pitchFamily="34" charset="0"/>
              </a:rPr>
              <a:t>Они </a:t>
            </a:r>
            <a:r>
              <a:rPr lang="ru-RU" sz="2000" dirty="0">
                <a:latin typeface="Bahnschrift Condensed" panose="020B0502040204020203" pitchFamily="34" charset="0"/>
              </a:rPr>
              <a:t>способствуют развитию личности ребенка, его познавательного, коммуникативного, нравственного, духовного, эстетического потенциалов.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Bahnschrift Condensed" panose="020B0502040204020203" pitchFamily="34" charset="0"/>
              </a:rPr>
              <a:t>Формируют </a:t>
            </a:r>
            <a:r>
              <a:rPr lang="ru-RU" sz="2000" dirty="0">
                <a:latin typeface="Bahnschrift Condensed" panose="020B0502040204020203" pitchFamily="34" charset="0"/>
              </a:rPr>
              <a:t>навыки межличностного общения, воспитывают любовь к русским традициям, помогают </a:t>
            </a:r>
            <a:r>
              <a:rPr lang="ru-RU" sz="2000" dirty="0" smtClean="0">
                <a:latin typeface="Bahnschrift Condensed" panose="020B0502040204020203" pitchFamily="34" charset="0"/>
              </a:rPr>
              <a:t>педагогам </a:t>
            </a:r>
            <a:r>
              <a:rPr lang="ru-RU" sz="2000" dirty="0">
                <a:latin typeface="Bahnschrift Condensed" panose="020B0502040204020203" pitchFamily="34" charset="0"/>
              </a:rPr>
              <a:t>вовлечь в воспитательный процесс родителей. </a:t>
            </a:r>
            <a:endParaRPr lang="ru-RU" sz="2000" dirty="0" smtClean="0">
              <a:latin typeface="Bahnschrift Condensed" panose="020B0502040204020203" pitchFamily="34" charset="0"/>
            </a:endParaRPr>
          </a:p>
          <a:p>
            <a:pPr marL="0" indent="0" algn="just">
              <a:buNone/>
            </a:pPr>
            <a:r>
              <a:rPr lang="ru-RU" sz="2000" dirty="0" smtClean="0">
                <a:latin typeface="Bahnschrift Condensed" panose="020B0502040204020203" pitchFamily="34" charset="0"/>
              </a:rPr>
              <a:t>Появляется </a:t>
            </a:r>
            <a:r>
              <a:rPr lang="ru-RU" sz="2000" dirty="0">
                <a:latin typeface="Bahnschrift Condensed" panose="020B0502040204020203" pitchFamily="34" charset="0"/>
              </a:rPr>
              <a:t>возможность знакомить детей с православными ценностями, не навязывая их, а органично включая в учебно-воспитательный процесс. </a:t>
            </a:r>
          </a:p>
        </p:txBody>
      </p:sp>
      <p:pic>
        <p:nvPicPr>
          <p:cNvPr id="3074" name="Picture 2" descr="https://xn--b1afanj0aik8d.xn----7sb3aecmcv8d.xn--p1ai/perevskshi/uploads/textstatic/2024-5-6/1714968947877_1y9yy7l2sknh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8644"/>
          <a:stretch/>
        </p:blipFill>
        <p:spPr bwMode="auto">
          <a:xfrm>
            <a:off x="1071763" y="2949774"/>
            <a:ext cx="3644254" cy="33595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xn--b1afanj0aik8d.xn----7sb3aecmcv8d.xn--p1ai/perevskshi/uploads/textstatic/2024-5-6/1714968964418_kvhyl4ha6qj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2948946"/>
            <a:ext cx="2664296" cy="3552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804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s://xn--b1afanj0aik8d.xn----7sb3aecmcv8d.xn--p1ai/perevskshi/uploads/textstatic/2024-9-21/1726940466638_rbo5an1id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1630" y="1916832"/>
            <a:ext cx="3618402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xn--b1afanj0aik8d.xn----7sb3aecmcv8d.xn--p1ai/perevskshi/uploads/textstatic/2024-9-21/1726940479994_8eh7zuqh5fg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844824"/>
            <a:ext cx="3672408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043608" y="260648"/>
            <a:ext cx="784887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 </a:t>
            </a:r>
            <a:r>
              <a:rPr lang="ru-RU" sz="2400" dirty="0" smtClean="0">
                <a:latin typeface="Bahnschrift Condensed" panose="020B0502040204020203" pitchFamily="34" charset="0"/>
              </a:rPr>
              <a:t>Дети-сироты </a:t>
            </a:r>
            <a:r>
              <a:rPr lang="ru-RU" sz="2400" dirty="0" err="1" smtClean="0">
                <a:latin typeface="Bahnschrift Condensed" panose="020B0502040204020203" pitchFamily="34" charset="0"/>
              </a:rPr>
              <a:t>Перевальской</a:t>
            </a:r>
            <a:r>
              <a:rPr lang="ru-RU" sz="2400" dirty="0" smtClean="0">
                <a:latin typeface="Bahnschrift Condensed" panose="020B0502040204020203" pitchFamily="34" charset="0"/>
              </a:rPr>
              <a:t> школы-интерната частые гости Храма Иоанна </a:t>
            </a:r>
            <a:r>
              <a:rPr lang="ru-RU" sz="2400" dirty="0">
                <a:latin typeface="Bahnschrift Condensed" panose="020B0502040204020203" pitchFamily="34" charset="0"/>
              </a:rPr>
              <a:t>Кронштадтского </a:t>
            </a:r>
            <a:r>
              <a:rPr lang="ru-RU" sz="2400" dirty="0" smtClean="0">
                <a:latin typeface="Bahnschrift Condensed" panose="020B0502040204020203" pitchFamily="34" charset="0"/>
              </a:rPr>
              <a:t>в городе Перевальске, где приобщаются </a:t>
            </a:r>
            <a:r>
              <a:rPr lang="ru-RU" sz="2400" dirty="0">
                <a:latin typeface="Bahnschrift Condensed" panose="020B0502040204020203" pitchFamily="34" charset="0"/>
              </a:rPr>
              <a:t>к традиционным для православной России духовно-нравственным ценностям </a:t>
            </a:r>
          </a:p>
        </p:txBody>
      </p:sp>
    </p:spTree>
    <p:extLst>
      <p:ext uri="{BB962C8B-B14F-4D97-AF65-F5344CB8AC3E}">
        <p14:creationId xmlns:p14="http://schemas.microsoft.com/office/powerpoint/2010/main" val="152571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3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12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Тема13</Template>
  <TotalTime>153</TotalTime>
  <Words>651</Words>
  <Application>Microsoft Office PowerPoint</Application>
  <PresentationFormat>Экран (4:3)</PresentationFormat>
  <Paragraphs>37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19</vt:i4>
      </vt:variant>
    </vt:vector>
  </HeadingPairs>
  <TitlesOfParts>
    <vt:vector size="26" baseType="lpstr">
      <vt:lpstr>Arial</vt:lpstr>
      <vt:lpstr>Bahnschrift</vt:lpstr>
      <vt:lpstr>Bahnschrift Condensed</vt:lpstr>
      <vt:lpstr>Bahnschrift SemiBold</vt:lpstr>
      <vt:lpstr>Calibri</vt:lpstr>
      <vt:lpstr>Тема13</vt:lpstr>
      <vt:lpstr>Тема12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Духовно-нравственное воспитание используется в различных формах внеурочной деятельности: школьный театр, конкурс чтецов, хореографические постановки, беседы, конкурсы рисунков и многое другое                                                                                </vt:lpstr>
      <vt:lpstr>Презентация PowerPoint</vt:lpstr>
      <vt:lpstr>Презентация PowerPoint</vt:lpstr>
      <vt:lpstr>Презентация PowerPoint</vt:lpstr>
      <vt:lpstr>Ключ к решению насущных проблем воспитания и просвещения в обществе лежит в сфере взаимодействия церкви, семьи и школы.  Директору школы-интерната Семеновой Т.В. и педагогам школы-интерната вручены благословенные архиерейские грамоты по случаю 80-летия Луганской Епархии. </vt:lpstr>
      <vt:lpstr>Презентация PowerPoint</vt:lpstr>
      <vt:lpstr> Администрация Перевальской школы-интерната благодарит Уполномоченного при Президенте Российской Федерации по правам ребёнка М.А.Львову-Белову,  Уполномоченного по правам ребенка в Луганской Народной Республике И.В.Швенк,  Луганскую Епархию, в лице Пантелеимона митрополита Луганского и Алчевского,  Министерство образования и науки Луганской Народной Республики за помощь в духовно-нравственном воспитании обучающихся школы-интерната и строительстве Часовни на территории школы-интерната.</vt:lpstr>
      <vt:lpstr>Работа по формированию духовно-нравственной сферы детей продолжается…. 01 декабря был установлен Купол и Крест на строящуюся Часовню</vt:lpstr>
      <vt:lpstr>СПАСИБО ЗА ВНИМАНИЕ!  Семена добра, посеянные в детстве, надеемся будут нравственным уроком  взрослой жизни детей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Viola</dc:creator>
  <cp:lastModifiedBy>Admin</cp:lastModifiedBy>
  <cp:revision>39</cp:revision>
  <dcterms:created xsi:type="dcterms:W3CDTF">2016-06-03T19:18:00Z</dcterms:created>
  <dcterms:modified xsi:type="dcterms:W3CDTF">2025-12-03T08:44:05Z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EA59DD2DE5A3415ABB716BCD6F61278B_12</vt:lpwstr>
  </property>
  <property fmtid="{D5CDD505-2E9C-101B-9397-08002B2CF9AE}" pid="3" name="KSOProductBuildVer">
    <vt:lpwstr>1049-12.2.0.20782</vt:lpwstr>
  </property>
</Properties>
</file>