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18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2204864"/>
            <a:ext cx="7488832" cy="1656184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i="1" dirty="0" smtClean="0">
                <a:solidFill>
                  <a:schemeClr val="tx2"/>
                </a:solidFill>
              </a:rPr>
              <a:t>СОЦИАЛЬНЫЙ ПРОЕКТ</a:t>
            </a:r>
          </a:p>
          <a:p>
            <a:pPr algn="ctr"/>
            <a:r>
              <a:rPr lang="ru-RU" sz="4800" b="1" i="1" dirty="0" smtClean="0">
                <a:solidFill>
                  <a:schemeClr val="tx2"/>
                </a:solidFill>
              </a:rPr>
              <a:t>«ЭСТАФЕТА ДОБРЫХ ДЕЛ»</a:t>
            </a:r>
            <a:endParaRPr lang="ru-RU" sz="4800" b="1" i="1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79912" y="4221088"/>
            <a:ext cx="5184576" cy="1440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РУКОВОДИТЕЛЬ ПРОЕКТА:</a:t>
            </a:r>
          </a:p>
          <a:p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КРИВОЛУЦКАЯ И.Е., 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 гимназии №20 им. </a:t>
            </a:r>
            <a:r>
              <a:rPr lang="ru-RU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С.С.Станчева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              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п. Каменоломни, Ростовской области</a:t>
            </a:r>
            <a:endParaRPr lang="ru-RU" i="1" dirty="0">
              <a:solidFill>
                <a:srgbClr val="FF00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0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196752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РЕЗУЛЬТАТЫ ПРОЕКТА: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132856"/>
            <a:ext cx="79208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Формирование активной </a:t>
            </a:r>
            <a:r>
              <a:rPr lang="ru-RU" sz="2400" b="1" dirty="0">
                <a:solidFill>
                  <a:srgbClr val="002060"/>
                </a:solidFill>
              </a:rPr>
              <a:t>жизненной </a:t>
            </a:r>
            <a:r>
              <a:rPr lang="ru-RU" sz="2400" b="1" dirty="0" smtClean="0">
                <a:solidFill>
                  <a:srgbClr val="002060"/>
                </a:solidFill>
              </a:rPr>
              <a:t>позиции, гражданских </a:t>
            </a:r>
            <a:r>
              <a:rPr lang="ru-RU" sz="2400" b="1" dirty="0">
                <a:solidFill>
                  <a:srgbClr val="002060"/>
                </a:solidFill>
              </a:rPr>
              <a:t>и этических </a:t>
            </a:r>
            <a:r>
              <a:rPr lang="ru-RU" sz="2400" b="1" dirty="0" smtClean="0">
                <a:solidFill>
                  <a:srgbClr val="002060"/>
                </a:solidFill>
              </a:rPr>
              <a:t>качеств у </a:t>
            </a:r>
            <a:r>
              <a:rPr lang="ru-RU" sz="2400" b="1" dirty="0" err="1" smtClean="0">
                <a:solidFill>
                  <a:srgbClr val="002060"/>
                </a:solidFill>
              </a:rPr>
              <a:t>обучащихся</a:t>
            </a:r>
            <a:r>
              <a:rPr lang="ru-RU" sz="2400" b="1" dirty="0" smtClean="0">
                <a:solidFill>
                  <a:srgbClr val="002060"/>
                </a:solidFill>
              </a:rPr>
              <a:t> и родителей.</a:t>
            </a:r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2.  Формирование </a:t>
            </a:r>
            <a:r>
              <a:rPr lang="ru-RU" sz="2400" b="1" dirty="0">
                <a:solidFill>
                  <a:srgbClr val="002060"/>
                </a:solidFill>
              </a:rPr>
              <a:t>гражданских и патриотических чувств,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любви и сострадания к </a:t>
            </a:r>
            <a:r>
              <a:rPr lang="ru-RU" sz="2400" b="1" dirty="0" smtClean="0">
                <a:solidFill>
                  <a:srgbClr val="002060"/>
                </a:solidFill>
              </a:rPr>
              <a:t>ближнему.</a:t>
            </a:r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r>
              <a:rPr lang="ru-RU" sz="2400" b="1" dirty="0" smtClean="0">
                <a:solidFill>
                  <a:srgbClr val="002060"/>
                </a:solidFill>
              </a:rPr>
              <a:t>3. Вовлечение большего числа учащихся и их родителей для того, чтобы делать добрые дела, помогать всем нуждающимся в помощи.</a:t>
            </a:r>
          </a:p>
          <a:p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40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2132856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600" y="3140968"/>
            <a:ext cx="7128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002060"/>
                </a:solidFill>
              </a:rPr>
              <a:t>Как праздник, </a:t>
            </a:r>
            <a:r>
              <a:rPr lang="ru-RU" sz="3200" b="1" i="1" dirty="0" smtClean="0">
                <a:solidFill>
                  <a:srgbClr val="002060"/>
                </a:solidFill>
              </a:rPr>
              <a:t>как </a:t>
            </a:r>
            <a:r>
              <a:rPr lang="ru-RU" sz="3200" b="1" i="1" dirty="0">
                <a:solidFill>
                  <a:srgbClr val="002060"/>
                </a:solidFill>
              </a:rPr>
              <a:t>счастье, </a:t>
            </a:r>
          </a:p>
          <a:p>
            <a:r>
              <a:rPr lang="ru-RU" sz="3200" b="1" i="1" dirty="0" smtClean="0">
                <a:solidFill>
                  <a:srgbClr val="002060"/>
                </a:solidFill>
              </a:rPr>
              <a:t>                                 как </a:t>
            </a:r>
            <a:r>
              <a:rPr lang="ru-RU" sz="3200" b="1" i="1" dirty="0">
                <a:solidFill>
                  <a:srgbClr val="002060"/>
                </a:solidFill>
              </a:rPr>
              <a:t>чудо</a:t>
            </a:r>
          </a:p>
          <a:p>
            <a:r>
              <a:rPr lang="ru-RU" sz="3200" b="1" i="1" dirty="0">
                <a:solidFill>
                  <a:srgbClr val="002060"/>
                </a:solidFill>
              </a:rPr>
              <a:t>Идёт Доброта по земле...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3" t="10473" b="4602"/>
          <a:stretch/>
        </p:blipFill>
        <p:spPr bwMode="auto">
          <a:xfrm>
            <a:off x="5076056" y="1579177"/>
            <a:ext cx="3642288" cy="3170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661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620688"/>
            <a:ext cx="87484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u="sng" dirty="0">
                <a:solidFill>
                  <a:srgbClr val="002060"/>
                </a:solidFill>
              </a:rPr>
              <a:t>Цель проекта:  </a:t>
            </a:r>
            <a:endParaRPr lang="ru-RU" sz="2800" b="1" i="1" u="sng" dirty="0" smtClean="0">
              <a:solidFill>
                <a:srgbClr val="002060"/>
              </a:solidFill>
            </a:endParaRPr>
          </a:p>
          <a:p>
            <a:r>
              <a:rPr lang="ru-RU" sz="2800" dirty="0" smtClean="0">
                <a:solidFill>
                  <a:srgbClr val="002060"/>
                </a:solidFill>
              </a:rPr>
              <a:t>Формирование </a:t>
            </a:r>
            <a:r>
              <a:rPr lang="ru-RU" sz="2800" dirty="0">
                <a:solidFill>
                  <a:srgbClr val="002060"/>
                </a:solidFill>
              </a:rPr>
              <a:t>у </a:t>
            </a:r>
            <a:r>
              <a:rPr lang="ru-RU" sz="2800" dirty="0" smtClean="0">
                <a:solidFill>
                  <a:srgbClr val="002060"/>
                </a:solidFill>
              </a:rPr>
              <a:t>обучающихся </a:t>
            </a:r>
            <a:r>
              <a:rPr lang="ru-RU" sz="2800" dirty="0">
                <a:solidFill>
                  <a:srgbClr val="002060"/>
                </a:solidFill>
              </a:rPr>
              <a:t>и у родителей активной жизненной позиции, гражданских и этических качеств.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132856"/>
            <a:ext cx="83529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>
                <a:solidFill>
                  <a:srgbClr val="002060"/>
                </a:solidFill>
              </a:rPr>
              <a:t>Задачи проекта:</a:t>
            </a:r>
          </a:p>
          <a:p>
            <a:r>
              <a:rPr lang="ru-RU" sz="2400" dirty="0">
                <a:solidFill>
                  <a:srgbClr val="002060"/>
                </a:solidFill>
              </a:rPr>
              <a:t>1.	Информировать </a:t>
            </a:r>
            <a:r>
              <a:rPr lang="ru-RU" sz="2400" dirty="0" smtClean="0">
                <a:solidFill>
                  <a:srgbClr val="002060"/>
                </a:solidFill>
              </a:rPr>
              <a:t>обучающихся и родителей </a:t>
            </a:r>
            <a:r>
              <a:rPr lang="ru-RU" sz="2400" dirty="0">
                <a:solidFill>
                  <a:srgbClr val="002060"/>
                </a:solidFill>
              </a:rPr>
              <a:t>о наличии волонтёрского движения в гимназии, в посёлке, в районе</a:t>
            </a:r>
          </a:p>
          <a:p>
            <a:r>
              <a:rPr lang="ru-RU" sz="2400" dirty="0">
                <a:solidFill>
                  <a:srgbClr val="002060"/>
                </a:solidFill>
              </a:rPr>
              <a:t>2.	Пропагандировать и развивать волонтёрское движение среди </a:t>
            </a:r>
            <a:r>
              <a:rPr lang="ru-RU" sz="2400" dirty="0" smtClean="0">
                <a:solidFill>
                  <a:srgbClr val="002060"/>
                </a:solidFill>
              </a:rPr>
              <a:t>обучающихся начальных классов.</a:t>
            </a:r>
            <a:endParaRPr lang="ru-RU" sz="2400" dirty="0">
              <a:solidFill>
                <a:srgbClr val="002060"/>
              </a:solidFill>
            </a:endParaRPr>
          </a:p>
          <a:p>
            <a:pPr marL="457200" indent="-457200">
              <a:buAutoNum type="arabicPeriod" startAt="3"/>
            </a:pPr>
            <a:r>
              <a:rPr lang="ru-RU" sz="2400" dirty="0" smtClean="0">
                <a:solidFill>
                  <a:srgbClr val="002060"/>
                </a:solidFill>
              </a:rPr>
              <a:t>Создавать </a:t>
            </a:r>
            <a:r>
              <a:rPr lang="ru-RU" sz="2400" dirty="0">
                <a:solidFill>
                  <a:srgbClr val="002060"/>
                </a:solidFill>
              </a:rPr>
              <a:t>мотивацию на принятие активной социальной роли для </a:t>
            </a:r>
            <a:r>
              <a:rPr lang="ru-RU" sz="2400" dirty="0" smtClean="0">
                <a:solidFill>
                  <a:srgbClr val="002060"/>
                </a:solidFill>
              </a:rPr>
              <a:t>обучающихся и их родителей.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sz="2400" dirty="0">
                <a:solidFill>
                  <a:srgbClr val="002060"/>
                </a:solidFill>
              </a:rPr>
              <a:t>4. Привлечение </a:t>
            </a:r>
            <a:r>
              <a:rPr lang="ru-RU" sz="2400" dirty="0" smtClean="0">
                <a:solidFill>
                  <a:srgbClr val="002060"/>
                </a:solidFill>
              </a:rPr>
              <a:t>обучающихся </a:t>
            </a:r>
            <a:r>
              <a:rPr lang="ru-RU" sz="2400" dirty="0">
                <a:solidFill>
                  <a:srgbClr val="002060"/>
                </a:solidFill>
              </a:rPr>
              <a:t>и родителей 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к сбору тёплых вещей и продуктов питания для солдат-земляков, находящихся в зоне специальной военной операции.</a:t>
            </a:r>
          </a:p>
        </p:txBody>
      </p:sp>
    </p:spTree>
    <p:extLst>
      <p:ext uri="{BB962C8B-B14F-4D97-AF65-F5344CB8AC3E}">
        <p14:creationId xmlns:p14="http://schemas.microsoft.com/office/powerpoint/2010/main" val="105568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9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1052736"/>
            <a:ext cx="856895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</a:rPr>
              <a:t>Этапы </a:t>
            </a:r>
            <a:r>
              <a:rPr lang="ru-RU" sz="4000" b="1" dirty="0" smtClean="0">
                <a:solidFill>
                  <a:srgbClr val="002060"/>
                </a:solidFill>
              </a:rPr>
              <a:t>проекта и сроки реализации</a:t>
            </a:r>
          </a:p>
          <a:p>
            <a:endParaRPr lang="ru-RU" sz="4000" b="1" dirty="0">
              <a:solidFill>
                <a:srgbClr val="002060"/>
              </a:solidFill>
            </a:endParaRPr>
          </a:p>
          <a:p>
            <a:r>
              <a:rPr lang="ru-RU" sz="2800" b="1" dirty="0">
                <a:solidFill>
                  <a:srgbClr val="002060"/>
                </a:solidFill>
              </a:rPr>
              <a:t>1.	ОЗНАКОМИТЕЛЬНЫЙ ЭТАП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          С </a:t>
            </a:r>
            <a:r>
              <a:rPr lang="ru-RU" sz="2800" b="1" dirty="0" smtClean="0">
                <a:solidFill>
                  <a:srgbClr val="002060"/>
                </a:solidFill>
              </a:rPr>
              <a:t>0</a:t>
            </a:r>
            <a:r>
              <a:rPr lang="ru-RU" sz="2800" b="1" dirty="0" smtClean="0">
                <a:solidFill>
                  <a:srgbClr val="002060"/>
                </a:solidFill>
              </a:rPr>
              <a:t>5.09.2024  </a:t>
            </a:r>
            <a:r>
              <a:rPr lang="ru-RU" sz="2800" b="1" dirty="0">
                <a:solidFill>
                  <a:srgbClr val="002060"/>
                </a:solidFill>
              </a:rPr>
              <a:t>ПО </a:t>
            </a:r>
            <a:r>
              <a:rPr lang="ru-RU" sz="2800" b="1" dirty="0" smtClean="0">
                <a:solidFill>
                  <a:srgbClr val="002060"/>
                </a:solidFill>
              </a:rPr>
              <a:t>15</a:t>
            </a:r>
            <a:r>
              <a:rPr lang="ru-RU" sz="2800" b="1" dirty="0" smtClean="0">
                <a:solidFill>
                  <a:srgbClr val="002060"/>
                </a:solidFill>
              </a:rPr>
              <a:t>.09.2024 </a:t>
            </a:r>
            <a:r>
              <a:rPr lang="ru-RU" sz="2800" b="1" dirty="0" smtClean="0">
                <a:solidFill>
                  <a:srgbClr val="002060"/>
                </a:solidFill>
              </a:rPr>
              <a:t>ГОДА</a:t>
            </a:r>
          </a:p>
          <a:p>
            <a:endParaRPr lang="ru-RU" sz="2800" b="1" dirty="0" smtClean="0">
              <a:solidFill>
                <a:srgbClr val="002060"/>
              </a:solidFill>
            </a:endParaRPr>
          </a:p>
          <a:p>
            <a:r>
              <a:rPr lang="ru-RU" sz="2800" b="1" dirty="0">
                <a:solidFill>
                  <a:srgbClr val="002060"/>
                </a:solidFill>
              </a:rPr>
              <a:t>2.	ОСНОВНОЙ ЭТАП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          С </a:t>
            </a:r>
            <a:r>
              <a:rPr lang="ru-RU" sz="2800" b="1" dirty="0" smtClean="0">
                <a:solidFill>
                  <a:srgbClr val="002060"/>
                </a:solidFill>
              </a:rPr>
              <a:t>16</a:t>
            </a:r>
            <a:r>
              <a:rPr lang="ru-RU" sz="2800" b="1" dirty="0" smtClean="0">
                <a:solidFill>
                  <a:srgbClr val="002060"/>
                </a:solidFill>
              </a:rPr>
              <a:t>.09.2024  </a:t>
            </a:r>
            <a:r>
              <a:rPr lang="ru-RU" sz="2800" b="1" dirty="0">
                <a:solidFill>
                  <a:srgbClr val="002060"/>
                </a:solidFill>
              </a:rPr>
              <a:t>ПО </a:t>
            </a:r>
            <a:r>
              <a:rPr lang="ru-RU" sz="2800" b="1" dirty="0" smtClean="0">
                <a:solidFill>
                  <a:srgbClr val="002060"/>
                </a:solidFill>
              </a:rPr>
              <a:t>30.09.2024 </a:t>
            </a:r>
            <a:r>
              <a:rPr lang="ru-RU" sz="2800" b="1" dirty="0">
                <a:solidFill>
                  <a:srgbClr val="002060"/>
                </a:solidFill>
              </a:rPr>
              <a:t>ГОДА</a:t>
            </a:r>
          </a:p>
          <a:p>
            <a:endParaRPr lang="ru-RU" sz="2800" b="1" dirty="0">
              <a:solidFill>
                <a:srgbClr val="002060"/>
              </a:solidFill>
            </a:endParaRPr>
          </a:p>
          <a:p>
            <a:r>
              <a:rPr lang="ru-RU" sz="2800" b="1" dirty="0">
                <a:solidFill>
                  <a:srgbClr val="002060"/>
                </a:solidFill>
              </a:rPr>
              <a:t>3.	ЗАКЛЮЧИТЕЛЬНЫЙ ЭТАП</a:t>
            </a:r>
          </a:p>
          <a:p>
            <a:r>
              <a:rPr lang="ru-RU" sz="2800" b="1" dirty="0" smtClean="0">
                <a:solidFill>
                  <a:srgbClr val="002060"/>
                </a:solidFill>
              </a:rPr>
              <a:t>           С </a:t>
            </a:r>
            <a:r>
              <a:rPr lang="ru-RU" sz="2800" b="1" dirty="0" smtClean="0">
                <a:solidFill>
                  <a:srgbClr val="002060"/>
                </a:solidFill>
              </a:rPr>
              <a:t>01</a:t>
            </a:r>
            <a:r>
              <a:rPr lang="ru-RU" sz="2800" b="1" dirty="0" smtClean="0">
                <a:solidFill>
                  <a:srgbClr val="002060"/>
                </a:solidFill>
              </a:rPr>
              <a:t>.10.2024  </a:t>
            </a:r>
            <a:r>
              <a:rPr lang="ru-RU" sz="2800" b="1" dirty="0">
                <a:solidFill>
                  <a:srgbClr val="002060"/>
                </a:solidFill>
              </a:rPr>
              <a:t>ПО </a:t>
            </a:r>
            <a:r>
              <a:rPr lang="ru-RU" sz="2800" b="1" dirty="0" smtClean="0">
                <a:solidFill>
                  <a:srgbClr val="002060"/>
                </a:solidFill>
              </a:rPr>
              <a:t>15</a:t>
            </a:r>
            <a:r>
              <a:rPr lang="ru-RU" sz="2800" b="1" dirty="0" smtClean="0">
                <a:solidFill>
                  <a:srgbClr val="002060"/>
                </a:solidFill>
              </a:rPr>
              <a:t>.10.2024 </a:t>
            </a:r>
            <a:r>
              <a:rPr lang="ru-RU" sz="2800" b="1" dirty="0">
                <a:solidFill>
                  <a:srgbClr val="002060"/>
                </a:solidFill>
              </a:rPr>
              <a:t>ГОДА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529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40" y="0"/>
            <a:ext cx="916494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1520" y="476672"/>
            <a:ext cx="8748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НАЧИНАЮЩИЕ ВОЛОНТЁРЫ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23" y="1484784"/>
            <a:ext cx="4188658" cy="4340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184558"/>
            <a:ext cx="2151706" cy="2859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184558"/>
            <a:ext cx="2051870" cy="274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884" y="4221088"/>
            <a:ext cx="3408500" cy="2607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0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7779391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2241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187624" y="1196752"/>
            <a:ext cx="720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Акция </a:t>
            </a:r>
            <a:r>
              <a:rPr lang="ru-RU" sz="2800" b="1" dirty="0">
                <a:solidFill>
                  <a:srgbClr val="FF0000"/>
                </a:solidFill>
              </a:rPr>
              <a:t>«Согреем наших солдат</a:t>
            </a:r>
            <a:r>
              <a:rPr lang="ru-RU" sz="2800" b="1" dirty="0" smtClean="0">
                <a:solidFill>
                  <a:srgbClr val="FF0000"/>
                </a:solidFill>
              </a:rPr>
              <a:t>» среди обучающихся 3-А класса  и их родителей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89" y="2492896"/>
            <a:ext cx="4417136" cy="29298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172618"/>
            <a:ext cx="2692125" cy="3577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877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196752"/>
            <a:ext cx="720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Акция </a:t>
            </a:r>
            <a:r>
              <a:rPr lang="ru-RU" sz="2800" b="1" dirty="0">
                <a:solidFill>
                  <a:srgbClr val="FF0000"/>
                </a:solidFill>
              </a:rPr>
              <a:t>«Согреем наших солдат</a:t>
            </a:r>
            <a:r>
              <a:rPr lang="ru-RU" sz="2800" b="1" dirty="0" smtClean="0">
                <a:solidFill>
                  <a:srgbClr val="FF0000"/>
                </a:solidFill>
              </a:rPr>
              <a:t>» среди обучающихся 3-А класса  и их родителей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0371" y="2240868"/>
            <a:ext cx="373197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12325"/>
            <a:ext cx="2421681" cy="3218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612588"/>
            <a:ext cx="2296515" cy="3051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4254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196752"/>
            <a:ext cx="720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Акция </a:t>
            </a:r>
            <a:r>
              <a:rPr lang="ru-RU" sz="2800" b="1" dirty="0">
                <a:solidFill>
                  <a:srgbClr val="FF0000"/>
                </a:solidFill>
              </a:rPr>
              <a:t>«Согреем наших солдат</a:t>
            </a:r>
            <a:r>
              <a:rPr lang="ru-RU" sz="2800" b="1" dirty="0" smtClean="0">
                <a:solidFill>
                  <a:srgbClr val="FF0000"/>
                </a:solidFill>
              </a:rPr>
              <a:t>» среди обучающихся 3-А класса  и их родителей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52425"/>
            <a:ext cx="3168352" cy="4210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266" y="2197665"/>
            <a:ext cx="4320480" cy="3251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540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87624" y="1196752"/>
            <a:ext cx="720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Акция </a:t>
            </a:r>
            <a:r>
              <a:rPr lang="ru-RU" sz="2800" b="1" dirty="0">
                <a:solidFill>
                  <a:srgbClr val="FF0000"/>
                </a:solidFill>
              </a:rPr>
              <a:t>«Согреем наших солдат</a:t>
            </a:r>
            <a:r>
              <a:rPr lang="ru-RU" sz="2800" b="1" dirty="0" smtClean="0">
                <a:solidFill>
                  <a:srgbClr val="FF0000"/>
                </a:solidFill>
              </a:rPr>
              <a:t>» среди обучающихся 3-А класса  и их родителей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02" b="11217"/>
          <a:stretch/>
        </p:blipFill>
        <p:spPr bwMode="auto">
          <a:xfrm>
            <a:off x="206599" y="2348880"/>
            <a:ext cx="4608513" cy="2541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153939"/>
            <a:ext cx="2952328" cy="4484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967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182</Words>
  <Application>Microsoft Office PowerPoint</Application>
  <PresentationFormat>Экран (4:3)</PresentationFormat>
  <Paragraphs>36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Candara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11</cp:revision>
  <dcterms:created xsi:type="dcterms:W3CDTF">2023-01-19T14:52:18Z</dcterms:created>
  <dcterms:modified xsi:type="dcterms:W3CDTF">2024-10-14T13:05:17Z</dcterms:modified>
</cp:coreProperties>
</file>