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9" r:id="rId2"/>
    <p:sldId id="351" r:id="rId3"/>
    <p:sldId id="268" r:id="rId4"/>
    <p:sldId id="311" r:id="rId5"/>
    <p:sldId id="312" r:id="rId6"/>
    <p:sldId id="313" r:id="rId7"/>
    <p:sldId id="352" r:id="rId8"/>
    <p:sldId id="344" r:id="rId9"/>
    <p:sldId id="264" r:id="rId10"/>
    <p:sldId id="270" r:id="rId11"/>
    <p:sldId id="347" r:id="rId12"/>
    <p:sldId id="272" r:id="rId13"/>
    <p:sldId id="266" r:id="rId14"/>
    <p:sldId id="261" r:id="rId15"/>
    <p:sldId id="316" r:id="rId16"/>
    <p:sldId id="318" r:id="rId17"/>
    <p:sldId id="341" r:id="rId18"/>
    <p:sldId id="319" r:id="rId19"/>
    <p:sldId id="321" r:id="rId20"/>
    <p:sldId id="342" r:id="rId21"/>
    <p:sldId id="322" r:id="rId22"/>
    <p:sldId id="324" r:id="rId23"/>
    <p:sldId id="315" r:id="rId24"/>
    <p:sldId id="325" r:id="rId25"/>
    <p:sldId id="326" r:id="rId26"/>
    <p:sldId id="328" r:id="rId27"/>
    <p:sldId id="349" r:id="rId28"/>
    <p:sldId id="331" r:id="rId29"/>
    <p:sldId id="333" r:id="rId30"/>
    <p:sldId id="334" r:id="rId31"/>
    <p:sldId id="339" r:id="rId32"/>
    <p:sldId id="335" r:id="rId33"/>
    <p:sldId id="338" r:id="rId34"/>
    <p:sldId id="350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3" d="100"/>
          <a:sy n="73" d="100"/>
        </p:scale>
        <p:origin x="-1986" y="-7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NULL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положительно относятся к инновационной деятельности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готовы сотрудничать в реализации программы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44</c:v>
                </c:pt>
              </c:numCache>
            </c:numRef>
          </c:val>
        </c:ser>
        <c:gapWidth val="30"/>
        <c:overlap val="-32"/>
        <c:axId val="52456448"/>
        <c:axId val="55071488"/>
      </c:barChart>
      <c:catAx>
        <c:axId val="52456448"/>
        <c:scaling>
          <c:orientation val="minMax"/>
        </c:scaling>
        <c:axPos val="b"/>
        <c:numFmt formatCode="General" sourceLinked="1"/>
        <c:tickLblPos val="nextTo"/>
        <c:crossAx val="55071488"/>
        <c:crosses val="autoZero"/>
        <c:auto val="1"/>
        <c:lblAlgn val="ctr"/>
        <c:lblOffset val="100"/>
      </c:catAx>
      <c:valAx>
        <c:axId val="55071488"/>
        <c:scaling>
          <c:orientation val="minMax"/>
        </c:scaling>
        <c:axPos val="l"/>
        <c:majorGridlines/>
        <c:numFmt formatCode="General" sourceLinked="1"/>
        <c:tickLblPos val="nextTo"/>
        <c:crossAx val="52456448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DE7ADD-322E-472A-9460-8F055202CC5C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46312-8648-460D-B753-A44201A4A9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920712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46312-8648-460D-B753-A44201A4A95A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7.jpeg"/><Relationship Id="rId18" Type="http://schemas.openxmlformats.org/officeDocument/2006/relationships/image" Target="../media/image32.jpeg"/><Relationship Id="rId26" Type="http://schemas.openxmlformats.org/officeDocument/2006/relationships/image" Target="../media/image40.jpeg"/><Relationship Id="rId39" Type="http://schemas.openxmlformats.org/officeDocument/2006/relationships/image" Target="../media/image53.jpeg"/><Relationship Id="rId21" Type="http://schemas.openxmlformats.org/officeDocument/2006/relationships/image" Target="../media/image35.jpeg"/><Relationship Id="rId34" Type="http://schemas.openxmlformats.org/officeDocument/2006/relationships/image" Target="../media/image48.jpeg"/><Relationship Id="rId42" Type="http://schemas.openxmlformats.org/officeDocument/2006/relationships/image" Target="../media/image56.jpeg"/><Relationship Id="rId47" Type="http://schemas.openxmlformats.org/officeDocument/2006/relationships/image" Target="../media/image61.png"/><Relationship Id="rId50" Type="http://schemas.openxmlformats.org/officeDocument/2006/relationships/image" Target="../media/image64.jpeg"/><Relationship Id="rId55" Type="http://schemas.openxmlformats.org/officeDocument/2006/relationships/image" Target="../media/image69.jpeg"/><Relationship Id="rId7" Type="http://schemas.openxmlformats.org/officeDocument/2006/relationships/image" Target="../media/image21.jpeg"/><Relationship Id="rId12" Type="http://schemas.openxmlformats.org/officeDocument/2006/relationships/image" Target="../media/image26.jpeg"/><Relationship Id="rId17" Type="http://schemas.openxmlformats.org/officeDocument/2006/relationships/image" Target="../media/image31.jpeg"/><Relationship Id="rId25" Type="http://schemas.openxmlformats.org/officeDocument/2006/relationships/image" Target="../media/image39.jpeg"/><Relationship Id="rId33" Type="http://schemas.openxmlformats.org/officeDocument/2006/relationships/image" Target="../media/image47.png"/><Relationship Id="rId38" Type="http://schemas.openxmlformats.org/officeDocument/2006/relationships/image" Target="../media/image52.jpeg"/><Relationship Id="rId46" Type="http://schemas.openxmlformats.org/officeDocument/2006/relationships/image" Target="../media/image60.png"/><Relationship Id="rId2" Type="http://schemas.openxmlformats.org/officeDocument/2006/relationships/image" Target="../media/image16.jpeg"/><Relationship Id="rId16" Type="http://schemas.openxmlformats.org/officeDocument/2006/relationships/image" Target="../media/image30.jpeg"/><Relationship Id="rId20" Type="http://schemas.openxmlformats.org/officeDocument/2006/relationships/image" Target="../media/image34.jpeg"/><Relationship Id="rId29" Type="http://schemas.openxmlformats.org/officeDocument/2006/relationships/image" Target="../media/image43.jpeg"/><Relationship Id="rId41" Type="http://schemas.openxmlformats.org/officeDocument/2006/relationships/image" Target="../media/image55.jpeg"/><Relationship Id="rId54" Type="http://schemas.openxmlformats.org/officeDocument/2006/relationships/image" Target="../media/image6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11" Type="http://schemas.openxmlformats.org/officeDocument/2006/relationships/image" Target="../media/image25.png"/><Relationship Id="rId24" Type="http://schemas.openxmlformats.org/officeDocument/2006/relationships/image" Target="../media/image38.jpeg"/><Relationship Id="rId32" Type="http://schemas.openxmlformats.org/officeDocument/2006/relationships/image" Target="../media/image46.jpeg"/><Relationship Id="rId37" Type="http://schemas.openxmlformats.org/officeDocument/2006/relationships/image" Target="../media/image51.jpeg"/><Relationship Id="rId40" Type="http://schemas.openxmlformats.org/officeDocument/2006/relationships/image" Target="../media/image54.jpeg"/><Relationship Id="rId45" Type="http://schemas.openxmlformats.org/officeDocument/2006/relationships/image" Target="../media/image59.jpeg"/><Relationship Id="rId53" Type="http://schemas.openxmlformats.org/officeDocument/2006/relationships/image" Target="../media/image67.jpeg"/><Relationship Id="rId5" Type="http://schemas.openxmlformats.org/officeDocument/2006/relationships/image" Target="../media/image19.jpeg"/><Relationship Id="rId15" Type="http://schemas.openxmlformats.org/officeDocument/2006/relationships/image" Target="../media/image29.jpeg"/><Relationship Id="rId23" Type="http://schemas.openxmlformats.org/officeDocument/2006/relationships/image" Target="../media/image37.jpeg"/><Relationship Id="rId28" Type="http://schemas.openxmlformats.org/officeDocument/2006/relationships/image" Target="../media/image42.jpeg"/><Relationship Id="rId36" Type="http://schemas.openxmlformats.org/officeDocument/2006/relationships/image" Target="../media/image50.jpeg"/><Relationship Id="rId49" Type="http://schemas.openxmlformats.org/officeDocument/2006/relationships/image" Target="../media/image63.png"/><Relationship Id="rId10" Type="http://schemas.openxmlformats.org/officeDocument/2006/relationships/image" Target="../media/image24.jpeg"/><Relationship Id="rId19" Type="http://schemas.openxmlformats.org/officeDocument/2006/relationships/image" Target="../media/image33.png"/><Relationship Id="rId31" Type="http://schemas.openxmlformats.org/officeDocument/2006/relationships/image" Target="../media/image45.jpeg"/><Relationship Id="rId44" Type="http://schemas.openxmlformats.org/officeDocument/2006/relationships/image" Target="../media/image58.jpeg"/><Relationship Id="rId52" Type="http://schemas.openxmlformats.org/officeDocument/2006/relationships/image" Target="../media/image66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Relationship Id="rId14" Type="http://schemas.openxmlformats.org/officeDocument/2006/relationships/image" Target="../media/image28.jpeg"/><Relationship Id="rId22" Type="http://schemas.openxmlformats.org/officeDocument/2006/relationships/image" Target="../media/image36.jpeg"/><Relationship Id="rId27" Type="http://schemas.openxmlformats.org/officeDocument/2006/relationships/image" Target="../media/image41.jpeg"/><Relationship Id="rId30" Type="http://schemas.openxmlformats.org/officeDocument/2006/relationships/image" Target="../media/image44.jpeg"/><Relationship Id="rId35" Type="http://schemas.openxmlformats.org/officeDocument/2006/relationships/image" Target="../media/image49.jpeg"/><Relationship Id="rId43" Type="http://schemas.openxmlformats.org/officeDocument/2006/relationships/image" Target="../media/image57.jpeg"/><Relationship Id="rId48" Type="http://schemas.openxmlformats.org/officeDocument/2006/relationships/image" Target="../media/image62.png"/><Relationship Id="rId56" Type="http://schemas.openxmlformats.org/officeDocument/2006/relationships/image" Target="../media/image70.jpeg"/><Relationship Id="rId8" Type="http://schemas.openxmlformats.org/officeDocument/2006/relationships/image" Target="../media/image22.jpeg"/><Relationship Id="rId51" Type="http://schemas.openxmlformats.org/officeDocument/2006/relationships/image" Target="../media/image65.jpeg"/><Relationship Id="rId3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7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9.jpeg"/><Relationship Id="rId5" Type="http://schemas.openxmlformats.org/officeDocument/2006/relationships/image" Target="../media/image108.jpeg"/><Relationship Id="rId4" Type="http://schemas.openxmlformats.org/officeDocument/2006/relationships/image" Target="../media/image10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2.jpeg"/><Relationship Id="rId4" Type="http://schemas.openxmlformats.org/officeDocument/2006/relationships/image" Target="../media/image11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0.jpeg"/><Relationship Id="rId5" Type="http://schemas.openxmlformats.org/officeDocument/2006/relationships/image" Target="../media/image119.jpeg"/><Relationship Id="rId4" Type="http://schemas.openxmlformats.org/officeDocument/2006/relationships/image" Target="../media/image11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3.jpeg"/><Relationship Id="rId4" Type="http://schemas.openxmlformats.org/officeDocument/2006/relationships/image" Target="../media/image12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fugazeta.ru/wp-content/uploads/2017/01/uzor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6165304"/>
            <a:ext cx="7704856" cy="692696"/>
          </a:xfrm>
          <a:prstGeom prst="rect">
            <a:avLst/>
          </a:prstGeom>
          <a:noFill/>
        </p:spPr>
      </p:pic>
      <p:pic>
        <p:nvPicPr>
          <p:cNvPr id="6" name="Picture 2" descr="http://fugazeta.ru/wp-content/uploads/2017/01/uzor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3015208" y="3015208"/>
            <a:ext cx="6858000" cy="827584"/>
          </a:xfrm>
          <a:prstGeom prst="rect">
            <a:avLst/>
          </a:prstGeom>
          <a:noFill/>
        </p:spPr>
      </p:pic>
      <p:pic>
        <p:nvPicPr>
          <p:cNvPr id="7" name="Picture 2" descr="http://fugazeta.ru/wp-content/uploads/2017/01/uzor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5265204" y="2979204"/>
            <a:ext cx="6858000" cy="899592"/>
          </a:xfrm>
          <a:prstGeom prst="rect">
            <a:avLst/>
          </a:prstGeom>
          <a:noFill/>
        </p:spPr>
      </p:pic>
      <p:pic>
        <p:nvPicPr>
          <p:cNvPr id="8" name="Picture 2" descr="http://fugazeta.ru/wp-content/uploads/2017/01/uzor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0"/>
            <a:ext cx="7632848" cy="69269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611560" y="2348880"/>
            <a:ext cx="78488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Реализация этнокультурного компонента содержания дошкольного образования в условиях</a:t>
            </a:r>
          </a:p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инновационной образовательной площадки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928794" y="642918"/>
            <a:ext cx="52864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АДМИНИСТРАЦИЯ ГОРОДСКОГО ОКРУГА САРАНСК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ДЕПАРТАМЕНТ ПО СОЦИАЛЬНОЙ ПОЛИТИКЕ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УПРАВЛЕНИЕ ОБРАЗОВАНИЯ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86446" y="4714884"/>
            <a:ext cx="240610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Подготовила: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заведующая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МАДОУ «Детский сад №89»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Гурьянова Е.Н.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fugazeta.ru/wp-content/uploads/2017/01/uzor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65304"/>
            <a:ext cx="9144000" cy="69269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428860" y="500042"/>
            <a:ext cx="45045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ПРЕДМЕТНО-РАЗВИВАЮЩАЯ СРЕДА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285984" y="928670"/>
            <a:ext cx="48000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МИНИ-МУЗЕЙ НАЦИОНАЛЬНОЙ КУЛЬТУРЫ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музей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7752" y="1285860"/>
            <a:ext cx="3500462" cy="2421069"/>
          </a:xfrm>
          <a:prstGeom prst="rect">
            <a:avLst/>
          </a:prstGeom>
        </p:spPr>
      </p:pic>
      <p:pic>
        <p:nvPicPr>
          <p:cNvPr id="15" name="Рисунок 14" descr="музей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5786" y="1285860"/>
            <a:ext cx="3500430" cy="2331341"/>
          </a:xfrm>
          <a:prstGeom prst="rect">
            <a:avLst/>
          </a:prstGeom>
        </p:spPr>
      </p:pic>
      <p:pic>
        <p:nvPicPr>
          <p:cNvPr id="16" name="Рисунок 15" descr="музей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57752" y="3857628"/>
            <a:ext cx="3432374" cy="2286015"/>
          </a:xfrm>
          <a:prstGeom prst="rect">
            <a:avLst/>
          </a:prstGeom>
        </p:spPr>
      </p:pic>
      <p:pic>
        <p:nvPicPr>
          <p:cNvPr id="9" name="Содержимое 8" descr="печка.JPG"/>
          <p:cNvPicPr>
            <a:picLocks noGrp="1" noChangeAspect="1"/>
          </p:cNvPicPr>
          <p:nvPr>
            <p:ph idx="1"/>
          </p:nvPr>
        </p:nvPicPr>
        <p:blipFill>
          <a:blip r:embed="rId6" cstate="print"/>
          <a:stretch>
            <a:fillRect/>
          </a:stretch>
        </p:blipFill>
        <p:spPr>
          <a:xfrm>
            <a:off x="714348" y="3714752"/>
            <a:ext cx="3538516" cy="235901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://www.dekoblok.ru/wp-content/gallery/detsad/besedki_15.jpg"/>
          <p:cNvPicPr>
            <a:picLocks noChangeAspect="1" noChangeArrowheads="1"/>
          </p:cNvPicPr>
          <p:nvPr/>
        </p:nvPicPr>
        <p:blipFill>
          <a:blip r:embed="rId2" cstate="print"/>
          <a:srcRect l="11340" t="7560" r="13061" b="5501"/>
          <a:stretch>
            <a:fillRect/>
          </a:stretch>
        </p:blipFill>
        <p:spPr bwMode="auto">
          <a:xfrm>
            <a:off x="755576" y="0"/>
            <a:ext cx="792088" cy="891099"/>
          </a:xfrm>
          <a:prstGeom prst="rect">
            <a:avLst/>
          </a:prstGeom>
          <a:noFill/>
        </p:spPr>
      </p:pic>
      <p:pic>
        <p:nvPicPr>
          <p:cNvPr id="8" name="Picture 8" descr="http://www.dekoblok.ru/wp-content/gallery/detsad/besedki_15.jpg"/>
          <p:cNvPicPr>
            <a:picLocks noChangeAspect="1" noChangeArrowheads="1"/>
          </p:cNvPicPr>
          <p:nvPr/>
        </p:nvPicPr>
        <p:blipFill>
          <a:blip r:embed="rId2" cstate="print"/>
          <a:srcRect l="11340" t="7560" r="13061" b="5501"/>
          <a:stretch>
            <a:fillRect/>
          </a:stretch>
        </p:blipFill>
        <p:spPr bwMode="auto">
          <a:xfrm>
            <a:off x="2267744" y="0"/>
            <a:ext cx="792088" cy="891099"/>
          </a:xfrm>
          <a:prstGeom prst="rect">
            <a:avLst/>
          </a:prstGeom>
          <a:noFill/>
        </p:spPr>
      </p:pic>
      <p:pic>
        <p:nvPicPr>
          <p:cNvPr id="9" name="Picture 8" descr="http://www.dekoblok.ru/wp-content/gallery/detsad/besedki_15.jpg"/>
          <p:cNvPicPr>
            <a:picLocks noChangeAspect="1" noChangeArrowheads="1"/>
          </p:cNvPicPr>
          <p:nvPr/>
        </p:nvPicPr>
        <p:blipFill>
          <a:blip r:embed="rId3" cstate="print"/>
          <a:srcRect l="11340" t="7560" r="13061" b="5501"/>
          <a:stretch>
            <a:fillRect/>
          </a:stretch>
        </p:blipFill>
        <p:spPr bwMode="auto">
          <a:xfrm>
            <a:off x="5436096" y="0"/>
            <a:ext cx="808090" cy="909101"/>
          </a:xfrm>
          <a:prstGeom prst="rect">
            <a:avLst/>
          </a:prstGeom>
          <a:noFill/>
        </p:spPr>
      </p:pic>
      <p:pic>
        <p:nvPicPr>
          <p:cNvPr id="10" name="Picture 8" descr="http://www.dekoblok.ru/wp-content/gallery/detsad/besedki_15.jpg"/>
          <p:cNvPicPr>
            <a:picLocks noChangeAspect="1" noChangeArrowheads="1"/>
          </p:cNvPicPr>
          <p:nvPr/>
        </p:nvPicPr>
        <p:blipFill>
          <a:blip r:embed="rId4" cstate="print"/>
          <a:srcRect l="11340" t="7560" r="13061" b="5501"/>
          <a:stretch>
            <a:fillRect/>
          </a:stretch>
        </p:blipFill>
        <p:spPr bwMode="auto">
          <a:xfrm>
            <a:off x="8311908" y="1916833"/>
            <a:ext cx="832092" cy="936104"/>
          </a:xfrm>
          <a:prstGeom prst="rect">
            <a:avLst/>
          </a:prstGeom>
          <a:noFill/>
        </p:spPr>
      </p:pic>
      <p:pic>
        <p:nvPicPr>
          <p:cNvPr id="11" name="Picture 8" descr="http://www.dekoblok.ru/wp-content/gallery/detsad/besedki_15.jpg"/>
          <p:cNvPicPr>
            <a:picLocks noChangeAspect="1" noChangeArrowheads="1"/>
          </p:cNvPicPr>
          <p:nvPr/>
        </p:nvPicPr>
        <p:blipFill>
          <a:blip r:embed="rId3" cstate="print"/>
          <a:srcRect l="11340" t="7560" r="13061" b="5501"/>
          <a:stretch>
            <a:fillRect/>
          </a:stretch>
        </p:blipFill>
        <p:spPr bwMode="auto">
          <a:xfrm>
            <a:off x="3779912" y="0"/>
            <a:ext cx="808090" cy="909101"/>
          </a:xfrm>
          <a:prstGeom prst="rect">
            <a:avLst/>
          </a:prstGeom>
          <a:noFill/>
        </p:spPr>
      </p:pic>
      <p:pic>
        <p:nvPicPr>
          <p:cNvPr id="12" name="Picture 8" descr="http://www.dekoblok.ru/wp-content/gallery/detsad/besedki_15.jpg"/>
          <p:cNvPicPr>
            <a:picLocks noChangeAspect="1" noChangeArrowheads="1"/>
          </p:cNvPicPr>
          <p:nvPr/>
        </p:nvPicPr>
        <p:blipFill>
          <a:blip r:embed="rId3" cstate="print"/>
          <a:srcRect l="11340" t="7560" r="13061" b="5501"/>
          <a:stretch>
            <a:fillRect/>
          </a:stretch>
        </p:blipFill>
        <p:spPr bwMode="auto">
          <a:xfrm>
            <a:off x="6876256" y="0"/>
            <a:ext cx="808090" cy="909101"/>
          </a:xfrm>
          <a:prstGeom prst="rect">
            <a:avLst/>
          </a:prstGeom>
          <a:noFill/>
        </p:spPr>
      </p:pic>
      <p:pic>
        <p:nvPicPr>
          <p:cNvPr id="14" name="Picture 4" descr="http://metylancreativ.com/assets/thumbs/456/4560c48f26f126585065a10759b035c6.638x483_1/fruit-garden.jpg"/>
          <p:cNvPicPr>
            <a:picLocks noChangeAspect="1" noChangeArrowheads="1"/>
          </p:cNvPicPr>
          <p:nvPr/>
        </p:nvPicPr>
        <p:blipFill>
          <a:blip r:embed="rId5" cstate="print"/>
          <a:srcRect t="7826" r="51418" b="7653"/>
          <a:stretch>
            <a:fillRect/>
          </a:stretch>
        </p:blipFill>
        <p:spPr bwMode="auto">
          <a:xfrm>
            <a:off x="7380312" y="692696"/>
            <a:ext cx="512057" cy="5760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8" descr="http://www.dekoblok.ru/wp-content/gallery/detsad/besedki_15.jpg"/>
          <p:cNvPicPr>
            <a:picLocks noChangeAspect="1" noChangeArrowheads="1"/>
          </p:cNvPicPr>
          <p:nvPr/>
        </p:nvPicPr>
        <p:blipFill>
          <a:blip r:embed="rId6" cstate="print"/>
          <a:srcRect l="11340" t="7560" r="13061" b="5501"/>
          <a:stretch>
            <a:fillRect/>
          </a:stretch>
        </p:blipFill>
        <p:spPr bwMode="auto">
          <a:xfrm>
            <a:off x="1928793" y="5857892"/>
            <a:ext cx="809147" cy="838852"/>
          </a:xfrm>
          <a:prstGeom prst="rect">
            <a:avLst/>
          </a:prstGeom>
          <a:noFill/>
        </p:spPr>
      </p:pic>
      <p:pic>
        <p:nvPicPr>
          <p:cNvPr id="16" name="Picture 8" descr="http://www.dekoblok.ru/wp-content/gallery/detsad/besedki_15.jpg"/>
          <p:cNvPicPr>
            <a:picLocks noChangeAspect="1" noChangeArrowheads="1"/>
          </p:cNvPicPr>
          <p:nvPr/>
        </p:nvPicPr>
        <p:blipFill>
          <a:blip r:embed="rId7" cstate="print"/>
          <a:srcRect l="11340" t="7560" r="13061" b="5501"/>
          <a:stretch>
            <a:fillRect/>
          </a:stretch>
        </p:blipFill>
        <p:spPr bwMode="auto">
          <a:xfrm>
            <a:off x="582057" y="1802319"/>
            <a:ext cx="680076" cy="765085"/>
          </a:xfrm>
          <a:prstGeom prst="rect">
            <a:avLst/>
          </a:prstGeom>
          <a:noFill/>
        </p:spPr>
      </p:pic>
      <p:pic>
        <p:nvPicPr>
          <p:cNvPr id="19" name="Picture 8" descr="http://www.dekoblok.ru/wp-content/gallery/detsad/besedki_15.jpg"/>
          <p:cNvPicPr>
            <a:picLocks noChangeAspect="1" noChangeArrowheads="1"/>
          </p:cNvPicPr>
          <p:nvPr/>
        </p:nvPicPr>
        <p:blipFill>
          <a:blip r:embed="rId4" cstate="print"/>
          <a:srcRect l="11340" t="7560" r="13061" b="5501"/>
          <a:stretch>
            <a:fillRect/>
          </a:stretch>
        </p:blipFill>
        <p:spPr bwMode="auto">
          <a:xfrm>
            <a:off x="8311906" y="5229200"/>
            <a:ext cx="832093" cy="936104"/>
          </a:xfrm>
          <a:prstGeom prst="rect">
            <a:avLst/>
          </a:prstGeom>
          <a:noFill/>
        </p:spPr>
      </p:pic>
      <p:pic>
        <p:nvPicPr>
          <p:cNvPr id="1036" name="Picture 12" descr="http://www.chitalnya.ru/upload/418/876630022656172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76749" y="2775780"/>
            <a:ext cx="565769" cy="864095"/>
          </a:xfrm>
          <a:prstGeom prst="rect">
            <a:avLst/>
          </a:prstGeom>
          <a:noFill/>
        </p:spPr>
      </p:pic>
      <p:sp>
        <p:nvSpPr>
          <p:cNvPr id="25" name="TextBox 24"/>
          <p:cNvSpPr txBox="1"/>
          <p:nvPr/>
        </p:nvSpPr>
        <p:spPr>
          <a:xfrm>
            <a:off x="827584" y="764704"/>
            <a:ext cx="57099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smtClean="0"/>
              <a:t>Гр.№7</a:t>
            </a:r>
            <a:endParaRPr lang="ru-RU" sz="105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8388424" y="2708920"/>
            <a:ext cx="62228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dirty="0" smtClean="0"/>
              <a:t>Гр.№11</a:t>
            </a:r>
            <a:endParaRPr lang="ru-RU" sz="105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6876256" y="836712"/>
            <a:ext cx="57099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dirty="0" smtClean="0"/>
              <a:t>Гр.№4</a:t>
            </a:r>
            <a:endParaRPr lang="ru-RU" sz="105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5508104" y="836712"/>
            <a:ext cx="57099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dirty="0" smtClean="0"/>
              <a:t>Гр.№2</a:t>
            </a:r>
            <a:endParaRPr lang="ru-RU" sz="105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3923928" y="764704"/>
            <a:ext cx="57099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/>
              <a:t>Гр.№6</a:t>
            </a:r>
            <a:endParaRPr lang="ru-RU" sz="105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339752" y="764704"/>
            <a:ext cx="688911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/>
              <a:t>Гр.№9</a:t>
            </a:r>
            <a:endParaRPr lang="ru-RU" sz="105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4572000" y="5517232"/>
            <a:ext cx="553357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dirty="0" smtClean="0"/>
              <a:t>Гр.№1</a:t>
            </a:r>
            <a:endParaRPr lang="ru-RU" sz="105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2051720" y="5517232"/>
            <a:ext cx="553357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dirty="0" smtClean="0"/>
              <a:t>Гр.№3</a:t>
            </a:r>
            <a:endParaRPr lang="ru-RU" sz="105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6588224" y="5517232"/>
            <a:ext cx="553357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dirty="0" smtClean="0"/>
              <a:t>Гр.№5</a:t>
            </a:r>
            <a:endParaRPr lang="ru-RU" sz="105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8521714" y="6165304"/>
            <a:ext cx="62228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dirty="0" smtClean="0"/>
              <a:t>Гр.№10</a:t>
            </a:r>
            <a:endParaRPr lang="ru-RU" sz="1050" dirty="0"/>
          </a:p>
        </p:txBody>
      </p:sp>
      <p:sp>
        <p:nvSpPr>
          <p:cNvPr id="36" name="Прямоугольник 35"/>
          <p:cNvSpPr/>
          <p:nvPr/>
        </p:nvSpPr>
        <p:spPr>
          <a:xfrm rot="16200000">
            <a:off x="994572" y="2071516"/>
            <a:ext cx="563284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/>
              <a:t>Гр.№8</a:t>
            </a:r>
            <a:endParaRPr lang="ru-RU" sz="1050" dirty="0"/>
          </a:p>
        </p:txBody>
      </p:sp>
      <p:cxnSp>
        <p:nvCxnSpPr>
          <p:cNvPr id="63" name="Прямая соединительная линия 62"/>
          <p:cNvCxnSpPr/>
          <p:nvPr/>
        </p:nvCxnSpPr>
        <p:spPr>
          <a:xfrm flipV="1">
            <a:off x="6732240" y="908720"/>
            <a:ext cx="288032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>
            <a:off x="2123728" y="3429000"/>
            <a:ext cx="0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>
            <a:off x="6948264" y="3429000"/>
            <a:ext cx="0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>
            <a:off x="2627784" y="5445224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/>
          <p:nvPr/>
        </p:nvCxnSpPr>
        <p:spPr>
          <a:xfrm>
            <a:off x="2915816" y="4869160"/>
            <a:ext cx="13681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88"/>
          <p:cNvCxnSpPr/>
          <p:nvPr/>
        </p:nvCxnSpPr>
        <p:spPr>
          <a:xfrm>
            <a:off x="6444208" y="1844824"/>
            <a:ext cx="0" cy="1296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>
            <a:off x="2915816" y="1844824"/>
            <a:ext cx="15121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>
            <a:off x="2915816" y="3573016"/>
            <a:ext cx="0" cy="1296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/>
          <p:nvPr/>
        </p:nvCxnSpPr>
        <p:spPr>
          <a:xfrm flipH="1">
            <a:off x="0" y="4941168"/>
            <a:ext cx="21237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46" name="Picture 22" descr="http://www.nicegadgets.ru/img/big/61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16200000">
            <a:off x="1239678" y="3592971"/>
            <a:ext cx="759991" cy="720080"/>
          </a:xfrm>
          <a:prstGeom prst="rect">
            <a:avLst/>
          </a:prstGeom>
          <a:noFill/>
        </p:spPr>
      </p:pic>
      <p:pic>
        <p:nvPicPr>
          <p:cNvPr id="1048" name="Picture 24" descr="https://svetlojar.ru/images/_objects/0-20130511130124.jpg"/>
          <p:cNvPicPr>
            <a:picLocks noChangeAspect="1" noChangeArrowheads="1"/>
          </p:cNvPicPr>
          <p:nvPr/>
        </p:nvPicPr>
        <p:blipFill>
          <a:blip r:embed="rId10" cstate="print"/>
          <a:srcRect l="12489" t="50000" r="89" b="25000"/>
          <a:stretch>
            <a:fillRect/>
          </a:stretch>
        </p:blipFill>
        <p:spPr bwMode="auto">
          <a:xfrm rot="16017413">
            <a:off x="1706768" y="3864560"/>
            <a:ext cx="576064" cy="143813"/>
          </a:xfrm>
          <a:prstGeom prst="rect">
            <a:avLst/>
          </a:prstGeom>
          <a:noFill/>
        </p:spPr>
      </p:pic>
      <p:pic>
        <p:nvPicPr>
          <p:cNvPr id="106" name="Picture 20" descr="http://www.playcast.ru/uploads/2015/08/26/14829506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012160" y="4077072"/>
            <a:ext cx="288032" cy="307714"/>
          </a:xfrm>
          <a:prstGeom prst="rect">
            <a:avLst/>
          </a:prstGeom>
          <a:noFill/>
        </p:spPr>
      </p:pic>
      <p:cxnSp>
        <p:nvCxnSpPr>
          <p:cNvPr id="112" name="Прямая соединительная линия 111"/>
          <p:cNvCxnSpPr/>
          <p:nvPr/>
        </p:nvCxnSpPr>
        <p:spPr>
          <a:xfrm>
            <a:off x="8028384" y="3429000"/>
            <a:ext cx="0" cy="18722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Прямая соединительная линия 118"/>
          <p:cNvCxnSpPr/>
          <p:nvPr/>
        </p:nvCxnSpPr>
        <p:spPr>
          <a:xfrm>
            <a:off x="6948264" y="3429000"/>
            <a:ext cx="21957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Прямая соединительная линия 120"/>
          <p:cNvCxnSpPr/>
          <p:nvPr/>
        </p:nvCxnSpPr>
        <p:spPr>
          <a:xfrm>
            <a:off x="8028384" y="3140968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Прямая соединительная линия 137"/>
          <p:cNvCxnSpPr/>
          <p:nvPr/>
        </p:nvCxnSpPr>
        <p:spPr>
          <a:xfrm flipH="1">
            <a:off x="6948264" y="3140968"/>
            <a:ext cx="10801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Прямая соединительная линия 146"/>
          <p:cNvCxnSpPr/>
          <p:nvPr/>
        </p:nvCxnSpPr>
        <p:spPr>
          <a:xfrm>
            <a:off x="8244408" y="3645024"/>
            <a:ext cx="0" cy="13681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Прямая соединительная линия 151"/>
          <p:cNvCxnSpPr/>
          <p:nvPr/>
        </p:nvCxnSpPr>
        <p:spPr>
          <a:xfrm>
            <a:off x="8748464" y="3645024"/>
            <a:ext cx="0" cy="13681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Прямая соединительная линия 152"/>
          <p:cNvCxnSpPr/>
          <p:nvPr/>
        </p:nvCxnSpPr>
        <p:spPr>
          <a:xfrm>
            <a:off x="8244408" y="3645024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Прямая соединительная линия 156"/>
          <p:cNvCxnSpPr/>
          <p:nvPr/>
        </p:nvCxnSpPr>
        <p:spPr>
          <a:xfrm>
            <a:off x="8244408" y="4869160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Прямая соединительная линия 157"/>
          <p:cNvCxnSpPr/>
          <p:nvPr/>
        </p:nvCxnSpPr>
        <p:spPr>
          <a:xfrm>
            <a:off x="8244408" y="4005064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Прямая соединительная линия 158"/>
          <p:cNvCxnSpPr/>
          <p:nvPr/>
        </p:nvCxnSpPr>
        <p:spPr>
          <a:xfrm>
            <a:off x="8244408" y="4437112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Прямая соединительная линия 159"/>
          <p:cNvCxnSpPr/>
          <p:nvPr/>
        </p:nvCxnSpPr>
        <p:spPr>
          <a:xfrm>
            <a:off x="7308304" y="3645024"/>
            <a:ext cx="0" cy="1296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Прямая соединительная линия 164"/>
          <p:cNvCxnSpPr/>
          <p:nvPr/>
        </p:nvCxnSpPr>
        <p:spPr>
          <a:xfrm>
            <a:off x="7812360" y="3645024"/>
            <a:ext cx="0" cy="1296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Прямая соединительная линия 167"/>
          <p:cNvCxnSpPr/>
          <p:nvPr/>
        </p:nvCxnSpPr>
        <p:spPr>
          <a:xfrm>
            <a:off x="7308304" y="4941168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Прямая соединительная линия 174"/>
          <p:cNvCxnSpPr/>
          <p:nvPr/>
        </p:nvCxnSpPr>
        <p:spPr>
          <a:xfrm>
            <a:off x="7308304" y="3645024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50" name="Picture 26" descr="http://school204.ru/photos/1516/16_02_29_mezhdunarodnyj_seminar_mezhkulturnaya_kommunikaciy/orig/b6523291c869829a1a2b915a01947288.jpg"/>
          <p:cNvPicPr>
            <a:picLocks noChangeAspect="1" noChangeArrowheads="1"/>
          </p:cNvPicPr>
          <p:nvPr/>
        </p:nvPicPr>
        <p:blipFill>
          <a:blip r:embed="rId12" cstate="print"/>
          <a:srcRect l="6945" t="23077" b="15385"/>
          <a:stretch>
            <a:fillRect/>
          </a:stretch>
        </p:blipFill>
        <p:spPr bwMode="auto">
          <a:xfrm>
            <a:off x="8100392" y="4869160"/>
            <a:ext cx="652479" cy="288032"/>
          </a:xfrm>
          <a:prstGeom prst="rect">
            <a:avLst/>
          </a:prstGeom>
          <a:noFill/>
        </p:spPr>
      </p:pic>
      <p:pic>
        <p:nvPicPr>
          <p:cNvPr id="1052" name="Picture 28" descr="http://900igr.net/datas/chelovek/Otkuda-ja-vzjalsja-1.files/0012-012-Rjabina.jpg"/>
          <p:cNvPicPr>
            <a:picLocks noChangeAspect="1" noChangeArrowheads="1"/>
          </p:cNvPicPr>
          <p:nvPr/>
        </p:nvPicPr>
        <p:blipFill>
          <a:blip r:embed="rId13" cstate="print"/>
          <a:srcRect r="59615" b="38461"/>
          <a:stretch>
            <a:fillRect/>
          </a:stretch>
        </p:blipFill>
        <p:spPr bwMode="auto">
          <a:xfrm>
            <a:off x="8765958" y="4797152"/>
            <a:ext cx="378042" cy="432048"/>
          </a:xfrm>
          <a:prstGeom prst="rect">
            <a:avLst/>
          </a:prstGeom>
          <a:noFill/>
        </p:spPr>
      </p:pic>
      <p:pic>
        <p:nvPicPr>
          <p:cNvPr id="1058" name="Picture 34" descr="http://rai-mebel.ru/sites/default/files/imce/bereza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820472" y="4437112"/>
            <a:ext cx="323528" cy="432198"/>
          </a:xfrm>
          <a:prstGeom prst="rect">
            <a:avLst/>
          </a:prstGeom>
          <a:noFill/>
        </p:spPr>
      </p:pic>
      <p:pic>
        <p:nvPicPr>
          <p:cNvPr id="186" name="Picture 34" descr="http://rai-mebel.ru/sites/default/files/imce/bereza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995936" y="6137770"/>
            <a:ext cx="539138" cy="720230"/>
          </a:xfrm>
          <a:prstGeom prst="rect">
            <a:avLst/>
          </a:prstGeom>
          <a:noFill/>
        </p:spPr>
      </p:pic>
      <p:pic>
        <p:nvPicPr>
          <p:cNvPr id="187" name="Picture 34" descr="http://rai-mebel.ru/sites/default/files/imce/bereza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652120" y="6184637"/>
            <a:ext cx="504056" cy="673363"/>
          </a:xfrm>
          <a:prstGeom prst="rect">
            <a:avLst/>
          </a:prstGeom>
          <a:noFill/>
        </p:spPr>
      </p:pic>
      <p:pic>
        <p:nvPicPr>
          <p:cNvPr id="188" name="Picture 34" descr="http://rai-mebel.ru/sites/default/files/imce/bereza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596336" y="6184635"/>
            <a:ext cx="504057" cy="673365"/>
          </a:xfrm>
          <a:prstGeom prst="rect">
            <a:avLst/>
          </a:prstGeom>
          <a:noFill/>
        </p:spPr>
      </p:pic>
      <p:pic>
        <p:nvPicPr>
          <p:cNvPr id="189" name="Picture 34" descr="http://rai-mebel.ru/sites/default/files/imce/bereza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5517232"/>
            <a:ext cx="611560" cy="816977"/>
          </a:xfrm>
          <a:prstGeom prst="rect">
            <a:avLst/>
          </a:prstGeom>
          <a:noFill/>
        </p:spPr>
      </p:pic>
      <p:pic>
        <p:nvPicPr>
          <p:cNvPr id="191" name="Picture 34" descr="http://rai-mebel.ru/sites/default/files/imce/bereza.jp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395536" y="6141117"/>
            <a:ext cx="536633" cy="716883"/>
          </a:xfrm>
          <a:prstGeom prst="rect">
            <a:avLst/>
          </a:prstGeom>
          <a:noFill/>
        </p:spPr>
      </p:pic>
      <p:pic>
        <p:nvPicPr>
          <p:cNvPr id="192" name="Picture 6" descr="http://mdou-182.narod.ru/olderfiles/1/Untitled-2_copy1.png"/>
          <p:cNvPicPr>
            <a:picLocks noChangeAspect="1" noChangeArrowheads="1"/>
          </p:cNvPicPr>
          <p:nvPr/>
        </p:nvPicPr>
        <p:blipFill>
          <a:blip r:embed="rId19" cstate="print"/>
          <a:srcRect r="25098"/>
          <a:stretch>
            <a:fillRect/>
          </a:stretch>
        </p:blipFill>
        <p:spPr bwMode="auto">
          <a:xfrm>
            <a:off x="683568" y="5589240"/>
            <a:ext cx="720080" cy="578644"/>
          </a:xfrm>
          <a:prstGeom prst="rect">
            <a:avLst/>
          </a:prstGeom>
          <a:noFill/>
        </p:spPr>
      </p:pic>
      <p:pic>
        <p:nvPicPr>
          <p:cNvPr id="1062" name="Picture 38" descr="http://www.amateurs-uefa.ru/sites/default/files/attraction/101/22f44673b23905ffeecf_30.jpg"/>
          <p:cNvPicPr>
            <a:picLocks noChangeAspect="1" noChangeArrowheads="1"/>
          </p:cNvPicPr>
          <p:nvPr/>
        </p:nvPicPr>
        <p:blipFill>
          <a:blip r:embed="rId20" cstate="print"/>
          <a:srcRect l="2250" t="20000" b="40000"/>
          <a:stretch>
            <a:fillRect/>
          </a:stretch>
        </p:blipFill>
        <p:spPr bwMode="auto">
          <a:xfrm>
            <a:off x="7215206" y="3947902"/>
            <a:ext cx="690006" cy="201178"/>
          </a:xfrm>
          <a:prstGeom prst="rect">
            <a:avLst/>
          </a:prstGeom>
          <a:noFill/>
        </p:spPr>
      </p:pic>
      <p:pic>
        <p:nvPicPr>
          <p:cNvPr id="209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21" cstate="print"/>
          <a:srcRect l="8762" t="7082" r="57444" b="53968"/>
          <a:stretch>
            <a:fillRect/>
          </a:stretch>
        </p:blipFill>
        <p:spPr bwMode="auto">
          <a:xfrm>
            <a:off x="1619672" y="260648"/>
            <a:ext cx="353494" cy="288032"/>
          </a:xfrm>
          <a:prstGeom prst="rect">
            <a:avLst/>
          </a:prstGeom>
          <a:noFill/>
        </p:spPr>
      </p:pic>
      <p:pic>
        <p:nvPicPr>
          <p:cNvPr id="210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22" cstate="print"/>
          <a:srcRect l="8762" t="7082" r="57444" b="53968"/>
          <a:stretch>
            <a:fillRect/>
          </a:stretch>
        </p:blipFill>
        <p:spPr bwMode="auto">
          <a:xfrm>
            <a:off x="1259632" y="1484784"/>
            <a:ext cx="360039" cy="293365"/>
          </a:xfrm>
          <a:prstGeom prst="rect">
            <a:avLst/>
          </a:prstGeom>
          <a:noFill/>
        </p:spPr>
      </p:pic>
      <p:pic>
        <p:nvPicPr>
          <p:cNvPr id="211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23" cstate="print"/>
          <a:srcRect l="8762" t="7082" r="57444" b="53968"/>
          <a:stretch>
            <a:fillRect/>
          </a:stretch>
        </p:blipFill>
        <p:spPr bwMode="auto">
          <a:xfrm>
            <a:off x="7956376" y="3356992"/>
            <a:ext cx="530241" cy="432048"/>
          </a:xfrm>
          <a:prstGeom prst="rect">
            <a:avLst/>
          </a:prstGeom>
          <a:noFill/>
        </p:spPr>
      </p:pic>
      <p:pic>
        <p:nvPicPr>
          <p:cNvPr id="206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22" cstate="print"/>
          <a:srcRect l="8762" t="7082" r="57444" b="53968"/>
          <a:stretch>
            <a:fillRect/>
          </a:stretch>
        </p:blipFill>
        <p:spPr bwMode="auto">
          <a:xfrm>
            <a:off x="1835696" y="5229200"/>
            <a:ext cx="360040" cy="293366"/>
          </a:xfrm>
          <a:prstGeom prst="rect">
            <a:avLst/>
          </a:prstGeom>
          <a:noFill/>
        </p:spPr>
      </p:pic>
      <p:pic>
        <p:nvPicPr>
          <p:cNvPr id="212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23" cstate="print"/>
          <a:srcRect l="8762" t="7082" r="57444" b="53968"/>
          <a:stretch>
            <a:fillRect/>
          </a:stretch>
        </p:blipFill>
        <p:spPr bwMode="auto">
          <a:xfrm>
            <a:off x="8613759" y="3356992"/>
            <a:ext cx="530241" cy="432048"/>
          </a:xfrm>
          <a:prstGeom prst="rect">
            <a:avLst/>
          </a:prstGeom>
          <a:noFill/>
        </p:spPr>
      </p:pic>
      <p:pic>
        <p:nvPicPr>
          <p:cNvPr id="215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22" cstate="print"/>
          <a:srcRect l="8762" t="7082" r="57444" b="53968"/>
          <a:stretch>
            <a:fillRect/>
          </a:stretch>
        </p:blipFill>
        <p:spPr bwMode="auto">
          <a:xfrm>
            <a:off x="3203848" y="260648"/>
            <a:ext cx="360039" cy="293365"/>
          </a:xfrm>
          <a:prstGeom prst="rect">
            <a:avLst/>
          </a:prstGeom>
          <a:noFill/>
        </p:spPr>
      </p:pic>
      <p:pic>
        <p:nvPicPr>
          <p:cNvPr id="216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24" cstate="print"/>
          <a:srcRect l="8762" t="7082" r="57444" b="53968"/>
          <a:stretch>
            <a:fillRect/>
          </a:stretch>
        </p:blipFill>
        <p:spPr bwMode="auto">
          <a:xfrm>
            <a:off x="3203848" y="980728"/>
            <a:ext cx="376405" cy="306701"/>
          </a:xfrm>
          <a:prstGeom prst="rect">
            <a:avLst/>
          </a:prstGeom>
          <a:noFill/>
        </p:spPr>
      </p:pic>
      <p:pic>
        <p:nvPicPr>
          <p:cNvPr id="217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25" cstate="print"/>
          <a:srcRect l="8762" t="7082" r="57444" b="53968"/>
          <a:stretch>
            <a:fillRect/>
          </a:stretch>
        </p:blipFill>
        <p:spPr bwMode="auto">
          <a:xfrm>
            <a:off x="0" y="1484785"/>
            <a:ext cx="353495" cy="288032"/>
          </a:xfrm>
          <a:prstGeom prst="rect">
            <a:avLst/>
          </a:prstGeom>
          <a:noFill/>
        </p:spPr>
      </p:pic>
      <p:pic>
        <p:nvPicPr>
          <p:cNvPr id="220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26" cstate="print"/>
          <a:srcRect l="8762" t="7082" r="57444" b="53968"/>
          <a:stretch>
            <a:fillRect/>
          </a:stretch>
        </p:blipFill>
        <p:spPr bwMode="auto">
          <a:xfrm>
            <a:off x="683568" y="1484784"/>
            <a:ext cx="360040" cy="293365"/>
          </a:xfrm>
          <a:prstGeom prst="rect">
            <a:avLst/>
          </a:prstGeom>
          <a:noFill/>
        </p:spPr>
      </p:pic>
      <p:sp>
        <p:nvSpPr>
          <p:cNvPr id="222" name="TextBox 221"/>
          <p:cNvSpPr txBox="1"/>
          <p:nvPr/>
        </p:nvSpPr>
        <p:spPr>
          <a:xfrm rot="5400000">
            <a:off x="6437900" y="4299404"/>
            <a:ext cx="14109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Спортивная площадка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3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25" cstate="print"/>
          <a:srcRect l="8762" t="7082" r="57444" b="53968"/>
          <a:stretch>
            <a:fillRect/>
          </a:stretch>
        </p:blipFill>
        <p:spPr bwMode="auto">
          <a:xfrm>
            <a:off x="7020272" y="2852936"/>
            <a:ext cx="353495" cy="288033"/>
          </a:xfrm>
          <a:prstGeom prst="rect">
            <a:avLst/>
          </a:prstGeom>
          <a:noFill/>
        </p:spPr>
      </p:pic>
      <p:cxnSp>
        <p:nvCxnSpPr>
          <p:cNvPr id="228" name="Прямая соединительная линия 227"/>
          <p:cNvCxnSpPr/>
          <p:nvPr/>
        </p:nvCxnSpPr>
        <p:spPr>
          <a:xfrm>
            <a:off x="2483768" y="908720"/>
            <a:ext cx="0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" name="Прямая соединительная линия 231"/>
          <p:cNvCxnSpPr/>
          <p:nvPr/>
        </p:nvCxnSpPr>
        <p:spPr>
          <a:xfrm>
            <a:off x="6948264" y="2132856"/>
            <a:ext cx="0" cy="1008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0" name="Picture 34" descr="http://rai-mebel.ru/sites/default/files/imce/bereza.jpg"/>
          <p:cNvPicPr>
            <a:picLocks noChangeAspect="1" noChangeArrowheads="1"/>
          </p:cNvPicPr>
          <p:nvPr/>
        </p:nvPicPr>
        <p:blipFill>
          <a:blip r:embed="rId27" cstate="print"/>
          <a:srcRect r="19060" b="23819"/>
          <a:stretch>
            <a:fillRect/>
          </a:stretch>
        </p:blipFill>
        <p:spPr bwMode="auto">
          <a:xfrm>
            <a:off x="323528" y="0"/>
            <a:ext cx="370779" cy="332656"/>
          </a:xfrm>
          <a:prstGeom prst="rect">
            <a:avLst/>
          </a:prstGeom>
          <a:noFill/>
        </p:spPr>
      </p:pic>
      <p:sp>
        <p:nvSpPr>
          <p:cNvPr id="241" name="TextBox 240"/>
          <p:cNvSpPr txBox="1"/>
          <p:nvPr/>
        </p:nvSpPr>
        <p:spPr>
          <a:xfrm rot="16200000">
            <a:off x="1505892" y="3038724"/>
            <a:ext cx="62549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 smtClean="0"/>
              <a:t>Огород</a:t>
            </a:r>
            <a:endParaRPr lang="ru-RU" sz="1050" b="1" dirty="0"/>
          </a:p>
        </p:txBody>
      </p:sp>
      <p:sp>
        <p:nvSpPr>
          <p:cNvPr id="242" name="TextBox 241"/>
          <p:cNvSpPr txBox="1"/>
          <p:nvPr/>
        </p:nvSpPr>
        <p:spPr>
          <a:xfrm>
            <a:off x="2195736" y="1340769"/>
            <a:ext cx="5112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МАДОУ«Детский сад №89 комбинированного вида»</a:t>
            </a:r>
          </a:p>
          <a:p>
            <a:pPr algn="ctr"/>
            <a:r>
              <a:rPr lang="ru-RU" sz="1400" b="1" i="1" dirty="0" smtClean="0">
                <a:solidFill>
                  <a:srgbClr val="FF0000"/>
                </a:solidFill>
              </a:rPr>
              <a:t>«Экологическая тропинка» </a:t>
            </a:r>
          </a:p>
        </p:txBody>
      </p:sp>
      <p:pic>
        <p:nvPicPr>
          <p:cNvPr id="245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28" cstate="print"/>
          <a:srcRect l="8762" t="7082" r="57444" b="53968"/>
          <a:stretch>
            <a:fillRect/>
          </a:stretch>
        </p:blipFill>
        <p:spPr bwMode="auto">
          <a:xfrm>
            <a:off x="7020272" y="2060848"/>
            <a:ext cx="432048" cy="360040"/>
          </a:xfrm>
          <a:prstGeom prst="rect">
            <a:avLst/>
          </a:prstGeom>
          <a:noFill/>
        </p:spPr>
      </p:pic>
      <p:pic>
        <p:nvPicPr>
          <p:cNvPr id="256" name="Picture 34" descr="http://rai-mebel.ru/sites/default/files/imce/bereza.jpg"/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7668344" y="1844824"/>
            <a:ext cx="431220" cy="576064"/>
          </a:xfrm>
          <a:prstGeom prst="rect">
            <a:avLst/>
          </a:prstGeom>
          <a:noFill/>
        </p:spPr>
      </p:pic>
      <p:pic>
        <p:nvPicPr>
          <p:cNvPr id="2" name="Picture 2" descr="http://st.depositphotos.com/2658533/3110/i/450/depositphotos_31101435-Poplar-tree-isolated.jpg"/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1331640" y="4509120"/>
            <a:ext cx="397818" cy="397818"/>
          </a:xfrm>
          <a:prstGeom prst="rect">
            <a:avLst/>
          </a:prstGeom>
          <a:noFill/>
        </p:spPr>
      </p:pic>
      <p:pic>
        <p:nvPicPr>
          <p:cNvPr id="1028" name="Picture 4" descr="http://etsphoto.ru/photocache/a7/a7b7bef8acc21ec5c2e97a6251e19eaf.jpg"/>
          <p:cNvPicPr>
            <a:picLocks noChangeAspect="1" noChangeArrowheads="1"/>
          </p:cNvPicPr>
          <p:nvPr/>
        </p:nvPicPr>
        <p:blipFill>
          <a:blip r:embed="rId31" cstate="print"/>
          <a:srcRect l="54673" r="4713" b="5652"/>
          <a:stretch>
            <a:fillRect/>
          </a:stretch>
        </p:blipFill>
        <p:spPr bwMode="auto">
          <a:xfrm>
            <a:off x="251520" y="1772816"/>
            <a:ext cx="288032" cy="440357"/>
          </a:xfrm>
          <a:prstGeom prst="rect">
            <a:avLst/>
          </a:prstGeom>
          <a:noFill/>
        </p:spPr>
      </p:pic>
      <p:pic>
        <p:nvPicPr>
          <p:cNvPr id="1030" name="Picture 6" descr="https://otvet.imgsmail.ru/download/214585937_ac3e0d40b9631e7be0257ee8c660a122_800.jpg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395536" y="3429000"/>
            <a:ext cx="288032" cy="288032"/>
          </a:xfrm>
          <a:prstGeom prst="rect">
            <a:avLst/>
          </a:prstGeom>
          <a:noFill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3" cstate="print"/>
          <a:srcRect l="63609" t="34625" r="15948" b="41324"/>
          <a:stretch>
            <a:fillRect/>
          </a:stretch>
        </p:blipFill>
        <p:spPr bwMode="auto">
          <a:xfrm rot="16200000">
            <a:off x="3458126" y="2238618"/>
            <a:ext cx="2371764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1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26" cstate="print"/>
          <a:srcRect l="8762" t="7082" r="57444" b="53968"/>
          <a:stretch>
            <a:fillRect/>
          </a:stretch>
        </p:blipFill>
        <p:spPr bwMode="auto">
          <a:xfrm>
            <a:off x="1547664" y="2564904"/>
            <a:ext cx="360040" cy="293365"/>
          </a:xfrm>
          <a:prstGeom prst="rect">
            <a:avLst/>
          </a:prstGeom>
          <a:noFill/>
        </p:spPr>
      </p:pic>
      <p:pic>
        <p:nvPicPr>
          <p:cNvPr id="132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25" cstate="print"/>
          <a:srcRect l="8762" t="7082" r="57444" b="53968"/>
          <a:stretch>
            <a:fillRect/>
          </a:stretch>
        </p:blipFill>
        <p:spPr bwMode="auto">
          <a:xfrm>
            <a:off x="107504" y="2564904"/>
            <a:ext cx="353496" cy="288032"/>
          </a:xfrm>
          <a:prstGeom prst="rect">
            <a:avLst/>
          </a:prstGeom>
          <a:noFill/>
        </p:spPr>
      </p:pic>
      <p:pic>
        <p:nvPicPr>
          <p:cNvPr id="134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26" cstate="print"/>
          <a:srcRect l="8762" t="7082" r="57444" b="53968"/>
          <a:stretch>
            <a:fillRect/>
          </a:stretch>
        </p:blipFill>
        <p:spPr bwMode="auto">
          <a:xfrm>
            <a:off x="539552" y="2564904"/>
            <a:ext cx="360040" cy="293365"/>
          </a:xfrm>
          <a:prstGeom prst="rect">
            <a:avLst/>
          </a:prstGeom>
          <a:noFill/>
        </p:spPr>
      </p:pic>
      <p:pic>
        <p:nvPicPr>
          <p:cNvPr id="135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25" cstate="print"/>
          <a:srcRect l="8762" t="7082" r="57444" b="53968"/>
          <a:stretch>
            <a:fillRect/>
          </a:stretch>
        </p:blipFill>
        <p:spPr bwMode="auto">
          <a:xfrm>
            <a:off x="1043608" y="2564904"/>
            <a:ext cx="353495" cy="288032"/>
          </a:xfrm>
          <a:prstGeom prst="rect">
            <a:avLst/>
          </a:prstGeom>
          <a:noFill/>
        </p:spPr>
      </p:pic>
      <p:pic>
        <p:nvPicPr>
          <p:cNvPr id="136" name="Picture 34" descr="http://rai-mebel.ru/sites/default/files/imce/bereza.jpg"/>
          <p:cNvPicPr>
            <a:picLocks noChangeAspect="1" noChangeArrowheads="1"/>
          </p:cNvPicPr>
          <p:nvPr/>
        </p:nvPicPr>
        <p:blipFill>
          <a:blip r:embed="rId34" cstate="print"/>
          <a:srcRect/>
          <a:stretch>
            <a:fillRect/>
          </a:stretch>
        </p:blipFill>
        <p:spPr bwMode="auto">
          <a:xfrm>
            <a:off x="1" y="2132856"/>
            <a:ext cx="267119" cy="356843"/>
          </a:xfrm>
          <a:prstGeom prst="rect">
            <a:avLst/>
          </a:prstGeom>
          <a:noFill/>
        </p:spPr>
      </p:pic>
      <p:pic>
        <p:nvPicPr>
          <p:cNvPr id="137" name="Picture 6" descr="https://otvet.imgsmail.ru/download/214585937_ac3e0d40b9631e7be0257ee8c660a122_800.jpg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899592" y="3429000"/>
            <a:ext cx="288032" cy="288032"/>
          </a:xfrm>
          <a:prstGeom prst="rect">
            <a:avLst/>
          </a:prstGeom>
          <a:noFill/>
        </p:spPr>
      </p:pic>
      <p:pic>
        <p:nvPicPr>
          <p:cNvPr id="139" name="Picture 6" descr="https://otvet.imgsmail.ru/download/214585937_ac3e0d40b9631e7be0257ee8c660a122_800.jpg"/>
          <p:cNvPicPr>
            <a:picLocks noChangeAspect="1" noChangeArrowheads="1"/>
          </p:cNvPicPr>
          <p:nvPr/>
        </p:nvPicPr>
        <p:blipFill>
          <a:blip r:embed="rId35" cstate="print"/>
          <a:srcRect/>
          <a:stretch>
            <a:fillRect/>
          </a:stretch>
        </p:blipFill>
        <p:spPr bwMode="auto">
          <a:xfrm>
            <a:off x="635562" y="3429000"/>
            <a:ext cx="336037" cy="288032"/>
          </a:xfrm>
          <a:prstGeom prst="rect">
            <a:avLst/>
          </a:prstGeom>
          <a:noFill/>
        </p:spPr>
      </p:pic>
      <p:pic>
        <p:nvPicPr>
          <p:cNvPr id="140" name="Picture 2" descr="http://st.depositphotos.com/2658533/3110/i/450/depositphotos_31101435-Poplar-tree-isolated.jpg"/>
          <p:cNvPicPr>
            <a:picLocks noChangeAspect="1" noChangeArrowheads="1"/>
          </p:cNvPicPr>
          <p:nvPr/>
        </p:nvPicPr>
        <p:blipFill>
          <a:blip r:embed="rId36" cstate="print"/>
          <a:srcRect/>
          <a:stretch>
            <a:fillRect/>
          </a:stretch>
        </p:blipFill>
        <p:spPr bwMode="auto">
          <a:xfrm>
            <a:off x="0" y="332656"/>
            <a:ext cx="323528" cy="323528"/>
          </a:xfrm>
          <a:prstGeom prst="rect">
            <a:avLst/>
          </a:prstGeom>
          <a:noFill/>
        </p:spPr>
      </p:pic>
      <p:pic>
        <p:nvPicPr>
          <p:cNvPr id="141" name="Picture 28" descr="http://900igr.net/datas/chelovek/Otkuda-ja-vzjalsja-1.files/0012-012-Rjabina.jpg"/>
          <p:cNvPicPr>
            <a:picLocks noChangeAspect="1" noChangeArrowheads="1"/>
          </p:cNvPicPr>
          <p:nvPr/>
        </p:nvPicPr>
        <p:blipFill>
          <a:blip r:embed="rId13" cstate="print"/>
          <a:srcRect r="59615" b="38461"/>
          <a:stretch>
            <a:fillRect/>
          </a:stretch>
        </p:blipFill>
        <p:spPr bwMode="auto">
          <a:xfrm>
            <a:off x="179512" y="548680"/>
            <a:ext cx="432048" cy="432048"/>
          </a:xfrm>
          <a:prstGeom prst="rect">
            <a:avLst/>
          </a:prstGeom>
          <a:noFill/>
        </p:spPr>
      </p:pic>
      <p:pic>
        <p:nvPicPr>
          <p:cNvPr id="143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21" cstate="print"/>
          <a:srcRect l="8762" t="7082" r="57444" b="53968"/>
          <a:stretch>
            <a:fillRect/>
          </a:stretch>
        </p:blipFill>
        <p:spPr bwMode="auto">
          <a:xfrm>
            <a:off x="1619672" y="620688"/>
            <a:ext cx="353494" cy="288032"/>
          </a:xfrm>
          <a:prstGeom prst="rect">
            <a:avLst/>
          </a:prstGeom>
          <a:noFill/>
        </p:spPr>
      </p:pic>
      <p:pic>
        <p:nvPicPr>
          <p:cNvPr id="144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21" cstate="print"/>
          <a:srcRect l="8762" t="7082" r="57444" b="53968"/>
          <a:stretch>
            <a:fillRect/>
          </a:stretch>
        </p:blipFill>
        <p:spPr bwMode="auto">
          <a:xfrm>
            <a:off x="395536" y="980728"/>
            <a:ext cx="353494" cy="288032"/>
          </a:xfrm>
          <a:prstGeom prst="rect">
            <a:avLst/>
          </a:prstGeom>
          <a:noFill/>
        </p:spPr>
      </p:pic>
      <p:pic>
        <p:nvPicPr>
          <p:cNvPr id="145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21" cstate="print"/>
          <a:srcRect l="8762" t="7082" r="57444" b="53968"/>
          <a:stretch>
            <a:fillRect/>
          </a:stretch>
        </p:blipFill>
        <p:spPr bwMode="auto">
          <a:xfrm>
            <a:off x="1835696" y="1484784"/>
            <a:ext cx="353494" cy="288032"/>
          </a:xfrm>
          <a:prstGeom prst="rect">
            <a:avLst/>
          </a:prstGeom>
          <a:noFill/>
        </p:spPr>
      </p:pic>
      <p:cxnSp>
        <p:nvCxnSpPr>
          <p:cNvPr id="150" name="Прямая соединительная линия 149"/>
          <p:cNvCxnSpPr/>
          <p:nvPr/>
        </p:nvCxnSpPr>
        <p:spPr>
          <a:xfrm flipH="1">
            <a:off x="1259632" y="2420888"/>
            <a:ext cx="8640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Прямая соединительная линия 150"/>
          <p:cNvCxnSpPr/>
          <p:nvPr/>
        </p:nvCxnSpPr>
        <p:spPr>
          <a:xfrm flipH="1">
            <a:off x="1259632" y="2132856"/>
            <a:ext cx="8640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Прямая соединительная линия 171"/>
          <p:cNvCxnSpPr/>
          <p:nvPr/>
        </p:nvCxnSpPr>
        <p:spPr>
          <a:xfrm>
            <a:off x="971600" y="908720"/>
            <a:ext cx="360040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Прямая соединительная линия 176"/>
          <p:cNvCxnSpPr>
            <a:stCxn id="25" idx="3"/>
            <a:endCxn id="149" idx="2"/>
          </p:cNvCxnSpPr>
          <p:nvPr/>
        </p:nvCxnSpPr>
        <p:spPr>
          <a:xfrm>
            <a:off x="1398574" y="891662"/>
            <a:ext cx="401118" cy="3824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Прямая соединительная линия 182"/>
          <p:cNvCxnSpPr/>
          <p:nvPr/>
        </p:nvCxnSpPr>
        <p:spPr>
          <a:xfrm flipH="1">
            <a:off x="0" y="1268760"/>
            <a:ext cx="13316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Прямая соединительная линия 197"/>
          <p:cNvCxnSpPr/>
          <p:nvPr/>
        </p:nvCxnSpPr>
        <p:spPr>
          <a:xfrm flipH="1">
            <a:off x="0" y="1484784"/>
            <a:ext cx="21237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2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21" cstate="print"/>
          <a:srcRect l="8762" t="7082" r="57444" b="53968"/>
          <a:stretch>
            <a:fillRect/>
          </a:stretch>
        </p:blipFill>
        <p:spPr bwMode="auto">
          <a:xfrm>
            <a:off x="1835696" y="1844824"/>
            <a:ext cx="353494" cy="288032"/>
          </a:xfrm>
          <a:prstGeom prst="rect">
            <a:avLst/>
          </a:prstGeom>
          <a:noFill/>
        </p:spPr>
      </p:pic>
      <p:pic>
        <p:nvPicPr>
          <p:cNvPr id="224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21" cstate="print"/>
          <a:srcRect l="8762" t="7082" r="57444" b="53968"/>
          <a:stretch>
            <a:fillRect/>
          </a:stretch>
        </p:blipFill>
        <p:spPr bwMode="auto">
          <a:xfrm>
            <a:off x="755576" y="980728"/>
            <a:ext cx="353494" cy="288032"/>
          </a:xfrm>
          <a:prstGeom prst="rect">
            <a:avLst/>
          </a:prstGeom>
          <a:noFill/>
        </p:spPr>
      </p:pic>
      <p:pic>
        <p:nvPicPr>
          <p:cNvPr id="225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21" cstate="print"/>
          <a:srcRect l="8762" t="7082" r="57444" b="53968"/>
          <a:stretch>
            <a:fillRect/>
          </a:stretch>
        </p:blipFill>
        <p:spPr bwMode="auto">
          <a:xfrm>
            <a:off x="0" y="980728"/>
            <a:ext cx="353494" cy="288032"/>
          </a:xfrm>
          <a:prstGeom prst="rect">
            <a:avLst/>
          </a:prstGeom>
          <a:noFill/>
        </p:spPr>
      </p:pic>
      <p:cxnSp>
        <p:nvCxnSpPr>
          <p:cNvPr id="229" name="Прямая соединительная линия 228"/>
          <p:cNvCxnSpPr/>
          <p:nvPr/>
        </p:nvCxnSpPr>
        <p:spPr>
          <a:xfrm>
            <a:off x="2123728" y="1484784"/>
            <a:ext cx="0" cy="6480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3" name="Picture 9" descr="http://liveauto.win/images/stories/ArchiCad/Ulica/pleten-polukrug.jpg"/>
          <p:cNvPicPr>
            <a:picLocks noChangeAspect="1" noChangeArrowheads="1"/>
          </p:cNvPicPr>
          <p:nvPr/>
        </p:nvPicPr>
        <p:blipFill>
          <a:blip r:embed="rId37" cstate="print"/>
          <a:srcRect l="67199" t="54431" b="27425"/>
          <a:stretch>
            <a:fillRect/>
          </a:stretch>
        </p:blipFill>
        <p:spPr bwMode="auto">
          <a:xfrm>
            <a:off x="1403648" y="3501008"/>
            <a:ext cx="432048" cy="236473"/>
          </a:xfrm>
          <a:prstGeom prst="rect">
            <a:avLst/>
          </a:prstGeom>
          <a:noFill/>
        </p:spPr>
      </p:pic>
      <p:pic>
        <p:nvPicPr>
          <p:cNvPr id="248" name="Picture 9" descr="http://liveauto.win/images/stories/ArchiCad/Ulica/pleten-polukrug.jpg"/>
          <p:cNvPicPr>
            <a:picLocks noChangeAspect="1" noChangeArrowheads="1"/>
          </p:cNvPicPr>
          <p:nvPr/>
        </p:nvPicPr>
        <p:blipFill>
          <a:blip r:embed="rId37" cstate="print"/>
          <a:srcRect l="67199" t="54431" b="27425"/>
          <a:stretch>
            <a:fillRect/>
          </a:stretch>
        </p:blipFill>
        <p:spPr bwMode="auto">
          <a:xfrm flipV="1">
            <a:off x="1403648" y="4149080"/>
            <a:ext cx="432048" cy="279648"/>
          </a:xfrm>
          <a:prstGeom prst="rect">
            <a:avLst/>
          </a:prstGeom>
          <a:noFill/>
        </p:spPr>
      </p:pic>
      <p:pic>
        <p:nvPicPr>
          <p:cNvPr id="249" name="Picture 4" descr="http://etsphoto.ru/photocache/a7/a7b7bef8acc21ec5c2e97a6251e19eaf.jpg"/>
          <p:cNvPicPr>
            <a:picLocks noChangeAspect="1" noChangeArrowheads="1"/>
          </p:cNvPicPr>
          <p:nvPr/>
        </p:nvPicPr>
        <p:blipFill>
          <a:blip r:embed="rId31" cstate="print"/>
          <a:srcRect l="54673" r="4713" b="5652"/>
          <a:stretch>
            <a:fillRect/>
          </a:stretch>
        </p:blipFill>
        <p:spPr bwMode="auto">
          <a:xfrm>
            <a:off x="107504" y="3212976"/>
            <a:ext cx="216024" cy="440357"/>
          </a:xfrm>
          <a:prstGeom prst="rect">
            <a:avLst/>
          </a:prstGeom>
          <a:noFill/>
        </p:spPr>
      </p:pic>
      <p:pic>
        <p:nvPicPr>
          <p:cNvPr id="250" name="Picture 34" descr="http://rai-mebel.ru/sites/default/files/imce/bereza.jpg"/>
          <p:cNvPicPr>
            <a:picLocks noChangeAspect="1" noChangeArrowheads="1"/>
          </p:cNvPicPr>
          <p:nvPr/>
        </p:nvPicPr>
        <p:blipFill>
          <a:blip r:embed="rId27" cstate="print"/>
          <a:srcRect r="19060" b="23819"/>
          <a:stretch>
            <a:fillRect/>
          </a:stretch>
        </p:blipFill>
        <p:spPr bwMode="auto">
          <a:xfrm>
            <a:off x="107504" y="2852936"/>
            <a:ext cx="370779" cy="332656"/>
          </a:xfrm>
          <a:prstGeom prst="rect">
            <a:avLst/>
          </a:prstGeom>
          <a:noFill/>
        </p:spPr>
      </p:pic>
      <p:pic>
        <p:nvPicPr>
          <p:cNvPr id="130" name="Picture 4" descr="http://metylancreativ.com/assets/thumbs/456/4560c48f26f126585065a10759b035c6.638x483_1/fruit-garden.jpg"/>
          <p:cNvPicPr>
            <a:picLocks noChangeAspect="1" noChangeArrowheads="1"/>
          </p:cNvPicPr>
          <p:nvPr/>
        </p:nvPicPr>
        <p:blipFill>
          <a:blip r:embed="rId38" cstate="print"/>
          <a:srcRect t="7826" r="51418" b="7653"/>
          <a:stretch>
            <a:fillRect/>
          </a:stretch>
        </p:blipFill>
        <p:spPr bwMode="auto">
          <a:xfrm>
            <a:off x="6156176" y="404664"/>
            <a:ext cx="462718" cy="6094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9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26" cstate="print"/>
          <a:srcRect l="8762" t="7082" r="57444" b="53968"/>
          <a:stretch>
            <a:fillRect/>
          </a:stretch>
        </p:blipFill>
        <p:spPr bwMode="auto">
          <a:xfrm>
            <a:off x="1619672" y="980728"/>
            <a:ext cx="360040" cy="293365"/>
          </a:xfrm>
          <a:prstGeom prst="rect">
            <a:avLst/>
          </a:prstGeom>
          <a:noFill/>
        </p:spPr>
      </p:pic>
      <p:pic>
        <p:nvPicPr>
          <p:cNvPr id="155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21" cstate="print"/>
          <a:srcRect l="8762" t="7082" r="57444" b="53968"/>
          <a:stretch>
            <a:fillRect/>
          </a:stretch>
        </p:blipFill>
        <p:spPr bwMode="auto">
          <a:xfrm>
            <a:off x="2051720" y="980728"/>
            <a:ext cx="353494" cy="288032"/>
          </a:xfrm>
          <a:prstGeom prst="rect">
            <a:avLst/>
          </a:prstGeom>
          <a:noFill/>
        </p:spPr>
      </p:pic>
      <p:pic>
        <p:nvPicPr>
          <p:cNvPr id="156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21" cstate="print"/>
          <a:srcRect l="8762" t="7082" r="57444" b="53968"/>
          <a:stretch>
            <a:fillRect/>
          </a:stretch>
        </p:blipFill>
        <p:spPr bwMode="auto">
          <a:xfrm>
            <a:off x="2771800" y="980728"/>
            <a:ext cx="353494" cy="288032"/>
          </a:xfrm>
          <a:prstGeom prst="rect">
            <a:avLst/>
          </a:prstGeom>
          <a:noFill/>
        </p:spPr>
      </p:pic>
      <p:pic>
        <p:nvPicPr>
          <p:cNvPr id="161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21" cstate="print"/>
          <a:srcRect l="8762" t="7082" r="57444" b="53968"/>
          <a:stretch>
            <a:fillRect/>
          </a:stretch>
        </p:blipFill>
        <p:spPr bwMode="auto">
          <a:xfrm>
            <a:off x="3203848" y="620688"/>
            <a:ext cx="353494" cy="288032"/>
          </a:xfrm>
          <a:prstGeom prst="rect">
            <a:avLst/>
          </a:prstGeom>
          <a:noFill/>
        </p:spPr>
      </p:pic>
      <p:cxnSp>
        <p:nvCxnSpPr>
          <p:cNvPr id="167" name="Прямая соединительная линия 166"/>
          <p:cNvCxnSpPr/>
          <p:nvPr/>
        </p:nvCxnSpPr>
        <p:spPr>
          <a:xfrm flipH="1">
            <a:off x="1763688" y="1268760"/>
            <a:ext cx="7200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Прямая соединительная линия 170"/>
          <p:cNvCxnSpPr/>
          <p:nvPr/>
        </p:nvCxnSpPr>
        <p:spPr>
          <a:xfrm flipH="1">
            <a:off x="6948264" y="1268760"/>
            <a:ext cx="720080" cy="8640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Прямая соединительная линия 175"/>
          <p:cNvCxnSpPr/>
          <p:nvPr/>
        </p:nvCxnSpPr>
        <p:spPr>
          <a:xfrm>
            <a:off x="2771800" y="908720"/>
            <a:ext cx="0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Прямая соединительная линия 177"/>
          <p:cNvCxnSpPr/>
          <p:nvPr/>
        </p:nvCxnSpPr>
        <p:spPr>
          <a:xfrm flipH="1">
            <a:off x="2771800" y="1268760"/>
            <a:ext cx="11521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Прямая соединительная линия 183"/>
          <p:cNvCxnSpPr/>
          <p:nvPr/>
        </p:nvCxnSpPr>
        <p:spPr>
          <a:xfrm>
            <a:off x="3923928" y="908720"/>
            <a:ext cx="0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Прямая соединительная линия 184"/>
          <p:cNvCxnSpPr/>
          <p:nvPr/>
        </p:nvCxnSpPr>
        <p:spPr>
          <a:xfrm>
            <a:off x="4283968" y="908720"/>
            <a:ext cx="0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Прямая соединительная линия 189"/>
          <p:cNvCxnSpPr/>
          <p:nvPr/>
        </p:nvCxnSpPr>
        <p:spPr>
          <a:xfrm>
            <a:off x="5580112" y="908720"/>
            <a:ext cx="0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Прямая соединительная линия 192"/>
          <p:cNvCxnSpPr/>
          <p:nvPr/>
        </p:nvCxnSpPr>
        <p:spPr>
          <a:xfrm>
            <a:off x="5940152" y="908720"/>
            <a:ext cx="0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Прямая соединительная линия 193"/>
          <p:cNvCxnSpPr/>
          <p:nvPr/>
        </p:nvCxnSpPr>
        <p:spPr>
          <a:xfrm flipH="1">
            <a:off x="4283968" y="1268760"/>
            <a:ext cx="12961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6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22" cstate="print"/>
          <a:srcRect l="8762" t="7082" r="57444" b="53968"/>
          <a:stretch>
            <a:fillRect/>
          </a:stretch>
        </p:blipFill>
        <p:spPr bwMode="auto">
          <a:xfrm>
            <a:off x="4788024" y="260648"/>
            <a:ext cx="360039" cy="293365"/>
          </a:xfrm>
          <a:prstGeom prst="rect">
            <a:avLst/>
          </a:prstGeom>
          <a:noFill/>
        </p:spPr>
      </p:pic>
      <p:pic>
        <p:nvPicPr>
          <p:cNvPr id="197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21" cstate="print"/>
          <a:srcRect l="8762" t="7082" r="57444" b="53968"/>
          <a:stretch>
            <a:fillRect/>
          </a:stretch>
        </p:blipFill>
        <p:spPr bwMode="auto">
          <a:xfrm>
            <a:off x="4860032" y="548680"/>
            <a:ext cx="353494" cy="288032"/>
          </a:xfrm>
          <a:prstGeom prst="rect">
            <a:avLst/>
          </a:prstGeom>
          <a:noFill/>
        </p:spPr>
      </p:pic>
      <p:pic>
        <p:nvPicPr>
          <p:cNvPr id="199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39" cstate="print"/>
          <a:srcRect l="8762" t="7082" r="57444" b="53968"/>
          <a:stretch>
            <a:fillRect/>
          </a:stretch>
        </p:blipFill>
        <p:spPr bwMode="auto">
          <a:xfrm>
            <a:off x="4788024" y="980728"/>
            <a:ext cx="288032" cy="234693"/>
          </a:xfrm>
          <a:prstGeom prst="rect">
            <a:avLst/>
          </a:prstGeom>
          <a:noFill/>
        </p:spPr>
      </p:pic>
      <p:pic>
        <p:nvPicPr>
          <p:cNvPr id="200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39" cstate="print"/>
          <a:srcRect l="8762" t="7082" r="57444" b="53968"/>
          <a:stretch>
            <a:fillRect/>
          </a:stretch>
        </p:blipFill>
        <p:spPr bwMode="auto">
          <a:xfrm>
            <a:off x="4355976" y="980728"/>
            <a:ext cx="288032" cy="234693"/>
          </a:xfrm>
          <a:prstGeom prst="rect">
            <a:avLst/>
          </a:prstGeom>
          <a:noFill/>
        </p:spPr>
      </p:pic>
      <p:pic>
        <p:nvPicPr>
          <p:cNvPr id="201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40" cstate="print"/>
          <a:srcRect l="8762" t="7082" r="57444" b="53968"/>
          <a:stretch>
            <a:fillRect/>
          </a:stretch>
        </p:blipFill>
        <p:spPr bwMode="auto">
          <a:xfrm>
            <a:off x="5220072" y="980728"/>
            <a:ext cx="304397" cy="248028"/>
          </a:xfrm>
          <a:prstGeom prst="rect">
            <a:avLst/>
          </a:prstGeom>
          <a:noFill/>
        </p:spPr>
      </p:pic>
      <p:cxnSp>
        <p:nvCxnSpPr>
          <p:cNvPr id="226" name="Прямая соединительная линия 225"/>
          <p:cNvCxnSpPr/>
          <p:nvPr/>
        </p:nvCxnSpPr>
        <p:spPr>
          <a:xfrm flipH="1">
            <a:off x="5940152" y="1268760"/>
            <a:ext cx="792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Прямая соединительная линия 229"/>
          <p:cNvCxnSpPr/>
          <p:nvPr/>
        </p:nvCxnSpPr>
        <p:spPr>
          <a:xfrm flipV="1">
            <a:off x="7092280" y="980728"/>
            <a:ext cx="216024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6" name="Прямая соединительная линия 245"/>
          <p:cNvCxnSpPr/>
          <p:nvPr/>
        </p:nvCxnSpPr>
        <p:spPr>
          <a:xfrm flipH="1">
            <a:off x="7092280" y="1268760"/>
            <a:ext cx="576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5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22" cstate="print"/>
          <a:srcRect l="8762" t="7082" r="57444" b="53968"/>
          <a:stretch>
            <a:fillRect/>
          </a:stretch>
        </p:blipFill>
        <p:spPr bwMode="auto">
          <a:xfrm>
            <a:off x="6588223" y="922054"/>
            <a:ext cx="360041" cy="293367"/>
          </a:xfrm>
          <a:prstGeom prst="rect">
            <a:avLst/>
          </a:prstGeom>
          <a:noFill/>
        </p:spPr>
      </p:pic>
      <p:pic>
        <p:nvPicPr>
          <p:cNvPr id="257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41" cstate="print"/>
          <a:srcRect l="8762" t="7082" r="57444" b="53968"/>
          <a:stretch>
            <a:fillRect/>
          </a:stretch>
        </p:blipFill>
        <p:spPr bwMode="auto">
          <a:xfrm>
            <a:off x="6588224" y="620688"/>
            <a:ext cx="391007" cy="318599"/>
          </a:xfrm>
          <a:prstGeom prst="rect">
            <a:avLst/>
          </a:prstGeom>
          <a:noFill/>
        </p:spPr>
      </p:pic>
      <p:pic>
        <p:nvPicPr>
          <p:cNvPr id="258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24" cstate="print"/>
          <a:srcRect l="8762" t="7082" r="57444" b="53968"/>
          <a:stretch>
            <a:fillRect/>
          </a:stretch>
        </p:blipFill>
        <p:spPr bwMode="auto">
          <a:xfrm>
            <a:off x="6588224" y="260648"/>
            <a:ext cx="376405" cy="306701"/>
          </a:xfrm>
          <a:prstGeom prst="rect">
            <a:avLst/>
          </a:prstGeom>
          <a:noFill/>
        </p:spPr>
      </p:pic>
      <p:pic>
        <p:nvPicPr>
          <p:cNvPr id="260" name="Picture 28" descr="http://900igr.net/datas/chelovek/Otkuda-ja-vzjalsja-1.files/0012-012-Rjabina.jpg"/>
          <p:cNvPicPr>
            <a:picLocks noChangeAspect="1" noChangeArrowheads="1"/>
          </p:cNvPicPr>
          <p:nvPr/>
        </p:nvPicPr>
        <p:blipFill>
          <a:blip r:embed="rId13" cstate="print"/>
          <a:srcRect r="59615" b="38461"/>
          <a:stretch>
            <a:fillRect/>
          </a:stretch>
        </p:blipFill>
        <p:spPr bwMode="auto">
          <a:xfrm>
            <a:off x="8450922" y="188640"/>
            <a:ext cx="693077" cy="792088"/>
          </a:xfrm>
          <a:prstGeom prst="rect">
            <a:avLst/>
          </a:prstGeom>
          <a:noFill/>
        </p:spPr>
      </p:pic>
      <p:pic>
        <p:nvPicPr>
          <p:cNvPr id="261" name="Picture 34" descr="http://rai-mebel.ru/sites/default/files/imce/bereza.jpg"/>
          <p:cNvPicPr>
            <a:picLocks noChangeAspect="1" noChangeArrowheads="1"/>
          </p:cNvPicPr>
          <p:nvPr/>
        </p:nvPicPr>
        <p:blipFill>
          <a:blip r:embed="rId42" cstate="print"/>
          <a:srcRect/>
          <a:stretch>
            <a:fillRect/>
          </a:stretch>
        </p:blipFill>
        <p:spPr bwMode="auto">
          <a:xfrm>
            <a:off x="8658877" y="1124744"/>
            <a:ext cx="485123" cy="648072"/>
          </a:xfrm>
          <a:prstGeom prst="rect">
            <a:avLst/>
          </a:prstGeom>
          <a:noFill/>
        </p:spPr>
      </p:pic>
      <p:pic>
        <p:nvPicPr>
          <p:cNvPr id="262" name="Picture 34" descr="http://rai-mebel.ru/sites/default/files/imce/bereza.jpg"/>
          <p:cNvPicPr>
            <a:picLocks noChangeAspect="1" noChangeArrowheads="1"/>
          </p:cNvPicPr>
          <p:nvPr/>
        </p:nvPicPr>
        <p:blipFill>
          <a:blip r:embed="rId43" cstate="print"/>
          <a:srcRect r="24524"/>
          <a:stretch>
            <a:fillRect/>
          </a:stretch>
        </p:blipFill>
        <p:spPr bwMode="auto">
          <a:xfrm>
            <a:off x="8141076" y="0"/>
            <a:ext cx="391364" cy="692696"/>
          </a:xfrm>
          <a:prstGeom prst="rect">
            <a:avLst/>
          </a:prstGeom>
          <a:noFill/>
        </p:spPr>
      </p:pic>
      <p:pic>
        <p:nvPicPr>
          <p:cNvPr id="263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44" cstate="print"/>
          <a:srcRect l="8762" t="7082" r="57444" b="53968"/>
          <a:stretch>
            <a:fillRect/>
          </a:stretch>
        </p:blipFill>
        <p:spPr bwMode="auto">
          <a:xfrm>
            <a:off x="8100393" y="2832598"/>
            <a:ext cx="360040" cy="308370"/>
          </a:xfrm>
          <a:prstGeom prst="rect">
            <a:avLst/>
          </a:prstGeom>
          <a:noFill/>
        </p:spPr>
      </p:pic>
      <p:cxnSp>
        <p:nvCxnSpPr>
          <p:cNvPr id="265" name="Прямая соединительная линия 264"/>
          <p:cNvCxnSpPr/>
          <p:nvPr/>
        </p:nvCxnSpPr>
        <p:spPr>
          <a:xfrm>
            <a:off x="8820472" y="3140968"/>
            <a:ext cx="3235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9" name="Прямая соединительная линия 268"/>
          <p:cNvCxnSpPr/>
          <p:nvPr/>
        </p:nvCxnSpPr>
        <p:spPr>
          <a:xfrm>
            <a:off x="8532440" y="2780928"/>
            <a:ext cx="0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0" name="Прямая соединительная линия 269"/>
          <p:cNvCxnSpPr/>
          <p:nvPr/>
        </p:nvCxnSpPr>
        <p:spPr>
          <a:xfrm>
            <a:off x="8820472" y="2780928"/>
            <a:ext cx="0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2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26" cstate="print"/>
          <a:srcRect l="8762" t="7082" r="57444" b="53968"/>
          <a:stretch>
            <a:fillRect/>
          </a:stretch>
        </p:blipFill>
        <p:spPr bwMode="auto">
          <a:xfrm>
            <a:off x="7020272" y="2492896"/>
            <a:ext cx="360040" cy="293365"/>
          </a:xfrm>
          <a:prstGeom prst="rect">
            <a:avLst/>
          </a:prstGeom>
          <a:noFill/>
        </p:spPr>
      </p:pic>
      <p:pic>
        <p:nvPicPr>
          <p:cNvPr id="273" name="Picture 34" descr="http://rai-mebel.ru/sites/default/files/imce/bereza.jpg"/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7956377" y="1484784"/>
            <a:ext cx="431220" cy="576064"/>
          </a:xfrm>
          <a:prstGeom prst="rect">
            <a:avLst/>
          </a:prstGeom>
          <a:noFill/>
        </p:spPr>
      </p:pic>
      <p:pic>
        <p:nvPicPr>
          <p:cNvPr id="1026" name="Picture 2" descr="http://lit-yaz.ru/pars_docs/refs/77/76195/76195_html_2ef1331.jpg"/>
          <p:cNvPicPr>
            <a:picLocks noChangeAspect="1" noChangeArrowheads="1"/>
          </p:cNvPicPr>
          <p:nvPr/>
        </p:nvPicPr>
        <p:blipFill>
          <a:blip r:embed="rId45" cstate="print"/>
          <a:srcRect/>
          <a:stretch>
            <a:fillRect/>
          </a:stretch>
        </p:blipFill>
        <p:spPr bwMode="auto">
          <a:xfrm>
            <a:off x="8244408" y="1052736"/>
            <a:ext cx="144016" cy="378042"/>
          </a:xfrm>
          <a:prstGeom prst="rect">
            <a:avLst/>
          </a:prstGeom>
          <a:noFill/>
        </p:spPr>
      </p:pic>
      <p:pic>
        <p:nvPicPr>
          <p:cNvPr id="274" name="Picture 2" descr="http://lit-yaz.ru/pars_docs/refs/77/76195/76195_html_2ef1331.jpg"/>
          <p:cNvPicPr>
            <a:picLocks noChangeAspect="1" noChangeArrowheads="1"/>
          </p:cNvPicPr>
          <p:nvPr/>
        </p:nvPicPr>
        <p:blipFill>
          <a:blip r:embed="rId45" cstate="print"/>
          <a:srcRect/>
          <a:stretch>
            <a:fillRect/>
          </a:stretch>
        </p:blipFill>
        <p:spPr bwMode="auto">
          <a:xfrm>
            <a:off x="8388424" y="1268760"/>
            <a:ext cx="178306" cy="468052"/>
          </a:xfrm>
          <a:prstGeom prst="rect">
            <a:avLst/>
          </a:prstGeom>
          <a:noFill/>
        </p:spPr>
      </p:pic>
      <p:pic>
        <p:nvPicPr>
          <p:cNvPr id="275" name="Picture 2" descr="http://lit-yaz.ru/pars_docs/refs/77/76195/76195_html_2ef1331.jpg"/>
          <p:cNvPicPr>
            <a:picLocks noChangeAspect="1" noChangeArrowheads="1"/>
          </p:cNvPicPr>
          <p:nvPr/>
        </p:nvPicPr>
        <p:blipFill>
          <a:blip r:embed="rId45" cstate="print"/>
          <a:srcRect/>
          <a:stretch>
            <a:fillRect/>
          </a:stretch>
        </p:blipFill>
        <p:spPr bwMode="auto">
          <a:xfrm>
            <a:off x="8460432" y="980728"/>
            <a:ext cx="161161" cy="423047"/>
          </a:xfrm>
          <a:prstGeom prst="rect">
            <a:avLst/>
          </a:prstGeom>
          <a:noFill/>
        </p:spPr>
      </p:pic>
      <p:pic>
        <p:nvPicPr>
          <p:cNvPr id="276" name="Picture 28" descr="http://900igr.net/datas/chelovek/Otkuda-ja-vzjalsja-1.files/0012-012-Rjabina.jpg"/>
          <p:cNvPicPr>
            <a:picLocks noChangeAspect="1" noChangeArrowheads="1"/>
          </p:cNvPicPr>
          <p:nvPr/>
        </p:nvPicPr>
        <p:blipFill>
          <a:blip r:embed="rId13" cstate="print"/>
          <a:srcRect l="7692" r="59615" b="40411"/>
          <a:stretch>
            <a:fillRect/>
          </a:stretch>
        </p:blipFill>
        <p:spPr bwMode="auto">
          <a:xfrm>
            <a:off x="7740352" y="116632"/>
            <a:ext cx="401368" cy="548680"/>
          </a:xfrm>
          <a:prstGeom prst="rect">
            <a:avLst/>
          </a:prstGeom>
          <a:noFill/>
        </p:spPr>
      </p:pic>
      <p:cxnSp>
        <p:nvCxnSpPr>
          <p:cNvPr id="282" name="Прямая соединительная линия 281"/>
          <p:cNvCxnSpPr/>
          <p:nvPr/>
        </p:nvCxnSpPr>
        <p:spPr>
          <a:xfrm>
            <a:off x="4932040" y="1844824"/>
            <a:ext cx="14401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5" name="Прямая соединительная линия 284"/>
          <p:cNvCxnSpPr/>
          <p:nvPr/>
        </p:nvCxnSpPr>
        <p:spPr>
          <a:xfrm>
            <a:off x="4932040" y="3140968"/>
            <a:ext cx="14401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8" name="Прямая соединительная линия 287"/>
          <p:cNvCxnSpPr/>
          <p:nvPr/>
        </p:nvCxnSpPr>
        <p:spPr>
          <a:xfrm flipV="1">
            <a:off x="4427984" y="1844824"/>
            <a:ext cx="0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2" name="Прямая соединительная линия 291"/>
          <p:cNvCxnSpPr/>
          <p:nvPr/>
        </p:nvCxnSpPr>
        <p:spPr>
          <a:xfrm flipV="1">
            <a:off x="4932040" y="1844824"/>
            <a:ext cx="0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3" name="Прямая соединительная линия 292"/>
          <p:cNvCxnSpPr/>
          <p:nvPr/>
        </p:nvCxnSpPr>
        <p:spPr>
          <a:xfrm flipV="1">
            <a:off x="4283968" y="4509120"/>
            <a:ext cx="0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7" name="Прямая соединительная линия 296"/>
          <p:cNvCxnSpPr/>
          <p:nvPr/>
        </p:nvCxnSpPr>
        <p:spPr>
          <a:xfrm flipV="1">
            <a:off x="4788024" y="4509120"/>
            <a:ext cx="0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8" name="Прямая соединительная линия 297"/>
          <p:cNvCxnSpPr/>
          <p:nvPr/>
        </p:nvCxnSpPr>
        <p:spPr>
          <a:xfrm>
            <a:off x="4788024" y="4869160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9" name="Прямая соединительная линия 298"/>
          <p:cNvCxnSpPr/>
          <p:nvPr/>
        </p:nvCxnSpPr>
        <p:spPr>
          <a:xfrm>
            <a:off x="6372200" y="3645024"/>
            <a:ext cx="0" cy="12241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4" name="Picture 2" descr="http://st.depositphotos.com/2658533/3110/i/450/depositphotos_31101435-Poplar-tree-isolated.jpg"/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0" y="3717032"/>
            <a:ext cx="397818" cy="397818"/>
          </a:xfrm>
          <a:prstGeom prst="rect">
            <a:avLst/>
          </a:prstGeom>
          <a:noFill/>
        </p:spPr>
      </p:pic>
      <p:pic>
        <p:nvPicPr>
          <p:cNvPr id="305" name="Picture 4" descr="http://etsphoto.ru/photocache/a7/a7b7bef8acc21ec5c2e97a6251e19eaf.jpg"/>
          <p:cNvPicPr>
            <a:picLocks noChangeAspect="1" noChangeArrowheads="1"/>
          </p:cNvPicPr>
          <p:nvPr/>
        </p:nvPicPr>
        <p:blipFill>
          <a:blip r:embed="rId31" cstate="print"/>
          <a:srcRect l="54673" r="4713" b="5652"/>
          <a:stretch>
            <a:fillRect/>
          </a:stretch>
        </p:blipFill>
        <p:spPr bwMode="auto">
          <a:xfrm>
            <a:off x="107504" y="4077072"/>
            <a:ext cx="216024" cy="440357"/>
          </a:xfrm>
          <a:prstGeom prst="rect">
            <a:avLst/>
          </a:prstGeom>
          <a:noFill/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46" cstate="print"/>
          <a:srcRect/>
          <a:stretch>
            <a:fillRect/>
          </a:stretch>
        </p:blipFill>
        <p:spPr bwMode="auto">
          <a:xfrm flipH="1">
            <a:off x="845586" y="3771038"/>
            <a:ext cx="360040" cy="54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7" cstate="print"/>
          <a:srcRect l="16924" t="18133" r="20216"/>
          <a:stretch>
            <a:fillRect/>
          </a:stretch>
        </p:blipFill>
        <p:spPr bwMode="auto">
          <a:xfrm>
            <a:off x="971600" y="4365104"/>
            <a:ext cx="248803" cy="21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48" cstate="print"/>
          <a:srcRect/>
          <a:stretch>
            <a:fillRect/>
          </a:stretch>
        </p:blipFill>
        <p:spPr bwMode="auto">
          <a:xfrm>
            <a:off x="383027" y="3789040"/>
            <a:ext cx="336037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13" name="Прямая соединительная линия 312"/>
          <p:cNvCxnSpPr/>
          <p:nvPr/>
        </p:nvCxnSpPr>
        <p:spPr>
          <a:xfrm>
            <a:off x="2123728" y="2420888"/>
            <a:ext cx="0" cy="792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6" name="Picture 20" descr="http://www.playcast.ru/uploads/2015/08/26/14829506.png"/>
          <p:cNvPicPr>
            <a:picLocks noChangeAspect="1" noChangeArrowheads="1"/>
          </p:cNvPicPr>
          <p:nvPr/>
        </p:nvPicPr>
        <p:blipFill>
          <a:blip r:embed="rId49" cstate="print"/>
          <a:srcRect/>
          <a:stretch>
            <a:fillRect/>
          </a:stretch>
        </p:blipFill>
        <p:spPr bwMode="auto">
          <a:xfrm>
            <a:off x="6012160" y="3717032"/>
            <a:ext cx="327799" cy="350199"/>
          </a:xfrm>
          <a:prstGeom prst="rect">
            <a:avLst/>
          </a:prstGeom>
          <a:noFill/>
        </p:spPr>
      </p:pic>
      <p:cxnSp>
        <p:nvCxnSpPr>
          <p:cNvPr id="317" name="Прямая соединительная линия 316"/>
          <p:cNvCxnSpPr/>
          <p:nvPr/>
        </p:nvCxnSpPr>
        <p:spPr>
          <a:xfrm>
            <a:off x="7596336" y="5445224"/>
            <a:ext cx="576064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" name="Прямая соединительная линия 317"/>
          <p:cNvCxnSpPr/>
          <p:nvPr/>
        </p:nvCxnSpPr>
        <p:spPr>
          <a:xfrm>
            <a:off x="2915816" y="1844824"/>
            <a:ext cx="0" cy="12241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9" name="Picture 20" descr="http://www.playcast.ru/uploads/2015/08/26/14829506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012160" y="4509120"/>
            <a:ext cx="288032" cy="307714"/>
          </a:xfrm>
          <a:prstGeom prst="rect">
            <a:avLst/>
          </a:prstGeom>
          <a:noFill/>
        </p:spPr>
      </p:pic>
      <p:pic>
        <p:nvPicPr>
          <p:cNvPr id="320" name="Picture 20" descr="http://www.playcast.ru/uploads/2015/08/26/14829506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652120" y="4581128"/>
            <a:ext cx="288032" cy="307714"/>
          </a:xfrm>
          <a:prstGeom prst="rect">
            <a:avLst/>
          </a:prstGeom>
          <a:noFill/>
        </p:spPr>
      </p:pic>
      <p:pic>
        <p:nvPicPr>
          <p:cNvPr id="321" name="Picture 20" descr="http://www.playcast.ru/uploads/2015/08/26/14829506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220072" y="4581128"/>
            <a:ext cx="288032" cy="307714"/>
          </a:xfrm>
          <a:prstGeom prst="rect">
            <a:avLst/>
          </a:prstGeom>
          <a:noFill/>
        </p:spPr>
      </p:pic>
      <p:pic>
        <p:nvPicPr>
          <p:cNvPr id="322" name="Picture 20" descr="http://www.playcast.ru/uploads/2015/08/26/14829506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788024" y="4581128"/>
            <a:ext cx="288032" cy="307714"/>
          </a:xfrm>
          <a:prstGeom prst="rect">
            <a:avLst/>
          </a:prstGeom>
          <a:noFill/>
        </p:spPr>
      </p:pic>
      <p:cxnSp>
        <p:nvCxnSpPr>
          <p:cNvPr id="303" name="Прямая соединительная линия 302"/>
          <p:cNvCxnSpPr/>
          <p:nvPr/>
        </p:nvCxnSpPr>
        <p:spPr>
          <a:xfrm>
            <a:off x="4932040" y="3645024"/>
            <a:ext cx="14401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Picture 20" descr="http://www.playcast.ru/uploads/2015/08/26/14829506.png"/>
          <p:cNvPicPr>
            <a:picLocks noChangeAspect="1" noChangeArrowheads="1"/>
          </p:cNvPicPr>
          <p:nvPr/>
        </p:nvPicPr>
        <p:blipFill>
          <a:blip r:embed="rId49" cstate="print"/>
          <a:srcRect/>
          <a:stretch>
            <a:fillRect/>
          </a:stretch>
        </p:blipFill>
        <p:spPr bwMode="auto">
          <a:xfrm>
            <a:off x="5652120" y="3429000"/>
            <a:ext cx="327799" cy="350199"/>
          </a:xfrm>
          <a:prstGeom prst="rect">
            <a:avLst/>
          </a:prstGeom>
          <a:noFill/>
        </p:spPr>
      </p:pic>
      <p:pic>
        <p:nvPicPr>
          <p:cNvPr id="323" name="Picture 20" descr="http://www.playcast.ru/uploads/2015/08/26/14829506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292080" y="2852936"/>
            <a:ext cx="288032" cy="307714"/>
          </a:xfrm>
          <a:prstGeom prst="rect">
            <a:avLst/>
          </a:prstGeom>
          <a:noFill/>
        </p:spPr>
      </p:pic>
      <p:pic>
        <p:nvPicPr>
          <p:cNvPr id="324" name="Picture 20" descr="http://www.playcast.ru/uploads/2015/08/26/14829506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860032" y="2852936"/>
            <a:ext cx="288032" cy="307714"/>
          </a:xfrm>
          <a:prstGeom prst="rect">
            <a:avLst/>
          </a:prstGeom>
          <a:noFill/>
        </p:spPr>
      </p:pic>
      <p:pic>
        <p:nvPicPr>
          <p:cNvPr id="325" name="Picture 20" descr="http://www.playcast.ru/uploads/2015/08/26/14829506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860032" y="3429000"/>
            <a:ext cx="288032" cy="307714"/>
          </a:xfrm>
          <a:prstGeom prst="rect">
            <a:avLst/>
          </a:prstGeom>
          <a:noFill/>
        </p:spPr>
      </p:pic>
      <p:pic>
        <p:nvPicPr>
          <p:cNvPr id="326" name="Picture 20" descr="http://www.playcast.ru/uploads/2015/08/26/14829506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292080" y="3429000"/>
            <a:ext cx="288032" cy="307714"/>
          </a:xfrm>
          <a:prstGeom prst="rect">
            <a:avLst/>
          </a:prstGeom>
          <a:noFill/>
        </p:spPr>
      </p:pic>
      <p:pic>
        <p:nvPicPr>
          <p:cNvPr id="327" name="Picture 20" descr="http://www.playcast.ru/uploads/2015/08/26/14829506.png"/>
          <p:cNvPicPr>
            <a:picLocks noChangeAspect="1" noChangeArrowheads="1"/>
          </p:cNvPicPr>
          <p:nvPr/>
        </p:nvPicPr>
        <p:blipFill>
          <a:blip r:embed="rId49" cstate="print"/>
          <a:srcRect/>
          <a:stretch>
            <a:fillRect/>
          </a:stretch>
        </p:blipFill>
        <p:spPr bwMode="auto">
          <a:xfrm>
            <a:off x="5724128" y="2780928"/>
            <a:ext cx="327799" cy="350199"/>
          </a:xfrm>
          <a:prstGeom prst="rect">
            <a:avLst/>
          </a:prstGeom>
          <a:noFill/>
        </p:spPr>
      </p:pic>
      <p:pic>
        <p:nvPicPr>
          <p:cNvPr id="328" name="Picture 20" descr="http://www.playcast.ru/uploads/2015/08/26/14829506.png"/>
          <p:cNvPicPr>
            <a:picLocks noChangeAspect="1" noChangeArrowheads="1"/>
          </p:cNvPicPr>
          <p:nvPr/>
        </p:nvPicPr>
        <p:blipFill>
          <a:blip r:embed="rId49" cstate="print"/>
          <a:srcRect/>
          <a:stretch>
            <a:fillRect/>
          </a:stretch>
        </p:blipFill>
        <p:spPr bwMode="auto">
          <a:xfrm>
            <a:off x="6012160" y="2492896"/>
            <a:ext cx="327799" cy="350199"/>
          </a:xfrm>
          <a:prstGeom prst="rect">
            <a:avLst/>
          </a:prstGeom>
          <a:noFill/>
        </p:spPr>
      </p:pic>
      <p:pic>
        <p:nvPicPr>
          <p:cNvPr id="329" name="Picture 20" descr="http://www.playcast.ru/uploads/2015/08/26/14829506.png"/>
          <p:cNvPicPr>
            <a:picLocks noChangeAspect="1" noChangeArrowheads="1"/>
          </p:cNvPicPr>
          <p:nvPr/>
        </p:nvPicPr>
        <p:blipFill>
          <a:blip r:embed="rId49" cstate="print"/>
          <a:srcRect/>
          <a:stretch>
            <a:fillRect/>
          </a:stretch>
        </p:blipFill>
        <p:spPr bwMode="auto">
          <a:xfrm>
            <a:off x="6012160" y="2132856"/>
            <a:ext cx="327799" cy="350199"/>
          </a:xfrm>
          <a:prstGeom prst="rect">
            <a:avLst/>
          </a:prstGeom>
          <a:noFill/>
        </p:spPr>
      </p:pic>
      <p:pic>
        <p:nvPicPr>
          <p:cNvPr id="330" name="Picture 20" descr="http://www.playcast.ru/uploads/2015/08/26/14829506.png"/>
          <p:cNvPicPr>
            <a:picLocks noChangeAspect="1" noChangeArrowheads="1"/>
          </p:cNvPicPr>
          <p:nvPr/>
        </p:nvPicPr>
        <p:blipFill>
          <a:blip r:embed="rId49" cstate="print"/>
          <a:srcRect/>
          <a:stretch>
            <a:fillRect/>
          </a:stretch>
        </p:blipFill>
        <p:spPr bwMode="auto">
          <a:xfrm>
            <a:off x="5004048" y="1772816"/>
            <a:ext cx="327799" cy="350199"/>
          </a:xfrm>
          <a:prstGeom prst="rect">
            <a:avLst/>
          </a:prstGeom>
          <a:noFill/>
        </p:spPr>
      </p:pic>
      <p:pic>
        <p:nvPicPr>
          <p:cNvPr id="331" name="Picture 20" descr="http://www.playcast.ru/uploads/2015/08/26/14829506.png"/>
          <p:cNvPicPr>
            <a:picLocks noChangeAspect="1" noChangeArrowheads="1"/>
          </p:cNvPicPr>
          <p:nvPr/>
        </p:nvPicPr>
        <p:blipFill>
          <a:blip r:embed="rId49" cstate="print"/>
          <a:srcRect/>
          <a:stretch>
            <a:fillRect/>
          </a:stretch>
        </p:blipFill>
        <p:spPr bwMode="auto">
          <a:xfrm>
            <a:off x="5724128" y="1844824"/>
            <a:ext cx="327799" cy="350199"/>
          </a:xfrm>
          <a:prstGeom prst="rect">
            <a:avLst/>
          </a:prstGeom>
          <a:noFill/>
        </p:spPr>
      </p:pic>
      <p:pic>
        <p:nvPicPr>
          <p:cNvPr id="332" name="Picture 20" descr="http://www.playcast.ru/uploads/2015/08/26/14829506.png"/>
          <p:cNvPicPr>
            <a:picLocks noChangeAspect="1" noChangeArrowheads="1"/>
          </p:cNvPicPr>
          <p:nvPr/>
        </p:nvPicPr>
        <p:blipFill>
          <a:blip r:embed="rId49" cstate="print"/>
          <a:srcRect/>
          <a:stretch>
            <a:fillRect/>
          </a:stretch>
        </p:blipFill>
        <p:spPr bwMode="auto">
          <a:xfrm>
            <a:off x="5364088" y="1772816"/>
            <a:ext cx="327799" cy="350199"/>
          </a:xfrm>
          <a:prstGeom prst="rect">
            <a:avLst/>
          </a:prstGeom>
          <a:noFill/>
        </p:spPr>
      </p:pic>
      <p:cxnSp>
        <p:nvCxnSpPr>
          <p:cNvPr id="340" name="Прямая соединительная линия 339"/>
          <p:cNvCxnSpPr/>
          <p:nvPr/>
        </p:nvCxnSpPr>
        <p:spPr>
          <a:xfrm>
            <a:off x="2915816" y="3068960"/>
            <a:ext cx="10081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5" name="Прямая соединительная линия 344"/>
          <p:cNvCxnSpPr/>
          <p:nvPr/>
        </p:nvCxnSpPr>
        <p:spPr>
          <a:xfrm>
            <a:off x="2915816" y="3573016"/>
            <a:ext cx="10081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6" name="Picture 20" descr="http://www.playcast.ru/uploads/2015/08/26/14829506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987824" y="4149080"/>
            <a:ext cx="288032" cy="307714"/>
          </a:xfrm>
          <a:prstGeom prst="rect">
            <a:avLst/>
          </a:prstGeom>
          <a:noFill/>
        </p:spPr>
      </p:pic>
      <p:pic>
        <p:nvPicPr>
          <p:cNvPr id="347" name="Picture 20" descr="http://www.playcast.ru/uploads/2015/08/26/14829506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987824" y="4509120"/>
            <a:ext cx="288032" cy="307714"/>
          </a:xfrm>
          <a:prstGeom prst="rect">
            <a:avLst/>
          </a:prstGeom>
          <a:noFill/>
        </p:spPr>
      </p:pic>
      <p:pic>
        <p:nvPicPr>
          <p:cNvPr id="348" name="Picture 20" descr="http://www.playcast.ru/uploads/2015/08/26/14829506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419872" y="4509120"/>
            <a:ext cx="288032" cy="307714"/>
          </a:xfrm>
          <a:prstGeom prst="rect">
            <a:avLst/>
          </a:prstGeom>
          <a:noFill/>
        </p:spPr>
      </p:pic>
      <p:pic>
        <p:nvPicPr>
          <p:cNvPr id="349" name="Picture 20" descr="http://www.playcast.ru/uploads/2015/08/26/14829506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923928" y="4504200"/>
            <a:ext cx="310226" cy="331424"/>
          </a:xfrm>
          <a:prstGeom prst="rect">
            <a:avLst/>
          </a:prstGeom>
          <a:noFill/>
        </p:spPr>
      </p:pic>
      <p:pic>
        <p:nvPicPr>
          <p:cNvPr id="350" name="Picture 20" descr="http://www.playcast.ru/uploads/2015/08/26/14829506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987824" y="3789040"/>
            <a:ext cx="288032" cy="307714"/>
          </a:xfrm>
          <a:prstGeom prst="rect">
            <a:avLst/>
          </a:prstGeom>
          <a:noFill/>
        </p:spPr>
      </p:pic>
      <p:pic>
        <p:nvPicPr>
          <p:cNvPr id="351" name="Picture 20" descr="http://www.playcast.ru/uploads/2015/08/26/14829506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203848" y="3429000"/>
            <a:ext cx="288032" cy="307714"/>
          </a:xfrm>
          <a:prstGeom prst="rect">
            <a:avLst/>
          </a:prstGeom>
          <a:noFill/>
        </p:spPr>
      </p:pic>
      <p:pic>
        <p:nvPicPr>
          <p:cNvPr id="352" name="Picture 20" descr="http://www.playcast.ru/uploads/2015/08/26/14829506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635896" y="3429000"/>
            <a:ext cx="288032" cy="307714"/>
          </a:xfrm>
          <a:prstGeom prst="rect">
            <a:avLst/>
          </a:prstGeom>
          <a:noFill/>
        </p:spPr>
      </p:pic>
      <p:pic>
        <p:nvPicPr>
          <p:cNvPr id="353" name="Picture 20" descr="http://www.playcast.ru/uploads/2015/08/26/14829506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987824" y="1988840"/>
            <a:ext cx="288032" cy="307714"/>
          </a:xfrm>
          <a:prstGeom prst="rect">
            <a:avLst/>
          </a:prstGeom>
          <a:noFill/>
        </p:spPr>
      </p:pic>
      <p:pic>
        <p:nvPicPr>
          <p:cNvPr id="354" name="Picture 20" descr="http://www.playcast.ru/uploads/2015/08/26/14829506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275856" y="1844824"/>
            <a:ext cx="288032" cy="307714"/>
          </a:xfrm>
          <a:prstGeom prst="rect">
            <a:avLst/>
          </a:prstGeom>
          <a:noFill/>
        </p:spPr>
      </p:pic>
      <p:pic>
        <p:nvPicPr>
          <p:cNvPr id="355" name="Picture 20" descr="http://www.playcast.ru/uploads/2015/08/26/14829506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707904" y="1844824"/>
            <a:ext cx="288032" cy="307714"/>
          </a:xfrm>
          <a:prstGeom prst="rect">
            <a:avLst/>
          </a:prstGeom>
          <a:noFill/>
        </p:spPr>
      </p:pic>
      <p:pic>
        <p:nvPicPr>
          <p:cNvPr id="356" name="Picture 20" descr="http://www.playcast.ru/uploads/2015/08/26/14829506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139952" y="1844824"/>
            <a:ext cx="288032" cy="307714"/>
          </a:xfrm>
          <a:prstGeom prst="rect">
            <a:avLst/>
          </a:prstGeom>
          <a:noFill/>
        </p:spPr>
      </p:pic>
      <p:pic>
        <p:nvPicPr>
          <p:cNvPr id="357" name="Picture 20" descr="http://www.playcast.ru/uploads/2015/08/26/14829506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987824" y="2708920"/>
            <a:ext cx="288032" cy="307714"/>
          </a:xfrm>
          <a:prstGeom prst="rect">
            <a:avLst/>
          </a:prstGeom>
          <a:noFill/>
        </p:spPr>
      </p:pic>
      <p:pic>
        <p:nvPicPr>
          <p:cNvPr id="358" name="Picture 20" descr="http://www.playcast.ru/uploads/2015/08/26/14829506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987824" y="2348880"/>
            <a:ext cx="288032" cy="307714"/>
          </a:xfrm>
          <a:prstGeom prst="rect">
            <a:avLst/>
          </a:prstGeom>
          <a:noFill/>
        </p:spPr>
      </p:pic>
      <p:pic>
        <p:nvPicPr>
          <p:cNvPr id="359" name="Picture 20" descr="http://www.playcast.ru/uploads/2015/08/26/14829506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707904" y="2708920"/>
            <a:ext cx="288032" cy="307714"/>
          </a:xfrm>
          <a:prstGeom prst="rect">
            <a:avLst/>
          </a:prstGeom>
          <a:noFill/>
        </p:spPr>
      </p:pic>
      <p:pic>
        <p:nvPicPr>
          <p:cNvPr id="360" name="Picture 20" descr="http://www.playcast.ru/uploads/2015/08/26/14829506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347864" y="2708920"/>
            <a:ext cx="288032" cy="307714"/>
          </a:xfrm>
          <a:prstGeom prst="rect">
            <a:avLst/>
          </a:prstGeom>
          <a:noFill/>
        </p:spPr>
      </p:pic>
      <p:pic>
        <p:nvPicPr>
          <p:cNvPr id="361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22" cstate="print"/>
          <a:srcRect l="8762" t="7082" r="57444" b="53968"/>
          <a:stretch>
            <a:fillRect/>
          </a:stretch>
        </p:blipFill>
        <p:spPr bwMode="auto">
          <a:xfrm>
            <a:off x="2915816" y="5733256"/>
            <a:ext cx="360039" cy="293365"/>
          </a:xfrm>
          <a:prstGeom prst="rect">
            <a:avLst/>
          </a:prstGeom>
          <a:noFill/>
        </p:spPr>
      </p:pic>
      <p:pic>
        <p:nvPicPr>
          <p:cNvPr id="362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22" cstate="print"/>
          <a:srcRect l="8762" t="7082" r="57444" b="53968"/>
          <a:stretch>
            <a:fillRect/>
          </a:stretch>
        </p:blipFill>
        <p:spPr bwMode="auto">
          <a:xfrm>
            <a:off x="2915816" y="6564635"/>
            <a:ext cx="360039" cy="293365"/>
          </a:xfrm>
          <a:prstGeom prst="rect">
            <a:avLst/>
          </a:prstGeom>
          <a:noFill/>
        </p:spPr>
      </p:pic>
      <p:pic>
        <p:nvPicPr>
          <p:cNvPr id="363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22" cstate="print"/>
          <a:srcRect l="8762" t="7082" r="57444" b="53968"/>
          <a:stretch>
            <a:fillRect/>
          </a:stretch>
        </p:blipFill>
        <p:spPr bwMode="auto">
          <a:xfrm>
            <a:off x="2915816" y="6165304"/>
            <a:ext cx="360039" cy="293365"/>
          </a:xfrm>
          <a:prstGeom prst="rect">
            <a:avLst/>
          </a:prstGeom>
          <a:noFill/>
        </p:spPr>
      </p:pic>
      <p:pic>
        <p:nvPicPr>
          <p:cNvPr id="365" name="Picture 8" descr="http://www.dekoblok.ru/wp-content/gallery/detsad/besedki_15.jpg"/>
          <p:cNvPicPr>
            <a:picLocks noChangeAspect="1" noChangeArrowheads="1"/>
          </p:cNvPicPr>
          <p:nvPr/>
        </p:nvPicPr>
        <p:blipFill>
          <a:blip r:embed="rId50" cstate="print"/>
          <a:srcRect l="11340" t="7560" r="13061" b="5501"/>
          <a:stretch>
            <a:fillRect/>
          </a:stretch>
        </p:blipFill>
        <p:spPr bwMode="auto">
          <a:xfrm>
            <a:off x="4427984" y="5733256"/>
            <a:ext cx="856434" cy="963488"/>
          </a:xfrm>
          <a:prstGeom prst="rect">
            <a:avLst/>
          </a:prstGeom>
          <a:noFill/>
        </p:spPr>
      </p:pic>
      <p:pic>
        <p:nvPicPr>
          <p:cNvPr id="366" name="Picture 8" descr="http://www.dekoblok.ru/wp-content/gallery/detsad/besedki_15.jpg"/>
          <p:cNvPicPr>
            <a:picLocks noChangeAspect="1" noChangeArrowheads="1"/>
          </p:cNvPicPr>
          <p:nvPr/>
        </p:nvPicPr>
        <p:blipFill>
          <a:blip r:embed="rId50" cstate="print"/>
          <a:srcRect l="11340" t="7560" r="13061" b="5501"/>
          <a:stretch>
            <a:fillRect/>
          </a:stretch>
        </p:blipFill>
        <p:spPr bwMode="auto">
          <a:xfrm>
            <a:off x="6444208" y="5733256"/>
            <a:ext cx="856434" cy="963488"/>
          </a:xfrm>
          <a:prstGeom prst="rect">
            <a:avLst/>
          </a:prstGeom>
          <a:noFill/>
        </p:spPr>
      </p:pic>
      <p:cxnSp>
        <p:nvCxnSpPr>
          <p:cNvPr id="371" name="Прямая соединительная линия 370"/>
          <p:cNvCxnSpPr/>
          <p:nvPr/>
        </p:nvCxnSpPr>
        <p:spPr>
          <a:xfrm>
            <a:off x="5004048" y="5445224"/>
            <a:ext cx="165618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2" name="Прямая соединительная линия 371"/>
          <p:cNvCxnSpPr/>
          <p:nvPr/>
        </p:nvCxnSpPr>
        <p:spPr>
          <a:xfrm>
            <a:off x="7020272" y="5445224"/>
            <a:ext cx="576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8" descr="https://evermotion.org/files/model_images/fde8a5fa20ce1c8c48817c991e4fda2a.jpg"/>
          <p:cNvPicPr>
            <a:picLocks noChangeAspect="1" noChangeArrowheads="1"/>
          </p:cNvPicPr>
          <p:nvPr/>
        </p:nvPicPr>
        <p:blipFill>
          <a:blip r:embed="rId51" cstate="print"/>
          <a:srcRect l="22959" r="27041"/>
          <a:stretch>
            <a:fillRect/>
          </a:stretch>
        </p:blipFill>
        <p:spPr bwMode="auto">
          <a:xfrm>
            <a:off x="6300192" y="4941168"/>
            <a:ext cx="360040" cy="720080"/>
          </a:xfrm>
          <a:prstGeom prst="rect">
            <a:avLst/>
          </a:prstGeom>
          <a:noFill/>
        </p:spPr>
      </p:pic>
      <p:cxnSp>
        <p:nvCxnSpPr>
          <p:cNvPr id="375" name="Прямая соединительная линия 374"/>
          <p:cNvCxnSpPr/>
          <p:nvPr/>
        </p:nvCxnSpPr>
        <p:spPr>
          <a:xfrm>
            <a:off x="8028384" y="5301208"/>
            <a:ext cx="288032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9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22" cstate="print"/>
          <a:srcRect l="8762" t="7082" r="57444" b="53968"/>
          <a:stretch>
            <a:fillRect/>
          </a:stretch>
        </p:blipFill>
        <p:spPr bwMode="auto">
          <a:xfrm>
            <a:off x="7452320" y="5517232"/>
            <a:ext cx="360039" cy="293365"/>
          </a:xfrm>
          <a:prstGeom prst="rect">
            <a:avLst/>
          </a:prstGeom>
          <a:noFill/>
        </p:spPr>
      </p:pic>
      <p:pic>
        <p:nvPicPr>
          <p:cNvPr id="380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22" cstate="print"/>
          <a:srcRect l="8762" t="7082" r="57444" b="53968"/>
          <a:stretch>
            <a:fillRect/>
          </a:stretch>
        </p:blipFill>
        <p:spPr bwMode="auto">
          <a:xfrm>
            <a:off x="7092280" y="5373216"/>
            <a:ext cx="360039" cy="293365"/>
          </a:xfrm>
          <a:prstGeom prst="rect">
            <a:avLst/>
          </a:prstGeom>
          <a:noFill/>
        </p:spPr>
      </p:pic>
      <p:pic>
        <p:nvPicPr>
          <p:cNvPr id="381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22" cstate="print"/>
          <a:srcRect l="8762" t="7082" r="57444" b="53968"/>
          <a:stretch>
            <a:fillRect/>
          </a:stretch>
        </p:blipFill>
        <p:spPr bwMode="auto">
          <a:xfrm>
            <a:off x="7956376" y="6021288"/>
            <a:ext cx="360039" cy="293365"/>
          </a:xfrm>
          <a:prstGeom prst="rect">
            <a:avLst/>
          </a:prstGeom>
          <a:noFill/>
        </p:spPr>
      </p:pic>
      <p:pic>
        <p:nvPicPr>
          <p:cNvPr id="382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22" cstate="print"/>
          <a:srcRect l="8762" t="7082" r="57444" b="53968"/>
          <a:stretch>
            <a:fillRect/>
          </a:stretch>
        </p:blipFill>
        <p:spPr bwMode="auto">
          <a:xfrm>
            <a:off x="7740352" y="5733256"/>
            <a:ext cx="360039" cy="293365"/>
          </a:xfrm>
          <a:prstGeom prst="rect">
            <a:avLst/>
          </a:prstGeom>
          <a:noFill/>
        </p:spPr>
      </p:pic>
      <p:cxnSp>
        <p:nvCxnSpPr>
          <p:cNvPr id="383" name="Прямая соединительная линия 382"/>
          <p:cNvCxnSpPr/>
          <p:nvPr/>
        </p:nvCxnSpPr>
        <p:spPr>
          <a:xfrm>
            <a:off x="6660232" y="5445224"/>
            <a:ext cx="0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5" name="Прямая соединительная линия 384"/>
          <p:cNvCxnSpPr/>
          <p:nvPr/>
        </p:nvCxnSpPr>
        <p:spPr>
          <a:xfrm>
            <a:off x="7020272" y="5445224"/>
            <a:ext cx="0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6" name="Прямая соединительная линия 385"/>
          <p:cNvCxnSpPr/>
          <p:nvPr/>
        </p:nvCxnSpPr>
        <p:spPr>
          <a:xfrm>
            <a:off x="4499992" y="5445224"/>
            <a:ext cx="0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8" name="Прямая соединительная линия 387"/>
          <p:cNvCxnSpPr/>
          <p:nvPr/>
        </p:nvCxnSpPr>
        <p:spPr>
          <a:xfrm>
            <a:off x="5004048" y="5445224"/>
            <a:ext cx="0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9" name="Прямая соединительная линия 388"/>
          <p:cNvCxnSpPr/>
          <p:nvPr/>
        </p:nvCxnSpPr>
        <p:spPr>
          <a:xfrm>
            <a:off x="2627784" y="5445224"/>
            <a:ext cx="0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2" name="Прямая соединительная линия 391"/>
          <p:cNvCxnSpPr/>
          <p:nvPr/>
        </p:nvCxnSpPr>
        <p:spPr>
          <a:xfrm>
            <a:off x="2267744" y="5445224"/>
            <a:ext cx="0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9" name="Прямая соединительная линия 368"/>
          <p:cNvCxnSpPr/>
          <p:nvPr/>
        </p:nvCxnSpPr>
        <p:spPr>
          <a:xfrm>
            <a:off x="0" y="5445224"/>
            <a:ext cx="2276128" cy="83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1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22" cstate="print"/>
          <a:srcRect l="8762" t="7082" r="57444" b="53968"/>
          <a:stretch>
            <a:fillRect/>
          </a:stretch>
        </p:blipFill>
        <p:spPr bwMode="auto">
          <a:xfrm>
            <a:off x="755576" y="5229200"/>
            <a:ext cx="360040" cy="293366"/>
          </a:xfrm>
          <a:prstGeom prst="rect">
            <a:avLst/>
          </a:prstGeom>
          <a:noFill/>
        </p:spPr>
      </p:pic>
      <p:pic>
        <p:nvPicPr>
          <p:cNvPr id="364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22" cstate="print"/>
          <a:srcRect l="8762" t="7082" r="57444" b="53968"/>
          <a:stretch>
            <a:fillRect/>
          </a:stretch>
        </p:blipFill>
        <p:spPr bwMode="auto">
          <a:xfrm>
            <a:off x="1259632" y="5229200"/>
            <a:ext cx="360039" cy="293365"/>
          </a:xfrm>
          <a:prstGeom prst="rect">
            <a:avLst/>
          </a:prstGeom>
          <a:noFill/>
        </p:spPr>
      </p:pic>
      <p:pic>
        <p:nvPicPr>
          <p:cNvPr id="1064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22" cstate="print"/>
          <a:srcRect l="8762" t="7082" r="57444" b="53968"/>
          <a:stretch>
            <a:fillRect/>
          </a:stretch>
        </p:blipFill>
        <p:spPr bwMode="auto">
          <a:xfrm>
            <a:off x="179512" y="5229200"/>
            <a:ext cx="360040" cy="293366"/>
          </a:xfrm>
          <a:prstGeom prst="rect">
            <a:avLst/>
          </a:prstGeom>
          <a:noFill/>
        </p:spPr>
      </p:pic>
      <p:pic>
        <p:nvPicPr>
          <p:cNvPr id="394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22" cstate="print"/>
          <a:srcRect l="8762" t="7082" r="57444" b="53968"/>
          <a:stretch>
            <a:fillRect/>
          </a:stretch>
        </p:blipFill>
        <p:spPr bwMode="auto">
          <a:xfrm>
            <a:off x="7236296" y="5805264"/>
            <a:ext cx="360039" cy="293365"/>
          </a:xfrm>
          <a:prstGeom prst="rect">
            <a:avLst/>
          </a:prstGeom>
          <a:noFill/>
        </p:spPr>
      </p:pic>
      <p:pic>
        <p:nvPicPr>
          <p:cNvPr id="395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22" cstate="print"/>
          <a:srcRect l="8762" t="7082" r="57444" b="53968"/>
          <a:stretch>
            <a:fillRect/>
          </a:stretch>
        </p:blipFill>
        <p:spPr bwMode="auto">
          <a:xfrm>
            <a:off x="5868144" y="5373216"/>
            <a:ext cx="360039" cy="293365"/>
          </a:xfrm>
          <a:prstGeom prst="rect">
            <a:avLst/>
          </a:prstGeom>
          <a:noFill/>
        </p:spPr>
      </p:pic>
      <p:pic>
        <p:nvPicPr>
          <p:cNvPr id="396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22" cstate="print"/>
          <a:srcRect l="8762" t="7082" r="57444" b="53968"/>
          <a:stretch>
            <a:fillRect/>
          </a:stretch>
        </p:blipFill>
        <p:spPr bwMode="auto">
          <a:xfrm>
            <a:off x="5508104" y="5373216"/>
            <a:ext cx="360039" cy="293365"/>
          </a:xfrm>
          <a:prstGeom prst="rect">
            <a:avLst/>
          </a:prstGeom>
          <a:noFill/>
        </p:spPr>
      </p:pic>
      <p:pic>
        <p:nvPicPr>
          <p:cNvPr id="397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22" cstate="print"/>
          <a:srcRect l="8762" t="7082" r="57444" b="53968"/>
          <a:stretch>
            <a:fillRect/>
          </a:stretch>
        </p:blipFill>
        <p:spPr bwMode="auto">
          <a:xfrm>
            <a:off x="5076056" y="5373216"/>
            <a:ext cx="360039" cy="293365"/>
          </a:xfrm>
          <a:prstGeom prst="rect">
            <a:avLst/>
          </a:prstGeom>
          <a:noFill/>
        </p:spPr>
      </p:pic>
      <p:pic>
        <p:nvPicPr>
          <p:cNvPr id="398" name="Picture 8" descr="https://evermotion.org/files/model_images/fde8a5fa20ce1c8c48817c991e4fda2a.jpg"/>
          <p:cNvPicPr>
            <a:picLocks noChangeAspect="1" noChangeArrowheads="1"/>
          </p:cNvPicPr>
          <p:nvPr/>
        </p:nvPicPr>
        <p:blipFill>
          <a:blip r:embed="rId51" cstate="print"/>
          <a:srcRect l="22959" r="27041"/>
          <a:stretch>
            <a:fillRect/>
          </a:stretch>
        </p:blipFill>
        <p:spPr bwMode="auto">
          <a:xfrm>
            <a:off x="4139952" y="4941168"/>
            <a:ext cx="360040" cy="720080"/>
          </a:xfrm>
          <a:prstGeom prst="rect">
            <a:avLst/>
          </a:prstGeom>
          <a:noFill/>
        </p:spPr>
      </p:pic>
      <p:pic>
        <p:nvPicPr>
          <p:cNvPr id="399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22" cstate="print"/>
          <a:srcRect l="8762" t="7082" r="57444" b="53968"/>
          <a:stretch>
            <a:fillRect/>
          </a:stretch>
        </p:blipFill>
        <p:spPr bwMode="auto">
          <a:xfrm>
            <a:off x="2699792" y="5373216"/>
            <a:ext cx="360039" cy="293365"/>
          </a:xfrm>
          <a:prstGeom prst="rect">
            <a:avLst/>
          </a:prstGeom>
          <a:noFill/>
        </p:spPr>
      </p:pic>
      <p:pic>
        <p:nvPicPr>
          <p:cNvPr id="400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22" cstate="print"/>
          <a:srcRect l="8762" t="7082" r="57444" b="53968"/>
          <a:stretch>
            <a:fillRect/>
          </a:stretch>
        </p:blipFill>
        <p:spPr bwMode="auto">
          <a:xfrm>
            <a:off x="3707904" y="5373216"/>
            <a:ext cx="360039" cy="293365"/>
          </a:xfrm>
          <a:prstGeom prst="rect">
            <a:avLst/>
          </a:prstGeom>
          <a:noFill/>
        </p:spPr>
      </p:pic>
      <p:pic>
        <p:nvPicPr>
          <p:cNvPr id="401" name="Picture 40" descr="http://cs629502.vk.me/v629502984/1a8fa/b8oiXo5AKxc.jpg"/>
          <p:cNvPicPr>
            <a:picLocks noChangeAspect="1" noChangeArrowheads="1"/>
          </p:cNvPicPr>
          <p:nvPr/>
        </p:nvPicPr>
        <p:blipFill>
          <a:blip r:embed="rId22" cstate="print"/>
          <a:srcRect l="8762" t="7082" r="57444" b="53968"/>
          <a:stretch>
            <a:fillRect/>
          </a:stretch>
        </p:blipFill>
        <p:spPr bwMode="auto">
          <a:xfrm>
            <a:off x="3131840" y="5373216"/>
            <a:ext cx="360039" cy="293365"/>
          </a:xfrm>
          <a:prstGeom prst="rect">
            <a:avLst/>
          </a:prstGeom>
          <a:noFill/>
        </p:spPr>
      </p:pic>
      <p:pic>
        <p:nvPicPr>
          <p:cNvPr id="402" name="Picture 34" descr="http://rai-mebel.ru/sites/default/files/imce/bereza.jpg"/>
          <p:cNvPicPr>
            <a:picLocks noChangeAspect="1" noChangeArrowheads="1"/>
          </p:cNvPicPr>
          <p:nvPr/>
        </p:nvPicPr>
        <p:blipFill>
          <a:blip r:embed="rId52" cstate="print"/>
          <a:srcRect/>
          <a:stretch>
            <a:fillRect/>
          </a:stretch>
        </p:blipFill>
        <p:spPr bwMode="auto">
          <a:xfrm>
            <a:off x="539552" y="5013176"/>
            <a:ext cx="215197" cy="504055"/>
          </a:xfrm>
          <a:prstGeom prst="rect">
            <a:avLst/>
          </a:prstGeom>
          <a:noFill/>
        </p:spPr>
      </p:pic>
      <p:pic>
        <p:nvPicPr>
          <p:cNvPr id="403" name="Picture 34" descr="http://rai-mebel.ru/sites/default/files/imce/bereza.jp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403648" y="6141117"/>
            <a:ext cx="536633" cy="716883"/>
          </a:xfrm>
          <a:prstGeom prst="rect">
            <a:avLst/>
          </a:prstGeom>
          <a:noFill/>
        </p:spPr>
      </p:pic>
      <p:pic>
        <p:nvPicPr>
          <p:cNvPr id="404" name="Picture 34" descr="http://rai-mebel.ru/sites/default/files/imce/bereza.jp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3275856" y="6141117"/>
            <a:ext cx="536633" cy="716883"/>
          </a:xfrm>
          <a:prstGeom prst="rect">
            <a:avLst/>
          </a:prstGeom>
          <a:noFill/>
        </p:spPr>
      </p:pic>
      <p:pic>
        <p:nvPicPr>
          <p:cNvPr id="405" name="Picture 4" descr="http://etsphoto.ru/photocache/a7/a7b7bef8acc21ec5c2e97a6251e19eaf.jpg"/>
          <p:cNvPicPr>
            <a:picLocks noChangeAspect="1" noChangeArrowheads="1"/>
          </p:cNvPicPr>
          <p:nvPr/>
        </p:nvPicPr>
        <p:blipFill>
          <a:blip r:embed="rId31" cstate="print"/>
          <a:srcRect l="54673" r="4713" b="5652"/>
          <a:stretch>
            <a:fillRect/>
          </a:stretch>
        </p:blipFill>
        <p:spPr bwMode="auto">
          <a:xfrm>
            <a:off x="899592" y="6307554"/>
            <a:ext cx="360040" cy="550446"/>
          </a:xfrm>
          <a:prstGeom prst="rect">
            <a:avLst/>
          </a:prstGeom>
          <a:noFill/>
        </p:spPr>
      </p:pic>
      <p:pic>
        <p:nvPicPr>
          <p:cNvPr id="406" name="Picture 4" descr="http://etsphoto.ru/photocache/a7/a7b7bef8acc21ec5c2e97a6251e19eaf.jpg"/>
          <p:cNvPicPr>
            <a:picLocks noChangeAspect="1" noChangeArrowheads="1"/>
          </p:cNvPicPr>
          <p:nvPr/>
        </p:nvPicPr>
        <p:blipFill>
          <a:blip r:embed="rId31" cstate="print"/>
          <a:srcRect l="54673" r="4713" b="5652"/>
          <a:stretch>
            <a:fillRect/>
          </a:stretch>
        </p:blipFill>
        <p:spPr bwMode="auto">
          <a:xfrm>
            <a:off x="3707904" y="6417643"/>
            <a:ext cx="288032" cy="440357"/>
          </a:xfrm>
          <a:prstGeom prst="rect">
            <a:avLst/>
          </a:prstGeom>
          <a:noFill/>
        </p:spPr>
      </p:pic>
      <p:pic>
        <p:nvPicPr>
          <p:cNvPr id="407" name="Picture 34" descr="http://rai-mebel.ru/sites/default/files/imce/bereza.jpg"/>
          <p:cNvPicPr>
            <a:picLocks noChangeAspect="1" noChangeArrowheads="1"/>
          </p:cNvPicPr>
          <p:nvPr/>
        </p:nvPicPr>
        <p:blipFill>
          <a:blip r:embed="rId53" cstate="print"/>
          <a:srcRect/>
          <a:stretch>
            <a:fillRect/>
          </a:stretch>
        </p:blipFill>
        <p:spPr bwMode="auto">
          <a:xfrm>
            <a:off x="3491880" y="5013176"/>
            <a:ext cx="216024" cy="648071"/>
          </a:xfrm>
          <a:prstGeom prst="rect">
            <a:avLst/>
          </a:prstGeom>
          <a:noFill/>
        </p:spPr>
      </p:pic>
      <p:pic>
        <p:nvPicPr>
          <p:cNvPr id="408" name="Picture 4" descr="http://etsphoto.ru/photocache/a7/a7b7bef8acc21ec5c2e97a6251e19eaf.jpg"/>
          <p:cNvPicPr>
            <a:picLocks noChangeAspect="1" noChangeArrowheads="1"/>
          </p:cNvPicPr>
          <p:nvPr/>
        </p:nvPicPr>
        <p:blipFill>
          <a:blip r:embed="rId31" cstate="print"/>
          <a:srcRect l="54673" r="4713" b="5652"/>
          <a:stretch>
            <a:fillRect/>
          </a:stretch>
        </p:blipFill>
        <p:spPr bwMode="auto">
          <a:xfrm>
            <a:off x="5364088" y="6417643"/>
            <a:ext cx="288032" cy="440357"/>
          </a:xfrm>
          <a:prstGeom prst="rect">
            <a:avLst/>
          </a:prstGeom>
          <a:noFill/>
        </p:spPr>
      </p:pic>
      <p:pic>
        <p:nvPicPr>
          <p:cNvPr id="410" name="Picture 4" descr="http://etsphoto.ru/photocache/a7/a7b7bef8acc21ec5c2e97a6251e19eaf.jpg"/>
          <p:cNvPicPr>
            <a:picLocks noChangeAspect="1" noChangeArrowheads="1"/>
          </p:cNvPicPr>
          <p:nvPr/>
        </p:nvPicPr>
        <p:blipFill>
          <a:blip r:embed="rId31" cstate="print"/>
          <a:srcRect l="54673" r="4713" b="5652"/>
          <a:stretch>
            <a:fillRect/>
          </a:stretch>
        </p:blipFill>
        <p:spPr bwMode="auto">
          <a:xfrm>
            <a:off x="6156176" y="6417643"/>
            <a:ext cx="288032" cy="440357"/>
          </a:xfrm>
          <a:prstGeom prst="rect">
            <a:avLst/>
          </a:prstGeom>
          <a:noFill/>
        </p:spPr>
      </p:pic>
      <p:pic>
        <p:nvPicPr>
          <p:cNvPr id="411" name="Picture 4" descr="http://etsphoto.ru/photocache/a7/a7b7bef8acc21ec5c2e97a6251e19eaf.jpg"/>
          <p:cNvPicPr>
            <a:picLocks noChangeAspect="1" noChangeArrowheads="1"/>
          </p:cNvPicPr>
          <p:nvPr/>
        </p:nvPicPr>
        <p:blipFill>
          <a:blip r:embed="rId31" cstate="print"/>
          <a:srcRect l="54673" r="4713" b="5652"/>
          <a:stretch>
            <a:fillRect/>
          </a:stretch>
        </p:blipFill>
        <p:spPr bwMode="auto">
          <a:xfrm>
            <a:off x="8172400" y="6307555"/>
            <a:ext cx="360040" cy="550446"/>
          </a:xfrm>
          <a:prstGeom prst="rect">
            <a:avLst/>
          </a:prstGeom>
          <a:noFill/>
        </p:spPr>
      </p:pic>
      <p:pic>
        <p:nvPicPr>
          <p:cNvPr id="1034" name="Picture 10" descr="http://ramki-vsem.ru/png/cliparts12.png"/>
          <p:cNvPicPr>
            <a:picLocks noChangeAspect="1" noChangeArrowheads="1"/>
          </p:cNvPicPr>
          <p:nvPr/>
        </p:nvPicPr>
        <p:blipFill>
          <a:blip r:embed="rId54" cstate="print"/>
          <a:srcRect/>
          <a:stretch>
            <a:fillRect/>
          </a:stretch>
        </p:blipFill>
        <p:spPr bwMode="auto">
          <a:xfrm>
            <a:off x="8927976" y="3789040"/>
            <a:ext cx="216024" cy="216024"/>
          </a:xfrm>
          <a:prstGeom prst="rect">
            <a:avLst/>
          </a:prstGeom>
          <a:noFill/>
        </p:spPr>
      </p:pic>
      <p:pic>
        <p:nvPicPr>
          <p:cNvPr id="412" name="Picture 10" descr="http://ramki-vsem.ru/png/cliparts12.png"/>
          <p:cNvPicPr>
            <a:picLocks noChangeAspect="1" noChangeArrowheads="1"/>
          </p:cNvPicPr>
          <p:nvPr/>
        </p:nvPicPr>
        <p:blipFill>
          <a:blip r:embed="rId54" cstate="print"/>
          <a:srcRect/>
          <a:stretch>
            <a:fillRect/>
          </a:stretch>
        </p:blipFill>
        <p:spPr bwMode="auto">
          <a:xfrm>
            <a:off x="8927976" y="4077072"/>
            <a:ext cx="216024" cy="216024"/>
          </a:xfrm>
          <a:prstGeom prst="rect">
            <a:avLst/>
          </a:prstGeom>
          <a:noFill/>
        </p:spPr>
      </p:pic>
      <p:pic>
        <p:nvPicPr>
          <p:cNvPr id="413" name="Picture 10" descr="http://ramki-vsem.ru/png/cliparts12.png"/>
          <p:cNvPicPr>
            <a:picLocks noChangeAspect="1" noChangeArrowheads="1"/>
          </p:cNvPicPr>
          <p:nvPr/>
        </p:nvPicPr>
        <p:blipFill>
          <a:blip r:embed="rId54" cstate="print"/>
          <a:srcRect/>
          <a:stretch>
            <a:fillRect/>
          </a:stretch>
        </p:blipFill>
        <p:spPr bwMode="auto">
          <a:xfrm>
            <a:off x="8927976" y="4365104"/>
            <a:ext cx="216024" cy="216024"/>
          </a:xfrm>
          <a:prstGeom prst="rect">
            <a:avLst/>
          </a:prstGeom>
          <a:noFill/>
        </p:spPr>
      </p:pic>
      <p:sp>
        <p:nvSpPr>
          <p:cNvPr id="417" name="TextBox 416"/>
          <p:cNvSpPr txBox="1"/>
          <p:nvPr/>
        </p:nvSpPr>
        <p:spPr>
          <a:xfrm>
            <a:off x="971600" y="4581128"/>
            <a:ext cx="21602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smtClean="0"/>
              <a:t>2</a:t>
            </a:r>
            <a:endParaRPr lang="ru-RU" sz="1050" dirty="0"/>
          </a:p>
        </p:txBody>
      </p:sp>
      <p:sp>
        <p:nvSpPr>
          <p:cNvPr id="418" name="TextBox 417"/>
          <p:cNvSpPr txBox="1"/>
          <p:nvPr/>
        </p:nvSpPr>
        <p:spPr>
          <a:xfrm>
            <a:off x="467544" y="4221088"/>
            <a:ext cx="21602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smtClean="0"/>
              <a:t>3</a:t>
            </a:r>
            <a:endParaRPr lang="ru-RU" sz="1050" dirty="0"/>
          </a:p>
        </p:txBody>
      </p:sp>
      <p:sp>
        <p:nvSpPr>
          <p:cNvPr id="419" name="TextBox 418"/>
          <p:cNvSpPr txBox="1"/>
          <p:nvPr/>
        </p:nvSpPr>
        <p:spPr>
          <a:xfrm>
            <a:off x="1115616" y="4077072"/>
            <a:ext cx="21602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smtClean="0"/>
              <a:t>4</a:t>
            </a:r>
            <a:endParaRPr lang="ru-RU" sz="1050" dirty="0"/>
          </a:p>
        </p:txBody>
      </p:sp>
      <p:sp>
        <p:nvSpPr>
          <p:cNvPr id="420" name="TextBox 419"/>
          <p:cNvSpPr txBox="1"/>
          <p:nvPr/>
        </p:nvSpPr>
        <p:spPr>
          <a:xfrm>
            <a:off x="1835696" y="4149080"/>
            <a:ext cx="21602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smtClean="0"/>
              <a:t>5</a:t>
            </a:r>
            <a:endParaRPr lang="ru-RU" sz="1050" dirty="0"/>
          </a:p>
        </p:txBody>
      </p:sp>
      <p:sp>
        <p:nvSpPr>
          <p:cNvPr id="421" name="TextBox 420"/>
          <p:cNvSpPr txBox="1"/>
          <p:nvPr/>
        </p:nvSpPr>
        <p:spPr>
          <a:xfrm>
            <a:off x="1835696" y="2996952"/>
            <a:ext cx="21602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smtClean="0"/>
              <a:t>6</a:t>
            </a:r>
            <a:endParaRPr lang="ru-RU" sz="1050" dirty="0"/>
          </a:p>
        </p:txBody>
      </p:sp>
      <p:sp>
        <p:nvSpPr>
          <p:cNvPr id="422" name="TextBox 421"/>
          <p:cNvSpPr txBox="1"/>
          <p:nvPr/>
        </p:nvSpPr>
        <p:spPr>
          <a:xfrm>
            <a:off x="8100392" y="1268760"/>
            <a:ext cx="21602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smtClean="0"/>
              <a:t>7</a:t>
            </a:r>
            <a:endParaRPr lang="ru-RU" sz="1050" dirty="0"/>
          </a:p>
        </p:txBody>
      </p:sp>
      <p:sp>
        <p:nvSpPr>
          <p:cNvPr id="423" name="TextBox 422"/>
          <p:cNvSpPr txBox="1"/>
          <p:nvPr/>
        </p:nvSpPr>
        <p:spPr>
          <a:xfrm>
            <a:off x="6156176" y="3284984"/>
            <a:ext cx="21602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smtClean="0"/>
              <a:t>8</a:t>
            </a:r>
            <a:endParaRPr lang="ru-RU" sz="1050" dirty="0"/>
          </a:p>
        </p:txBody>
      </p:sp>
      <p:pic>
        <p:nvPicPr>
          <p:cNvPr id="6" name="Picture 12" descr="http://ramdou15.edumsko.ru/uploads/3000/2669/section/275191/sv.jpeg"/>
          <p:cNvPicPr>
            <a:picLocks noChangeAspect="1" noChangeArrowheads="1"/>
          </p:cNvPicPr>
          <p:nvPr/>
        </p:nvPicPr>
        <p:blipFill>
          <a:blip r:embed="rId55" cstate="print"/>
          <a:srcRect/>
          <a:stretch>
            <a:fillRect/>
          </a:stretch>
        </p:blipFill>
        <p:spPr bwMode="auto">
          <a:xfrm>
            <a:off x="5940152" y="3212976"/>
            <a:ext cx="236240" cy="322146"/>
          </a:xfrm>
          <a:prstGeom prst="rect">
            <a:avLst/>
          </a:prstGeom>
          <a:noFill/>
        </p:spPr>
      </p:pic>
      <p:sp>
        <p:nvSpPr>
          <p:cNvPr id="424" name="TextBox 423"/>
          <p:cNvSpPr txBox="1"/>
          <p:nvPr/>
        </p:nvSpPr>
        <p:spPr>
          <a:xfrm>
            <a:off x="7020272" y="3501008"/>
            <a:ext cx="21602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smtClean="0"/>
              <a:t>9</a:t>
            </a:r>
            <a:endParaRPr lang="ru-RU" sz="1050" dirty="0"/>
          </a:p>
        </p:txBody>
      </p:sp>
      <p:sp>
        <p:nvSpPr>
          <p:cNvPr id="425" name="TextBox 424"/>
          <p:cNvSpPr txBox="1"/>
          <p:nvPr/>
        </p:nvSpPr>
        <p:spPr>
          <a:xfrm>
            <a:off x="8028384" y="4653136"/>
            <a:ext cx="43204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smtClean="0"/>
              <a:t>10</a:t>
            </a:r>
            <a:endParaRPr lang="ru-RU" sz="1050" dirty="0"/>
          </a:p>
        </p:txBody>
      </p:sp>
      <p:sp>
        <p:nvSpPr>
          <p:cNvPr id="428" name="TextBox 427"/>
          <p:cNvSpPr txBox="1"/>
          <p:nvPr/>
        </p:nvSpPr>
        <p:spPr>
          <a:xfrm>
            <a:off x="4283968" y="4221088"/>
            <a:ext cx="21602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smtClean="0"/>
              <a:t>1</a:t>
            </a:r>
            <a:endParaRPr lang="ru-RU" sz="1050" dirty="0"/>
          </a:p>
        </p:txBody>
      </p:sp>
      <p:pic>
        <p:nvPicPr>
          <p:cNvPr id="429" name="Picture 34" descr="http://rai-mebel.ru/sites/default/files/imce/bereza.jpg"/>
          <p:cNvPicPr>
            <a:picLocks noChangeAspect="1" noChangeArrowheads="1"/>
          </p:cNvPicPr>
          <p:nvPr/>
        </p:nvPicPr>
        <p:blipFill>
          <a:blip r:embed="rId27" cstate="print"/>
          <a:srcRect r="19060" b="23819"/>
          <a:stretch>
            <a:fillRect/>
          </a:stretch>
        </p:blipFill>
        <p:spPr bwMode="auto">
          <a:xfrm>
            <a:off x="1907704" y="0"/>
            <a:ext cx="370779" cy="332656"/>
          </a:xfrm>
          <a:prstGeom prst="rect">
            <a:avLst/>
          </a:prstGeom>
          <a:noFill/>
        </p:spPr>
      </p:pic>
      <p:pic>
        <p:nvPicPr>
          <p:cNvPr id="430" name="Picture 34" descr="http://rai-mebel.ru/sites/default/files/imce/bereza.jpg"/>
          <p:cNvPicPr>
            <a:picLocks noChangeAspect="1" noChangeArrowheads="1"/>
          </p:cNvPicPr>
          <p:nvPr/>
        </p:nvPicPr>
        <p:blipFill>
          <a:blip r:embed="rId27" cstate="print"/>
          <a:srcRect r="19060" b="23819"/>
          <a:stretch>
            <a:fillRect/>
          </a:stretch>
        </p:blipFill>
        <p:spPr bwMode="auto">
          <a:xfrm>
            <a:off x="3419872" y="0"/>
            <a:ext cx="370779" cy="332656"/>
          </a:xfrm>
          <a:prstGeom prst="rect">
            <a:avLst/>
          </a:prstGeom>
          <a:noFill/>
        </p:spPr>
      </p:pic>
      <p:pic>
        <p:nvPicPr>
          <p:cNvPr id="431" name="Picture 28" descr="http://900igr.net/datas/chelovek/Otkuda-ja-vzjalsja-1.files/0012-012-Rjabina.jpg"/>
          <p:cNvPicPr>
            <a:picLocks noChangeAspect="1" noChangeArrowheads="1"/>
          </p:cNvPicPr>
          <p:nvPr/>
        </p:nvPicPr>
        <p:blipFill>
          <a:blip r:embed="rId56" cstate="print"/>
          <a:srcRect r="59615" b="38461"/>
          <a:stretch>
            <a:fillRect/>
          </a:stretch>
        </p:blipFill>
        <p:spPr bwMode="auto">
          <a:xfrm>
            <a:off x="5103440" y="0"/>
            <a:ext cx="332656" cy="332656"/>
          </a:xfrm>
          <a:prstGeom prst="rect">
            <a:avLst/>
          </a:prstGeom>
          <a:noFill/>
        </p:spPr>
      </p:pic>
      <p:pic>
        <p:nvPicPr>
          <p:cNvPr id="432" name="Picture 28" descr="http://900igr.net/datas/chelovek/Otkuda-ja-vzjalsja-1.files/0012-012-Rjabina.jpg"/>
          <p:cNvPicPr>
            <a:picLocks noChangeAspect="1" noChangeArrowheads="1"/>
          </p:cNvPicPr>
          <p:nvPr/>
        </p:nvPicPr>
        <p:blipFill>
          <a:blip r:embed="rId13" cstate="print"/>
          <a:srcRect r="59615" b="38461"/>
          <a:stretch>
            <a:fillRect/>
          </a:stretch>
        </p:blipFill>
        <p:spPr bwMode="auto">
          <a:xfrm>
            <a:off x="6228184" y="0"/>
            <a:ext cx="404664" cy="4046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fugazeta.ru/wp-content/uploads/2017/01/uzor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165304"/>
            <a:ext cx="9144000" cy="692696"/>
          </a:xfrm>
          <a:prstGeom prst="rect">
            <a:avLst/>
          </a:prstGeom>
          <a:noFill/>
        </p:spPr>
      </p:pic>
      <p:pic>
        <p:nvPicPr>
          <p:cNvPr id="9" name="Содержимое 8" descr="IMG_0892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500034" y="1285859"/>
            <a:ext cx="3643338" cy="2428892"/>
          </a:xfrm>
        </p:spPr>
      </p:pic>
      <p:sp>
        <p:nvSpPr>
          <p:cNvPr id="7" name="Прямоугольник 6"/>
          <p:cNvSpPr/>
          <p:nvPr/>
        </p:nvSpPr>
        <p:spPr>
          <a:xfrm>
            <a:off x="2214546" y="500042"/>
            <a:ext cx="4504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ПРЕДМЕТНО-РАЗВИВАЮЩАЯ СРЕДА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00364" y="928670"/>
            <a:ext cx="28788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ЭКОЛОГИЧЕСКАЯ ТРОПА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ОГОРОД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4876" y="1285860"/>
            <a:ext cx="3524275" cy="2428892"/>
          </a:xfrm>
          <a:prstGeom prst="rect">
            <a:avLst/>
          </a:prstGeom>
        </p:spPr>
      </p:pic>
      <p:pic>
        <p:nvPicPr>
          <p:cNvPr id="11" name="Рисунок 10" descr="АПТЕКА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0034" y="3786190"/>
            <a:ext cx="3643338" cy="2426520"/>
          </a:xfrm>
          <a:prstGeom prst="rect">
            <a:avLst/>
          </a:prstGeom>
        </p:spPr>
      </p:pic>
      <p:pic>
        <p:nvPicPr>
          <p:cNvPr id="12" name="Рисунок 11" descr="ЯГОДЫ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14876" y="3786190"/>
            <a:ext cx="3536044" cy="23550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fugazeta.ru/wp-content/uploads/2017/01/uzor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65304"/>
            <a:ext cx="9144000" cy="69269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428860" y="285728"/>
            <a:ext cx="4504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ПРЕДМЕТНО-РАЗВИВАЮЩАЯ СРЕДА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143240" y="642918"/>
            <a:ext cx="31964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МОРДОВСКОЕ ПОДВОРЬЕ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МОРДОВСКОЕ ПОДВОРЬЕ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0166" y="1285860"/>
            <a:ext cx="6286512" cy="47148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fugazeta.ru/wp-content/uploads/2017/01/uzor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65304"/>
            <a:ext cx="9144000" cy="69269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000364" y="571480"/>
            <a:ext cx="30510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 С ПЕДАГОГАМИ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000100" y="1000108"/>
            <a:ext cx="71438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Консультации для педагогов и родителей: </a:t>
            </a:r>
            <a:r>
              <a:rPr lang="ru-RU" sz="14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«Моя малая Родина»</a:t>
            </a:r>
            <a:r>
              <a:rPr lang="ru-RU" sz="1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14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«Традиции моего народа»</a:t>
            </a:r>
            <a:r>
              <a:rPr lang="ru-RU" sz="1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«Этнокультурное воспитание - как важная составляющая педагогических технологий, использующихся в ДОУ»;</a:t>
            </a:r>
            <a:endPara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Семинары «Проектный метод организации </a:t>
            </a:r>
            <a:r>
              <a:rPr lang="ru-RU" sz="1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воспитательно</a:t>
            </a:r>
            <a:r>
              <a:rPr lang="ru-RU" sz="1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образовательной работы в ДОУ»;</a:t>
            </a:r>
          </a:p>
          <a:p>
            <a:pPr lvl="0"/>
            <a:r>
              <a:rPr lang="ru-RU" sz="1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Семинары-практикумы, мастер-класс :</a:t>
            </a:r>
            <a:r>
              <a:rPr lang="ru-RU" sz="14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«Разработка проектов образовательного процесса», </a:t>
            </a:r>
            <a:r>
              <a:rPr lang="ru-RU" sz="1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«Художественная литература  в роли воспитателя»</a:t>
            </a:r>
            <a:endPara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Деловые игры: </a:t>
            </a:r>
            <a:r>
              <a:rPr lang="ru-RU" sz="1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Квест</a:t>
            </a:r>
            <a:r>
              <a:rPr lang="ru-RU" sz="1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-игра «Путешествие по Мордовии»</a:t>
            </a:r>
            <a:endPara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Круглый  стол, мастер-класс: «Керамика»</a:t>
            </a:r>
          </a:p>
          <a:p>
            <a:pPr lvl="0"/>
            <a:r>
              <a:rPr lang="ru-RU" sz="1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Педагогические Советы</a:t>
            </a:r>
          </a:p>
          <a:p>
            <a:pPr lvl="0"/>
            <a:r>
              <a:rPr lang="ru-RU" sz="1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Всероссийская образовательная акция «Тотальный диктант»</a:t>
            </a:r>
          </a:p>
          <a:p>
            <a:pPr lvl="0"/>
            <a:r>
              <a:rPr lang="ru-RU" sz="1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Выступления на городских семинарах</a:t>
            </a:r>
          </a:p>
          <a:p>
            <a:pPr lvl="0"/>
            <a:r>
              <a:rPr lang="ru-RU" sz="1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Выступление на образовательном форуме 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Инновационная деятельность педагога дошкольного образования: опыт, проблемы, перспективы»</a:t>
            </a:r>
          </a:p>
          <a:p>
            <a:pPr lvl="0"/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Выступление на международной научно-практической конференции 53-и </a:t>
            </a:r>
            <a:r>
              <a:rPr lang="ru-RU" sz="14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Евсевьевские</a:t>
            </a:r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чтения</a:t>
            </a:r>
          </a:p>
        </p:txBody>
      </p:sp>
      <p:pic>
        <p:nvPicPr>
          <p:cNvPr id="10" name="Рисунок 9" descr="педсовет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4572008"/>
            <a:ext cx="2571736" cy="1714491"/>
          </a:xfrm>
          <a:prstGeom prst="rect">
            <a:avLst/>
          </a:prstGeom>
        </p:spPr>
      </p:pic>
      <p:pic>
        <p:nvPicPr>
          <p:cNvPr id="12" name="Рисунок 11" descr="педсовет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14678" y="4500570"/>
            <a:ext cx="2571736" cy="1714491"/>
          </a:xfrm>
          <a:prstGeom prst="rect">
            <a:avLst/>
          </a:prstGeom>
        </p:spPr>
      </p:pic>
      <p:pic>
        <p:nvPicPr>
          <p:cNvPr id="13" name="Рисунок 12" descr="диктант оксинав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9322" y="4490152"/>
            <a:ext cx="2928942" cy="1724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fugazeta.ru/wp-content/uploads/2017/01/uzor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65304"/>
            <a:ext cx="9144000" cy="69269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000364" y="571480"/>
            <a:ext cx="30510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 С ПЕДАГОГАМИ</a:t>
            </a:r>
          </a:p>
        </p:txBody>
      </p:sp>
      <p:pic>
        <p:nvPicPr>
          <p:cNvPr id="11" name="Рисунок 10" descr="григорьев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1643050"/>
            <a:ext cx="2928958" cy="4027318"/>
          </a:xfrm>
          <a:prstGeom prst="rect">
            <a:avLst/>
          </a:prstGeom>
        </p:spPr>
      </p:pic>
      <p:pic>
        <p:nvPicPr>
          <p:cNvPr id="14" name="Рисунок 13" descr="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43240" y="1714488"/>
            <a:ext cx="2862623" cy="3929090"/>
          </a:xfrm>
          <a:prstGeom prst="rect">
            <a:avLst/>
          </a:prstGeom>
        </p:spPr>
      </p:pic>
      <p:pic>
        <p:nvPicPr>
          <p:cNvPr id="7" name="Рисунок 6" descr="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72198" y="1785926"/>
            <a:ext cx="2883015" cy="39570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fugazeta.ru/wp-content/uploads/2017/01/uzor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65304"/>
            <a:ext cx="9144000" cy="69269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000364" y="571480"/>
            <a:ext cx="30510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 С ПЕДАГОГАМИ</a:t>
            </a:r>
          </a:p>
        </p:txBody>
      </p:sp>
      <p:pic>
        <p:nvPicPr>
          <p:cNvPr id="10" name="Рисунок 9" descr="грант динар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1285860"/>
            <a:ext cx="3016172" cy="4141027"/>
          </a:xfrm>
          <a:prstGeom prst="rect">
            <a:avLst/>
          </a:prstGeom>
        </p:spPr>
      </p:pic>
      <p:pic>
        <p:nvPicPr>
          <p:cNvPr id="14" name="Рисунок 13" descr="00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1802" y="1285860"/>
            <a:ext cx="2912367" cy="4000504"/>
          </a:xfrm>
          <a:prstGeom prst="rect">
            <a:avLst/>
          </a:prstGeom>
        </p:spPr>
      </p:pic>
      <p:pic>
        <p:nvPicPr>
          <p:cNvPr id="7" name="Рисунок 6" descr="сканирование000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72198" y="1357298"/>
            <a:ext cx="2877668" cy="39610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fugazeta.ru/wp-content/uploads/2017/01/uzor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65304"/>
            <a:ext cx="9144000" cy="69269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86116" y="500042"/>
            <a:ext cx="2391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 С ДЕТЬМИ</a:t>
            </a:r>
          </a:p>
        </p:txBody>
      </p:sp>
      <p:pic>
        <p:nvPicPr>
          <p:cNvPr id="8" name="Рисунок 7" descr="НОД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29190" y="928670"/>
            <a:ext cx="3785135" cy="2520959"/>
          </a:xfrm>
          <a:prstGeom prst="rect">
            <a:avLst/>
          </a:prstGeom>
        </p:spPr>
      </p:pic>
      <p:pic>
        <p:nvPicPr>
          <p:cNvPr id="7" name="Рисунок 6" descr="ОНОД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57752" y="3571875"/>
            <a:ext cx="3857652" cy="2569257"/>
          </a:xfrm>
          <a:prstGeom prst="rect">
            <a:avLst/>
          </a:prstGeom>
        </p:spPr>
      </p:pic>
      <p:pic>
        <p:nvPicPr>
          <p:cNvPr id="9" name="Рисунок 8" descr="Изображение 09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5786" y="928670"/>
            <a:ext cx="3584448" cy="5218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ИГРА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928670"/>
            <a:ext cx="3929058" cy="2946794"/>
          </a:xfrm>
          <a:prstGeom prst="rect">
            <a:avLst/>
          </a:prstGeom>
        </p:spPr>
      </p:pic>
      <p:pic>
        <p:nvPicPr>
          <p:cNvPr id="17410" name="Picture 2" descr="http://fugazeta.ru/wp-content/uploads/2017/01/uzor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165304"/>
            <a:ext cx="9144000" cy="69269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86116" y="500042"/>
            <a:ext cx="2391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 С ДЕТЬМИ</a:t>
            </a:r>
          </a:p>
        </p:txBody>
      </p:sp>
      <p:pic>
        <p:nvPicPr>
          <p:cNvPr id="4" name="Рисунок 3" descr="DSC_628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29190" y="928670"/>
            <a:ext cx="3786214" cy="2507753"/>
          </a:xfrm>
          <a:prstGeom prst="rect">
            <a:avLst/>
          </a:prstGeom>
        </p:spPr>
      </p:pic>
      <p:pic>
        <p:nvPicPr>
          <p:cNvPr id="6" name="Рисунок 5" descr="ИГР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0232" y="3214686"/>
            <a:ext cx="5357818" cy="30137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fugazeta.ru/wp-content/uploads/2017/01/uzor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65304"/>
            <a:ext cx="9144000" cy="69269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86116" y="500042"/>
            <a:ext cx="2391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 С ДЕТЬМИ</a:t>
            </a:r>
          </a:p>
        </p:txBody>
      </p:sp>
      <p:pic>
        <p:nvPicPr>
          <p:cNvPr id="6" name="Рисунок 5" descr="ПРОГУЛКИ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62" y="1142984"/>
            <a:ext cx="3643306" cy="2428872"/>
          </a:xfrm>
          <a:prstGeom prst="rect">
            <a:avLst/>
          </a:prstGeom>
        </p:spPr>
      </p:pic>
      <p:pic>
        <p:nvPicPr>
          <p:cNvPr id="7" name="Рисунок 6" descr="ТАНК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4313010" y="1776995"/>
            <a:ext cx="5072098" cy="3804074"/>
          </a:xfrm>
          <a:prstGeom prst="rect">
            <a:avLst/>
          </a:prstGeom>
        </p:spPr>
      </p:pic>
      <p:pic>
        <p:nvPicPr>
          <p:cNvPr id="8" name="Рисунок 7" descr="БИБЛИОТЕК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28662" y="3785910"/>
            <a:ext cx="3643306" cy="2426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51840062_2261821857198115_1049205590665986048_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480" y="1285860"/>
            <a:ext cx="6100774" cy="4374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 descr="http://fugazeta.ru/wp-content/uploads/2017/01/uzor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165304"/>
            <a:ext cx="9144000" cy="69269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857224" y="0"/>
            <a:ext cx="78581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ЧЕЛОВЕК, НЕ ЗНАЮЩИЙ СВОЕГО </a:t>
            </a:r>
          </a:p>
          <a:p>
            <a:pPr algn="ctr"/>
            <a:r>
              <a:rPr lang="ru-RU" sz="2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ПРОШЛОГО, НЕ ЗНАЕТ НИЧЕГО</a:t>
            </a:r>
          </a:p>
          <a:p>
            <a:pPr algn="r"/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(СТАРИННАЯ МУДРОСТЬ)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fugazeta.ru/wp-content/uploads/2017/01/uzor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65304"/>
            <a:ext cx="9144000" cy="69269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86116" y="500042"/>
            <a:ext cx="2391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 С ДЕТЬМИ</a:t>
            </a:r>
          </a:p>
        </p:txBody>
      </p:sp>
      <p:pic>
        <p:nvPicPr>
          <p:cNvPr id="6" name="Рисунок 5" descr="1ea42899eac5d7878ce8e292fbd4ad0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86" y="1071546"/>
            <a:ext cx="7715240" cy="5138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РОЖДЕСТВО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7686" y="1000108"/>
            <a:ext cx="4572000" cy="3048000"/>
          </a:xfrm>
          <a:prstGeom prst="rect">
            <a:avLst/>
          </a:prstGeom>
        </p:spPr>
      </p:pic>
      <p:pic>
        <p:nvPicPr>
          <p:cNvPr id="17410" name="Picture 2" descr="http://fugazeta.ru/wp-content/uploads/2017/01/uzor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165304"/>
            <a:ext cx="9144000" cy="69269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86116" y="500042"/>
            <a:ext cx="2391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 С ДЕТЬМИ</a:t>
            </a:r>
          </a:p>
        </p:txBody>
      </p:sp>
      <p:pic>
        <p:nvPicPr>
          <p:cNvPr id="8" name="Рисунок 7" descr="ПАСХ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910" y="3071810"/>
            <a:ext cx="4429124" cy="294986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57290" y="1428736"/>
            <a:ext cx="27503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Праздники и развлечения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fugazeta.ru/wp-content/uploads/2017/01/uzor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65304"/>
            <a:ext cx="9144000" cy="69269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285984" y="500042"/>
            <a:ext cx="46434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ДОПОЛНИТЕЛЬНОЕ ОБРАЗОВАНИЕ</a:t>
            </a:r>
          </a:p>
        </p:txBody>
      </p:sp>
      <p:pic>
        <p:nvPicPr>
          <p:cNvPr id="5" name="Рисунок 4" descr="IMG_987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8662" y="1500174"/>
            <a:ext cx="6858016" cy="457201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928794" y="928670"/>
            <a:ext cx="4927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Тиринь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кель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(обучение детей эрзянскому языку)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fugazeta.ru/wp-content/uploads/2017/01/uzor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65304"/>
            <a:ext cx="9144000" cy="69269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285984" y="500042"/>
            <a:ext cx="46434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ДОПОЛНИТЕЛЬНОЕ ОБРАЗОВАНИЕ</a:t>
            </a:r>
          </a:p>
        </p:txBody>
      </p:sp>
      <p:pic>
        <p:nvPicPr>
          <p:cNvPr id="4" name="Рисунок 3" descr="ПОСИДЕЛКИ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1000109"/>
            <a:ext cx="4500594" cy="2997466"/>
          </a:xfrm>
          <a:prstGeom prst="rect">
            <a:avLst/>
          </a:prstGeom>
        </p:spPr>
      </p:pic>
      <p:pic>
        <p:nvPicPr>
          <p:cNvPr id="5" name="Рисунок 4" descr="ПОСИДЕЛКИ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868" y="2714620"/>
            <a:ext cx="5286380" cy="352081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643570" y="1357298"/>
            <a:ext cx="23282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Фольклорный кружок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Говорушки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fugazeta.ru/wp-content/uploads/2017/01/uzor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65304"/>
            <a:ext cx="9144000" cy="69269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285984" y="500042"/>
            <a:ext cx="46434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ДОПОЛНИТЕЛЬНОЕ ОБРАЗОВАНИЕ</a:t>
            </a:r>
          </a:p>
        </p:txBody>
      </p:sp>
      <p:pic>
        <p:nvPicPr>
          <p:cNvPr id="5" name="Рисунок 4" descr="001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48" y="1000108"/>
            <a:ext cx="3497690" cy="4802122"/>
          </a:xfrm>
          <a:prstGeom prst="rect">
            <a:avLst/>
          </a:prstGeom>
        </p:spPr>
      </p:pic>
      <p:pic>
        <p:nvPicPr>
          <p:cNvPr id="10" name="Рисунок 9" descr="IMG_963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6315" y="1142984"/>
            <a:ext cx="3143272" cy="47149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fugazeta.ru/wp-content/uploads/2017/01/uzor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65304"/>
            <a:ext cx="9144000" cy="69269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285984" y="500042"/>
            <a:ext cx="46434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ДОПОЛНИТЕЛЬНОЕ ОБРАЗОВАНИЕ</a:t>
            </a:r>
          </a:p>
        </p:txBody>
      </p:sp>
      <p:pic>
        <p:nvPicPr>
          <p:cNvPr id="7" name="Рисунок 6" descr="0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0100" y="857232"/>
            <a:ext cx="3538232" cy="4857784"/>
          </a:xfrm>
          <a:prstGeom prst="rect">
            <a:avLst/>
          </a:prstGeom>
        </p:spPr>
      </p:pic>
      <p:pic>
        <p:nvPicPr>
          <p:cNvPr id="8" name="Рисунок 7" descr="00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3438" y="857232"/>
            <a:ext cx="3538214" cy="4857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901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926" y="3429000"/>
            <a:ext cx="5214942" cy="2607471"/>
          </a:xfrm>
          <a:prstGeom prst="rect">
            <a:avLst/>
          </a:prstGeom>
        </p:spPr>
      </p:pic>
      <p:pic>
        <p:nvPicPr>
          <p:cNvPr id="17410" name="Picture 2" descr="http://fugazeta.ru/wp-content/uploads/2017/01/uzor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165304"/>
            <a:ext cx="9144000" cy="69269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071802" y="500042"/>
            <a:ext cx="35004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 С РОДИТЕЛЯМИ</a:t>
            </a:r>
          </a:p>
        </p:txBody>
      </p:sp>
      <p:pic>
        <p:nvPicPr>
          <p:cNvPr id="5" name="Рисунок 4" descr="toler2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785794"/>
            <a:ext cx="2438400" cy="286512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928926" y="1285860"/>
            <a:ext cx="60210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Толерантное отношение к людям разных национальностей</a:t>
            </a:r>
          </a:p>
          <a:p>
            <a:r>
              <a:rPr lang="ru-RU" dirty="0" smtClean="0"/>
              <a:t>создается у ребенка под влиянием родителей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fugazeta.ru/wp-content/uploads/2017/01/uzor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65304"/>
            <a:ext cx="9144000" cy="69269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071802" y="500042"/>
            <a:ext cx="35004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 С РОДИТЕЛЯМИ</a:t>
            </a:r>
          </a:p>
        </p:txBody>
      </p:sp>
      <p:pic>
        <p:nvPicPr>
          <p:cNvPr id="7" name="Рисунок 6" descr="ДЕНЬ ПОЖИЛОГО ЧЕЛОВЕ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10" y="1000108"/>
            <a:ext cx="3643338" cy="2426520"/>
          </a:xfrm>
          <a:prstGeom prst="rect">
            <a:avLst/>
          </a:prstGeom>
        </p:spPr>
      </p:pic>
      <p:pic>
        <p:nvPicPr>
          <p:cNvPr id="1026" name="Picture 2" descr="H:\этнокультурный компонент\РОДИТЕЛИ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3" y="3571876"/>
            <a:ext cx="3646899" cy="2428892"/>
          </a:xfrm>
          <a:prstGeom prst="rect">
            <a:avLst/>
          </a:prstGeom>
          <a:noFill/>
        </p:spPr>
      </p:pic>
      <p:pic>
        <p:nvPicPr>
          <p:cNvPr id="10" name="Рисунок 9" descr="РОДИТЕЛИ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6314" y="1000108"/>
            <a:ext cx="3643306" cy="2428871"/>
          </a:xfrm>
          <a:prstGeom prst="rect">
            <a:avLst/>
          </a:prstGeom>
        </p:spPr>
      </p:pic>
      <p:pic>
        <p:nvPicPr>
          <p:cNvPr id="11" name="Рисунок 10" descr="РОДИТЕЛИ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2911" y="3571876"/>
            <a:ext cx="3643338" cy="24288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fugazeta.ru/wp-content/uploads/2017/01/uzor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65304"/>
            <a:ext cx="9144000" cy="69269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071802" y="500042"/>
            <a:ext cx="35004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 С РОДИТЕЛЯМИ</a:t>
            </a:r>
          </a:p>
        </p:txBody>
      </p:sp>
      <p:pic>
        <p:nvPicPr>
          <p:cNvPr id="6" name="Рисунок 5" descr="ВЫСТАВ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7210" y="928670"/>
            <a:ext cx="3539638" cy="2357454"/>
          </a:xfrm>
          <a:prstGeom prst="rect">
            <a:avLst/>
          </a:prstGeom>
        </p:spPr>
      </p:pic>
      <p:pic>
        <p:nvPicPr>
          <p:cNvPr id="7" name="Рисунок 6" descr="ВЫСТАВКА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5984" y="3357562"/>
            <a:ext cx="4429124" cy="2949866"/>
          </a:xfrm>
          <a:prstGeom prst="rect">
            <a:avLst/>
          </a:prstGeom>
        </p:spPr>
      </p:pic>
      <p:pic>
        <p:nvPicPr>
          <p:cNvPr id="8" name="Рисунок 7" descr="РИСУНКИ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72066" y="928670"/>
            <a:ext cx="3606016" cy="24016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fugazeta.ru/wp-content/uploads/2017/01/uzor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65304"/>
            <a:ext cx="9144000" cy="69269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00298" y="500042"/>
            <a:ext cx="40719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СОЦИАЛЬНОЕ ПАРТНЕРСТВО</a:t>
            </a:r>
          </a:p>
        </p:txBody>
      </p:sp>
      <p:pic>
        <p:nvPicPr>
          <p:cNvPr id="6" name="Рисунок 5" descr="КРОШК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1000108"/>
            <a:ext cx="4286216" cy="2854687"/>
          </a:xfrm>
          <a:prstGeom prst="rect">
            <a:avLst/>
          </a:prstGeom>
        </p:spPr>
      </p:pic>
      <p:pic>
        <p:nvPicPr>
          <p:cNvPr id="5" name="Рисунок 4" descr="ТЕАТР ЯУШЕВ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3309704"/>
            <a:ext cx="4214810" cy="280713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072066" y="1428736"/>
            <a:ext cx="3423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Государственный театр кукол РМ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57158" y="4357694"/>
            <a:ext cx="37410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Музыкальный театр оперы и балета</a:t>
            </a:r>
          </a:p>
          <a:p>
            <a:r>
              <a:rPr lang="ru-RU" dirty="0" smtClean="0"/>
              <a:t>Имени И.М. </a:t>
            </a:r>
            <a:r>
              <a:rPr lang="ru-RU" dirty="0" err="1" smtClean="0"/>
              <a:t>Яушева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fugazeta.ru/wp-content/uploads/2017/01/uzor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65304"/>
            <a:ext cx="9144000" cy="69269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85720" y="357166"/>
            <a:ext cx="8640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МОРДОВИЯ – МНОГОНАЦИОНАЛЬНЫЙ РЕГИОН</a:t>
            </a:r>
          </a:p>
        </p:txBody>
      </p:sp>
      <p:pic>
        <p:nvPicPr>
          <p:cNvPr id="10" name="Рисунок 9" descr="танец Дружбы-0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480" y="928670"/>
            <a:ext cx="6095996" cy="2029096"/>
          </a:xfrm>
          <a:prstGeom prst="rect">
            <a:avLst/>
          </a:prstGeom>
        </p:spPr>
      </p:pic>
      <p:pic>
        <p:nvPicPr>
          <p:cNvPr id="11" name="Рисунок 10" descr="s120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7422" y="3177538"/>
            <a:ext cx="5357818" cy="3107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fugazeta.ru/wp-content/uploads/2017/01/uzor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65304"/>
            <a:ext cx="9144000" cy="69269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00298" y="500042"/>
            <a:ext cx="40719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СОЦИАЛЬНОЕ ПАРТНЕРСТВО</a:t>
            </a:r>
          </a:p>
        </p:txBody>
      </p:sp>
      <p:pic>
        <p:nvPicPr>
          <p:cNvPr id="7" name="Рисунок 6" descr="ЭРЗЯ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4810" y="2714620"/>
            <a:ext cx="4548198" cy="3404042"/>
          </a:xfrm>
          <a:prstGeom prst="rect">
            <a:avLst/>
          </a:prstGeom>
        </p:spPr>
      </p:pic>
      <p:pic>
        <p:nvPicPr>
          <p:cNvPr id="8" name="Рисунок 7" descr="ЭРЗЯ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1142984"/>
            <a:ext cx="4643438" cy="347532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143504" y="1500174"/>
            <a:ext cx="2595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Музей имени С.Д. </a:t>
            </a:r>
            <a:r>
              <a:rPr lang="ru-RU" dirty="0" err="1" smtClean="0"/>
              <a:t>Эрьзи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DSC_185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4876" y="1000108"/>
            <a:ext cx="3795334" cy="2516764"/>
          </a:xfrm>
          <a:prstGeom prst="rect">
            <a:avLst/>
          </a:prstGeom>
        </p:spPr>
      </p:pic>
      <p:pic>
        <p:nvPicPr>
          <p:cNvPr id="17410" name="Picture 2" descr="http://fugazeta.ru/wp-content/uploads/2017/01/uzor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165304"/>
            <a:ext cx="9144000" cy="69269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00298" y="500042"/>
            <a:ext cx="40719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СОЦИАЛЬНОЕ ПАРТНЕРСТВО</a:t>
            </a:r>
          </a:p>
        </p:txBody>
      </p:sp>
      <p:pic>
        <p:nvPicPr>
          <p:cNvPr id="6" name="Рисунок 5" descr="СОШ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472" y="1000108"/>
            <a:ext cx="3677873" cy="2449521"/>
          </a:xfrm>
          <a:prstGeom prst="rect">
            <a:avLst/>
          </a:prstGeom>
        </p:spPr>
      </p:pic>
      <p:pic>
        <p:nvPicPr>
          <p:cNvPr id="8" name="Рисунок 7" descr="БИБЛИОТЕК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473" y="3643034"/>
            <a:ext cx="3714776" cy="2474099"/>
          </a:xfrm>
          <a:prstGeom prst="rect">
            <a:avLst/>
          </a:prstGeom>
        </p:spPr>
      </p:pic>
      <p:pic>
        <p:nvPicPr>
          <p:cNvPr id="11" name="Рисунок 10" descr="БИБЛИОТЕКА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00628" y="3714752"/>
            <a:ext cx="3357586" cy="2518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fugazeta.ru/wp-content/uploads/2017/01/uzor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65304"/>
            <a:ext cx="9144000" cy="69269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00298" y="500042"/>
            <a:ext cx="40719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СОЦИАЛЬНОЕ ПАРТНЕРСТВО</a:t>
            </a:r>
          </a:p>
        </p:txBody>
      </p:sp>
      <p:pic>
        <p:nvPicPr>
          <p:cNvPr id="4" name="Рисунок 3" descr="благодарств.письмо храм. ноябрь 20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10" y="1000108"/>
            <a:ext cx="3643338" cy="5002088"/>
          </a:xfrm>
          <a:prstGeom prst="rect">
            <a:avLst/>
          </a:prstGeom>
        </p:spPr>
      </p:pic>
      <p:pic>
        <p:nvPicPr>
          <p:cNvPr id="6" name="Рисунок 5" descr="ЯРМАРКА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6314" y="1000109"/>
            <a:ext cx="3646898" cy="2428891"/>
          </a:xfrm>
          <a:prstGeom prst="rect">
            <a:avLst/>
          </a:prstGeom>
        </p:spPr>
      </p:pic>
      <p:pic>
        <p:nvPicPr>
          <p:cNvPr id="7" name="Рисунок 6" descr="ЯРМАРК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86314" y="3500439"/>
            <a:ext cx="3646899" cy="24288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fugazeta.ru/wp-content/uploads/2017/01/uzor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65304"/>
            <a:ext cx="9144000" cy="692696"/>
          </a:xfrm>
          <a:prstGeom prst="rect">
            <a:avLst/>
          </a:prstGeom>
          <a:noFill/>
        </p:spPr>
      </p:pic>
      <p:pic>
        <p:nvPicPr>
          <p:cNvPr id="7" name="Рисунок 6" descr="ИННОВАЦИЯ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6050" y="928670"/>
            <a:ext cx="3563029" cy="49038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fugazeta.ru/wp-content/uploads/2017/01/uzor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65304"/>
            <a:ext cx="9144000" cy="69269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857356" y="2857496"/>
            <a:ext cx="57150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yTkMMBLT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18" y="1357298"/>
            <a:ext cx="5814456" cy="5025196"/>
          </a:xfrm>
          <a:prstGeom prst="rect">
            <a:avLst/>
          </a:prstGeom>
        </p:spPr>
      </p:pic>
      <p:pic>
        <p:nvPicPr>
          <p:cNvPr id="17410" name="Picture 2" descr="http://fugazeta.ru/wp-content/uploads/2017/01/uzor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6165304"/>
            <a:ext cx="9036496" cy="692696"/>
          </a:xfrm>
          <a:prstGeom prst="rect">
            <a:avLst/>
          </a:prstGeom>
          <a:noFill/>
        </p:spPr>
      </p:pic>
      <p:pic>
        <p:nvPicPr>
          <p:cNvPr id="4" name="Рисунок 3" descr="narodi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662" y="214290"/>
            <a:ext cx="7215206" cy="3261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fugazeta.ru/wp-content/uploads/2017/01/uzor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65304"/>
            <a:ext cx="9144000" cy="69269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475656" y="620688"/>
            <a:ext cx="69847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10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547664" y="1412776"/>
            <a:ext cx="69847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600" dirty="0" smtClean="0">
              <a:ln w="11430"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547664" y="2636912"/>
            <a:ext cx="69847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600" dirty="0" smtClean="0">
              <a:ln w="11430"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547664" y="3645024"/>
            <a:ext cx="69127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600" dirty="0" smtClean="0">
              <a:ln w="11430"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547664" y="4941168"/>
            <a:ext cx="69847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600" dirty="0" smtClean="0">
              <a:ln w="11430"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sm_ful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71810"/>
            <a:ext cx="9144000" cy="3048000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785786" y="135790"/>
            <a:ext cx="7286676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Нормативно - правовая база</a:t>
            </a:r>
            <a:endParaRPr lang="ru-RU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-«Конституция РФ ст.26.44</a:t>
            </a:r>
            <a:endPara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-Указ президента РФ от 19декабря 2012г.№666 «О стратегии   государственной национальной политики Российской Федерации на период до 2025г.</a:t>
            </a:r>
            <a:endPara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-Распоряжение Правительства РФ от 15 июля 2013г.№1226-р «Стратегия государственной национальной политики  РФ на период до 2025г.»</a:t>
            </a:r>
            <a:endPara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-Федеральный закон №273-ФЗ «Об образовании в РФ» от 29.12.2012г.</a:t>
            </a:r>
            <a:endPara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-Федеральный государственный образовательный  стандарт  дошкольного образования, (приказ  Министерства образования науки  РФ  от 17.10.2013,№1155.</a:t>
            </a:r>
          </a:p>
          <a:p>
            <a:pPr algn="just">
              <a:buNone/>
            </a:pPr>
            <a:r>
              <a:rPr lang="ru-RU" sz="1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- Устав МАДОУ «Детский сад №89 комбинированного вида»</a:t>
            </a:r>
          </a:p>
          <a:p>
            <a:pPr algn="just">
              <a:buNone/>
            </a:pPr>
            <a:r>
              <a:rPr lang="ru-RU" sz="1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- локальные акты МАДОУ «Детский сад №89 комбинированного вида»</a:t>
            </a:r>
            <a:endPara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1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Формирование интегративных качеств этнокультурной направленности детей дошкольного возраста посредством интеграции образовательных областей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39952" y="1340768"/>
            <a:ext cx="4608512" cy="3312369"/>
          </a:xfrm>
        </p:spPr>
        <p:txBody>
          <a:bodyPr>
            <a:normAutofit/>
          </a:bodyPr>
          <a:lstStyle/>
          <a:p>
            <a:pPr marL="0" indent="0" algn="ctr" fontAlgn="base">
              <a:buNone/>
            </a:pP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dirty="0" smtClean="0">
                <a:latin typeface="Times New Roman" pitchFamily="18" charset="0"/>
                <a:cs typeface="Times New Roman" pitchFamily="18" charset="0"/>
              </a:rPr>
            </a:br>
            <a:endParaRPr lang="ru-RU" sz="49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fugazeta.ru/wp-content/uploads/2017/01/uzor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65304"/>
            <a:ext cx="9144000" cy="69269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857224" y="1785926"/>
            <a:ext cx="7715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Цель инновации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: Создание и проверка педагогических условий формирования интегративных качеств этнокультурной направленности у детей дошкольного возраста посредством интеграции образовательных областей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3108" y="4929198"/>
            <a:ext cx="48577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 этап –организационный    (2015-2016)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 этап – практический          (2016-2018)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 этап – обобщающий          (2018-2020)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2911" y="2714620"/>
            <a:ext cx="800105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Ожидаемые результаты: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Формирование интереса к языкам и культуре народов 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Развитие взаимопонимания и формирование толерантных отношений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Использование педагогического потенциала традиционной народной </a:t>
            </a:r>
          </a:p>
          <a:p>
            <a:pPr marL="342900" indent="-34290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культуры, с целью воспитания у детей духовно-нравственных качеств личности</a:t>
            </a:r>
          </a:p>
          <a:p>
            <a:pPr marL="342900" indent="-34290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4. Совершенствование ресурсного обеспечения</a:t>
            </a:r>
          </a:p>
          <a:p>
            <a:pPr marL="342900" indent="-34290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5. Продолжение работы по налаживанию партнерских отношений с социумом</a:t>
            </a:r>
          </a:p>
          <a:p>
            <a:pPr marL="342900" indent="-34290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6. Распространение  педагогического опыта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Формирование интегративных качеств этнокультурной направленности детей дошкольного возраста посредством интеграции образовательных областей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39952" y="1844824"/>
            <a:ext cx="4608512" cy="2808313"/>
          </a:xfrm>
        </p:spPr>
        <p:txBody>
          <a:bodyPr>
            <a:normAutofit/>
          </a:bodyPr>
          <a:lstStyle/>
          <a:p>
            <a:pPr marL="0" indent="0" algn="ctr" fontAlgn="base">
              <a:buNone/>
            </a:pP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dirty="0" smtClean="0">
                <a:latin typeface="Times New Roman" pitchFamily="18" charset="0"/>
                <a:cs typeface="Times New Roman" pitchFamily="18" charset="0"/>
              </a:rPr>
            </a:br>
            <a:endParaRPr lang="ru-RU" sz="49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fugazeta.ru/wp-content/uploads/2017/01/uzor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65304"/>
            <a:ext cx="9144000" cy="69269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28596" y="1500174"/>
            <a:ext cx="79732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анкетирования родителей (законных представителей):</a:t>
            </a:r>
          </a:p>
          <a:p>
            <a:pPr algn="ctr"/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1571604" y="2071678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3253953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Формирование интегративных качеств этнокультурной направленности детей дошкольного возраста посредством интеграции образовательных областей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39952" y="1844824"/>
            <a:ext cx="4608512" cy="2808313"/>
          </a:xfrm>
        </p:spPr>
        <p:txBody>
          <a:bodyPr>
            <a:normAutofit/>
          </a:bodyPr>
          <a:lstStyle/>
          <a:p>
            <a:pPr marL="0" indent="0" algn="ctr" fontAlgn="base">
              <a:buNone/>
            </a:pP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dirty="0" smtClean="0">
                <a:latin typeface="Times New Roman" pitchFamily="18" charset="0"/>
                <a:cs typeface="Times New Roman" pitchFamily="18" charset="0"/>
              </a:rPr>
            </a:br>
            <a:endParaRPr lang="ru-RU" sz="49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fugazeta.ru/wp-content/uploads/2017/01/uzor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65304"/>
            <a:ext cx="9144000" cy="69269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20715" y="2060848"/>
            <a:ext cx="8302529" cy="29854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инновационной деятельности: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абота с детьми;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абота с педагогами;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абота  с родителями;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с социумом;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рганизация  поликультурной предметно-развивающей среды.        </a:t>
            </a:r>
          </a:p>
        </p:txBody>
      </p:sp>
    </p:spTree>
    <p:extLst>
      <p:ext uri="{BB962C8B-B14F-4D97-AF65-F5344CB8AC3E}">
        <p14:creationId xmlns:p14="http://schemas.microsoft.com/office/powerpoint/2010/main" xmlns="" val="3253953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4" y="571480"/>
            <a:ext cx="8208927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ПРЕДМЕТНО-РАЗВИВАЮЩАЯ СРЕДА</a:t>
            </a:r>
          </a:p>
        </p:txBody>
      </p:sp>
      <p:pic>
        <p:nvPicPr>
          <p:cNvPr id="17410" name="Picture 2" descr="http://fugazeta.ru/wp-content/uploads/2017/01/uzor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6165304"/>
            <a:ext cx="7704856" cy="692696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928926" y="1071546"/>
            <a:ext cx="35666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ЦЕНТРЫ НАРОДНОЙ КУЛЬТУРЫ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IMG_798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7224" y="1500174"/>
            <a:ext cx="3536182" cy="2357454"/>
          </a:xfrm>
          <a:prstGeom prst="rect">
            <a:avLst/>
          </a:prstGeom>
        </p:spPr>
      </p:pic>
      <p:pic>
        <p:nvPicPr>
          <p:cNvPr id="12" name="Рисунок 11" descr="IMG_803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6314" y="1500174"/>
            <a:ext cx="3536181" cy="2357454"/>
          </a:xfrm>
          <a:prstGeom prst="rect">
            <a:avLst/>
          </a:prstGeom>
        </p:spPr>
      </p:pic>
      <p:pic>
        <p:nvPicPr>
          <p:cNvPr id="13" name="Рисунок 12" descr="IMG_800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57225" y="3929066"/>
            <a:ext cx="3500430" cy="2286016"/>
          </a:xfrm>
          <a:prstGeom prst="rect">
            <a:avLst/>
          </a:prstGeom>
        </p:spPr>
      </p:pic>
      <p:pic>
        <p:nvPicPr>
          <p:cNvPr id="14" name="Рисунок 13" descr="IMG_801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86314" y="3929067"/>
            <a:ext cx="3500462" cy="22145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1564</TotalTime>
  <Words>523</Words>
  <Application>Microsoft Office PowerPoint</Application>
  <PresentationFormat>Экран (4:3)</PresentationFormat>
  <Paragraphs>124</Paragraphs>
  <Slides>34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Формирование интегративных качеств этнокультурной направленности детей дошкольного возраста посредством интеграции образовательных областей</vt:lpstr>
      <vt:lpstr>Формирование интегративных качеств этнокультурной направленности детей дошкольного возраста посредством интеграции образовательных областей</vt:lpstr>
      <vt:lpstr>Формирование интегративных качеств этнокультурной направленности детей дошкольного возраста посредством интеграции образовательных областей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Глуховы</dc:creator>
  <cp:lastModifiedBy>Елена</cp:lastModifiedBy>
  <cp:revision>174</cp:revision>
  <dcterms:created xsi:type="dcterms:W3CDTF">2018-03-03T20:32:23Z</dcterms:created>
  <dcterms:modified xsi:type="dcterms:W3CDTF">2019-11-18T19:04:58Z</dcterms:modified>
</cp:coreProperties>
</file>