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9" r:id="rId5"/>
    <p:sldId id="261" r:id="rId6"/>
    <p:sldId id="263" r:id="rId7"/>
    <p:sldId id="262" r:id="rId8"/>
    <p:sldId id="264" r:id="rId9"/>
    <p:sldId id="267" r:id="rId10"/>
    <p:sldId id="282" r:id="rId11"/>
    <p:sldId id="273" r:id="rId12"/>
    <p:sldId id="280" r:id="rId13"/>
    <p:sldId id="270" r:id="rId14"/>
    <p:sldId id="269" r:id="rId15"/>
    <p:sldId id="268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074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hyperlink" Target="https://ru.wikipedia.org/wiki/%D0%90%D0%B1%D0%B1%D0%B0%D1%81_%D0%B8%D0%B1%D0%BD_%D0%A4%D0%B0%D1%80%D0%BD%D0%B0%D1%81" TargetMode="External"/><Relationship Id="rId7" Type="http://schemas.openxmlformats.org/officeDocument/2006/relationships/hyperlink" Target="https://ru.wikipedia.org/wiki/%D0%9B%D0%B5%D0%BE%D0%BD%D0%B0%D1%80%D0%B4%D0%BE_%D0%B4%D0%B0_%D0%92%D0%B8%D0%BD%D1%87%D0%B8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C%D0%B0%D1%85%D0%BE%D0%BB%D1%91%D1%82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00" y="1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" name="Прямоугольник 1"/>
          <p:cNvSpPr/>
          <p:nvPr/>
        </p:nvSpPr>
        <p:spPr>
          <a:xfrm>
            <a:off x="-180528" y="5103674"/>
            <a:ext cx="624727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ИСТОРИЯ </a:t>
            </a: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АВИАСТРОЕНИЯ</a:t>
            </a:r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79634" y="2967335"/>
            <a:ext cx="18473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806" y="2005189"/>
            <a:ext cx="4817641" cy="422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bizavnews.ru/upload/medialibrary/251/86kqnmcyvz6ijgwsr6fzzqk15ct68rh0/G280_Gama-Aviatio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31" b="12100"/>
          <a:stretch/>
        </p:blipFill>
        <p:spPr bwMode="auto">
          <a:xfrm>
            <a:off x="413104" y="267788"/>
            <a:ext cx="6031104" cy="316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53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0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4479634" y="2967335"/>
            <a:ext cx="18473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964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Самолёт разработан авиационным отделом </a:t>
            </a:r>
          </a:p>
          <a:p>
            <a:pPr lvl="0" algn="ctr"/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Русско-Балтийского вагонного завода в Петербурге под руководством 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Игоря</a:t>
            </a:r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Ивановича</a:t>
            </a:r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 Сикорского.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7" y="1281581"/>
            <a:ext cx="4392488" cy="245979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139952" y="1391521"/>
            <a:ext cx="23021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И. И. Сикорский и император Николай II на борту </a:t>
            </a:r>
            <a:endParaRPr lang="ru-RU" sz="2000" b="1" dirty="0" smtClean="0">
              <a:solidFill>
                <a:srgbClr val="2021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Русского витязя», </a:t>
            </a:r>
            <a:endParaRPr lang="ru-RU" sz="2000" b="1" dirty="0" smtClean="0">
              <a:solidFill>
                <a:srgbClr val="20212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лето </a:t>
            </a:r>
            <a:r>
              <a:rPr lang="ru-RU" sz="2000" b="1" dirty="0">
                <a:solidFill>
                  <a:srgbClr val="202122"/>
                </a:solidFill>
                <a:latin typeface="Times New Roman" pitchFamily="18" charset="0"/>
                <a:cs typeface="Times New Roman" pitchFamily="18" charset="0"/>
              </a:rPr>
              <a:t>1913 г.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245801"/>
            <a:ext cx="1989573" cy="26439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7" y="4123656"/>
            <a:ext cx="6792869" cy="25473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858000" y="508518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222222"/>
                </a:solidFill>
                <a:latin typeface="PT Sans"/>
              </a:rPr>
              <a:t>«Илья Муромец</a:t>
            </a:r>
            <a:r>
              <a:rPr lang="ru-RU" b="1" dirty="0" smtClean="0">
                <a:solidFill>
                  <a:srgbClr val="222222"/>
                </a:solidFill>
                <a:latin typeface="PT Sans"/>
              </a:rPr>
              <a:t>»</a:t>
            </a:r>
          </a:p>
          <a:p>
            <a:r>
              <a:rPr lang="ru-RU" b="1" dirty="0" smtClean="0">
                <a:solidFill>
                  <a:srgbClr val="222222"/>
                </a:solidFill>
                <a:latin typeface="PT Sans"/>
              </a:rPr>
              <a:t> </a:t>
            </a:r>
            <a:r>
              <a:rPr lang="ru-RU" b="1" dirty="0">
                <a:solidFill>
                  <a:srgbClr val="222222"/>
                </a:solidFill>
                <a:latin typeface="PT Sans"/>
              </a:rPr>
              <a:t>— первый </a:t>
            </a:r>
            <a:endParaRPr lang="ru-RU" b="1" dirty="0" smtClean="0">
              <a:solidFill>
                <a:srgbClr val="222222"/>
              </a:solidFill>
              <a:latin typeface="PT Sans"/>
            </a:endParaRPr>
          </a:p>
          <a:p>
            <a:r>
              <a:rPr lang="ru-RU" b="1" dirty="0" smtClean="0">
                <a:solidFill>
                  <a:srgbClr val="222222"/>
                </a:solidFill>
                <a:latin typeface="PT Sans"/>
              </a:rPr>
              <a:t>русский </a:t>
            </a:r>
          </a:p>
          <a:p>
            <a:r>
              <a:rPr lang="ru-RU" b="1" dirty="0" smtClean="0">
                <a:solidFill>
                  <a:srgbClr val="222222"/>
                </a:solidFill>
                <a:latin typeface="PT Sans"/>
              </a:rPr>
              <a:t>бомбардировщик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5626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00" y="1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4479634" y="2967335"/>
            <a:ext cx="18473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5303" y="110364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rPr>
              <a:t>       </a:t>
            </a:r>
            <a:r>
              <a:rPr lang="en-US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Heinkel</a:t>
            </a:r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 178</a:t>
            </a: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первый в мире самолёт с турбореактивным двигателем. Первый полет совершил 27 августа 1939 года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15282"/>
            <a:ext cx="7735887" cy="362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4005064"/>
            <a:ext cx="82089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j-ea"/>
                <a:cs typeface="+mj-cs"/>
              </a:rPr>
              <a:t>Самолёт </a:t>
            </a:r>
            <a:r>
              <a:rPr kumimoji="0" lang="en-US" sz="4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j-ea"/>
                <a:cs typeface="+mj-cs"/>
              </a:rPr>
              <a:t>Heinkel</a:t>
            </a: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>
                    <a:lumMod val="85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 pitchFamily="34" charset="0"/>
                <a:ea typeface="+mj-ea"/>
                <a:cs typeface="+mj-cs"/>
              </a:rPr>
              <a:t> He 178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104" name="Picture 8" descr="http://lemur59.ru/sites/default/files/images/unknown-heinke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3" y="1660034"/>
            <a:ext cx="6731642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9337" y="5738847"/>
            <a:ext cx="32440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</a:rPr>
              <a:t>Эрнст </a:t>
            </a:r>
            <a:r>
              <a:rPr lang="ru-RU" sz="3600" dirty="0" err="1">
                <a:solidFill>
                  <a:schemeClr val="bg1"/>
                </a:solidFill>
              </a:rPr>
              <a:t>Хейнкель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20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7" y="16024"/>
            <a:ext cx="919321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-215714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".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04664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июне 1955 года с подмосковного аэродрома в Жуковском поднялся в воздух опытный самолет «104» разработки КБ Туполева.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52441"/>
            <a:ext cx="6912768" cy="5105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89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00" y="1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4479634" y="2967335"/>
            <a:ext cx="18473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91956" y="535901"/>
            <a:ext cx="7344816" cy="172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777777"/>
              </a:buClr>
              <a:buSzPct val="120000"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Самолёт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Ту-144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советский сверхзвуковой пассажирский самолёт, разработанный КБ Туполева в 1960-е годы.</a:t>
            </a:r>
          </a:p>
          <a:p>
            <a:pPr marL="342900" marR="0" lvl="0" indent="-342900" defTabSz="9144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777777"/>
              </a:buClr>
              <a:buSzPct val="120000"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Tu-144LL in fligh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740" y="1916832"/>
            <a:ext cx="7633787" cy="4680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120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4479634" y="2967335"/>
            <a:ext cx="18473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Picture 5" descr="Concorde g-boab in storage arp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2814" y="260648"/>
            <a:ext cx="7003099" cy="34563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755576" y="3933056"/>
            <a:ext cx="74103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Concorde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- англо-французский сверхзвуковой пассажирский самолёт, один из двух типов сверхзвуковых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самолётов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20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0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4479634" y="2967335"/>
            <a:ext cx="18473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358785"/>
            <a:ext cx="72728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777777"/>
              </a:buClr>
              <a:buSzPct val="120000"/>
            </a:pPr>
            <a:r>
              <a:rPr lang="ru-RU" sz="3200" b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Колумбия</a:t>
            </a:r>
            <a:r>
              <a:rPr lang="ru-RU" sz="32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многоразовый транспортный космический корабль НАСА и первый экземпляр корабля системы «</a:t>
            </a:r>
            <a:r>
              <a:rPr lang="en-US" sz="32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Space Shuttle</a:t>
            </a:r>
            <a:r>
              <a:rPr lang="ru-RU" sz="32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», летавший в космос</a:t>
            </a:r>
            <a:r>
              <a:rPr lang="en-US" sz="32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703" y="2717405"/>
            <a:ext cx="5350553" cy="4140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1203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" y="-49213"/>
            <a:ext cx="919321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1030" y="1035025"/>
            <a:ext cx="842493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Сейчас  </a:t>
            </a:r>
            <a:r>
              <a:rPr lang="ru-RU" sz="3600" b="1" dirty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авиация является самым быстрым пассажирским транспортом. </a:t>
            </a:r>
            <a:endParaRPr lang="ru-RU" sz="3600" b="1" dirty="0" smtClean="0">
              <a:solidFill>
                <a:srgbClr val="383838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rgbClr val="383838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4328" y="2111731"/>
            <a:ext cx="864845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218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3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00" y="1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-23813"/>
            <a:ext cx="919321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260648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Полет 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человеческой мысли подобен свободному полету птиц. И история авиации — лучшее тому подтверждение</a:t>
            </a: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4" name="Picture 2" descr="https://pbs.twimg.com/profile_banners/1352704098/1583708902/1500x50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1" r="4591"/>
          <a:stretch/>
        </p:blipFill>
        <p:spPr bwMode="auto">
          <a:xfrm>
            <a:off x="395537" y="2420888"/>
            <a:ext cx="8343312" cy="3984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78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" name="Прямоугольник 1"/>
          <p:cNvSpPr/>
          <p:nvPr/>
        </p:nvSpPr>
        <p:spPr>
          <a:xfrm>
            <a:off x="5019807" y="404664"/>
            <a:ext cx="39892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ервый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управляемый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полёт на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дельтаплане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совершил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Аббас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3" tooltip="Аббас ибн Фарнас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ибн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Фирнас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IX веке н.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islamdag.ru/sites/default/files/styles/large/public/img/2016/lichnosti/abbas01.jpg?itok=Znzu-7OB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7923"/>
            <a:ext cx="4788024" cy="359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upload.wikimedia.org/wikipedia/commons/d/d4/Design_for_a_Flying_Machine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6" t="10995" b="16380"/>
          <a:stretch/>
        </p:blipFill>
        <p:spPr bwMode="auto">
          <a:xfrm>
            <a:off x="4991512" y="3645024"/>
            <a:ext cx="4045872" cy="306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91596" y="6214027"/>
            <a:ext cx="3341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err="1">
                <a:solidFill>
                  <a:srgbClr val="FAA700"/>
                </a:solidFill>
                <a:latin typeface="Arial"/>
                <a:hlinkClick r:id="rId6"/>
              </a:rPr>
              <a:t>Махолёт</a:t>
            </a:r>
            <a:r>
              <a:rPr lang="ru-RU" dirty="0">
                <a:solidFill>
                  <a:srgbClr val="202122"/>
                </a:solidFill>
                <a:latin typeface="Arial"/>
              </a:rPr>
              <a:t> </a:t>
            </a:r>
            <a:r>
              <a:rPr lang="ru-RU" dirty="0">
                <a:solidFill>
                  <a:srgbClr val="0645AD"/>
                </a:solidFill>
                <a:latin typeface="Arial"/>
                <a:hlinkClick r:id="rId7" tooltip="Леонардо да Винчи"/>
              </a:rPr>
              <a:t>Леонардо да Винчи</a:t>
            </a:r>
            <a:r>
              <a:rPr lang="ru-RU" dirty="0">
                <a:solidFill>
                  <a:srgbClr val="202122"/>
                </a:solidFill>
                <a:latin typeface="Arial"/>
              </a:rPr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7524" y="427972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зобретенный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Леонардо да Винчи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веке безмоторный аппарат,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тяжелее воздуха, с крыльями, которые приводятся в движение усилиями человека.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9" r="11779"/>
          <a:stretch/>
        </p:blipFill>
        <p:spPr>
          <a:xfrm>
            <a:off x="6989094" y="2643188"/>
            <a:ext cx="2181498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78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" name="Прямоугольник 1"/>
          <p:cNvSpPr/>
          <p:nvPr/>
        </p:nvSpPr>
        <p:spPr>
          <a:xfrm>
            <a:off x="683568" y="1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Первый </a:t>
            </a: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аэростат был разработан 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священником  </a:t>
            </a: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Франческо де Ла-</a:t>
            </a:r>
            <a:r>
              <a:rPr lang="ru-RU" sz="32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Терци</a:t>
            </a: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1670 </a:t>
            </a: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году.</a:t>
            </a:r>
            <a:endParaRPr lang="ru-RU" sz="3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32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i.pinimg.com/736x/5a/cf/7f/5acf7f0bcc84a1efd5f8e82dfe96b71c--flying-boat-vacuum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496" y="1628800"/>
            <a:ext cx="619268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78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321793" cy="685800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" name="Прямоугольник 1"/>
          <p:cNvSpPr/>
          <p:nvPr/>
        </p:nvSpPr>
        <p:spPr>
          <a:xfrm>
            <a:off x="251520" y="65002"/>
            <a:ext cx="518457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777777"/>
              </a:buClr>
              <a:buSzPct val="120000"/>
            </a:pPr>
            <a:r>
              <a:rPr lang="ru-RU" sz="2400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s03.infourok.ru/uploads/ex/0c03/000612fa-1b738b8a/img1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8" r="7500"/>
          <a:stretch/>
        </p:blipFill>
        <p:spPr bwMode="auto">
          <a:xfrm>
            <a:off x="827584" y="670535"/>
            <a:ext cx="7262950" cy="5516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88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" name="Прямоугольник 1"/>
          <p:cNvSpPr/>
          <p:nvPr/>
        </p:nvSpPr>
        <p:spPr>
          <a:xfrm>
            <a:off x="395536" y="116632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Воздушные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шары братьев Монгольфье получили название "монгольфьеры" и применяются до сих пор. </a:t>
            </a:r>
          </a:p>
        </p:txBody>
      </p:sp>
      <p:pic>
        <p:nvPicPr>
          <p:cNvPr id="2050" name="Picture 2" descr="https://ds04.infourok.ru/uploads/ex/06fa/000fe579-6518e31b/img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97" y="1110407"/>
            <a:ext cx="7344816" cy="550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25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" name="Прямоугольник 1"/>
          <p:cNvSpPr/>
          <p:nvPr/>
        </p:nvSpPr>
        <p:spPr>
          <a:xfrm>
            <a:off x="718431" y="37817"/>
            <a:ext cx="77048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Строительство первых дирижаблей-Цеппелинов началось в 1899 на плавающем сборочном цехе на Боденском озере в Заливе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Манзелл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27583"/>
            <a:ext cx="6408712" cy="4660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6" t="5905" r="4552" b="6476"/>
          <a:stretch/>
        </p:blipFill>
        <p:spPr bwMode="auto">
          <a:xfrm>
            <a:off x="676382" y="260648"/>
            <a:ext cx="8144573" cy="589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25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2" name="Прямоугольник 1"/>
          <p:cNvSpPr/>
          <p:nvPr/>
        </p:nvSpPr>
        <p:spPr>
          <a:xfrm>
            <a:off x="683568" y="116632"/>
            <a:ext cx="820891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Флайер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первый самолёт с двигателем внутреннего сгорания, сконструированным и построенным братьями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Райт.</a:t>
            </a:r>
            <a:endParaRPr lang="ru-RU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17" y="1484784"/>
            <a:ext cx="7974766" cy="5138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https://www.history.com/.image/t_share/MTU3ODc3NjU2MjA4NTQ5NTk5/wright-brother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37" y="1484784"/>
            <a:ext cx="8415064" cy="508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83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4/1618576156_23-phonoteka_org-p-fon-nebo-s-oblakami-dlya-fotoshopa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0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Прямоугольник 2"/>
          <p:cNvSpPr/>
          <p:nvPr/>
        </p:nvSpPr>
        <p:spPr>
          <a:xfrm>
            <a:off x="4479634" y="2967335"/>
            <a:ext cx="184730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1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16035"/>
            <a:ext cx="849581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САМОЛЁТ  </a:t>
            </a:r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КУДАШЕВА</a:t>
            </a:r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5" descr="«&amp;Kcy;&amp;ucy;&amp;dcy;&amp;acy;&amp;shcy;&amp;iecy;&amp;vcy;-1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3162" y="1402953"/>
            <a:ext cx="7852944" cy="37443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703924" y="5288340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Биплан деревянной конструкции с вынесенными на фермах передним рулём высоты и хвостовым оперением. Длина самолёта 10 м, размах крыльев 9 м, их суммарная площадь 34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квадратных метра.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02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254</Words>
  <Application>Microsoft Office PowerPoint</Application>
  <PresentationFormat>Экран (4:3)</PresentationFormat>
  <Paragraphs>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Master</dc:creator>
  <cp:lastModifiedBy>Master</cp:lastModifiedBy>
  <cp:revision>31</cp:revision>
  <dcterms:created xsi:type="dcterms:W3CDTF">2021-11-30T17:33:33Z</dcterms:created>
  <dcterms:modified xsi:type="dcterms:W3CDTF">2021-12-09T15:21:41Z</dcterms:modified>
</cp:coreProperties>
</file>