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62" r:id="rId2"/>
    <p:sldId id="278" r:id="rId3"/>
    <p:sldId id="281" r:id="rId4"/>
    <p:sldId id="282" r:id="rId5"/>
    <p:sldId id="283" r:id="rId6"/>
    <p:sldId id="293" r:id="rId7"/>
    <p:sldId id="284" r:id="rId8"/>
    <p:sldId id="294" r:id="rId9"/>
    <p:sldId id="285" r:id="rId10"/>
    <p:sldId id="286" r:id="rId11"/>
    <p:sldId id="295" r:id="rId12"/>
    <p:sldId id="287" r:id="rId13"/>
    <p:sldId id="296" r:id="rId14"/>
    <p:sldId id="288" r:id="rId15"/>
    <p:sldId id="297" r:id="rId16"/>
    <p:sldId id="301" r:id="rId17"/>
    <p:sldId id="302" r:id="rId18"/>
    <p:sldId id="289" r:id="rId19"/>
    <p:sldId id="298" r:id="rId20"/>
    <p:sldId id="290" r:id="rId21"/>
    <p:sldId id="303" r:id="rId22"/>
    <p:sldId id="276" r:id="rId23"/>
    <p:sldId id="300" r:id="rId24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  <a:srgbClr val="B1F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3" autoAdjust="0"/>
    <p:restoredTop sz="94660"/>
  </p:normalViewPr>
  <p:slideViewPr>
    <p:cSldViewPr>
      <p:cViewPr varScale="1">
        <p:scale>
          <a:sx n="88" d="100"/>
          <a:sy n="88" d="100"/>
        </p:scale>
        <p:origin x="-63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9368AC-5483-4CB6-9918-F799112DA088}" type="doc">
      <dgm:prSet loTypeId="urn:microsoft.com/office/officeart/2009/layout/CircleArrowProcess" loCatId="cycl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98A1CFAC-1C0B-4722-A74B-FEEF0D6DA217}">
      <dgm:prSet phldrT="[Текст]" custT="1"/>
      <dgm:spPr/>
      <dgm:t>
        <a:bodyPr/>
        <a:lstStyle/>
        <a:p>
          <a:pPr>
            <a:buClrTx/>
            <a:buSzTx/>
            <a:buFontTx/>
            <a:buNone/>
          </a:pPr>
          <a:r>
            <a:rPr lang="ru-RU" sz="28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lang="ru-RU" sz="28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Найти, </a:t>
          </a:r>
          <a:r>
            <a:rPr lang="ru-RU" sz="28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записать и </a:t>
          </a:r>
          <a:r>
            <a:rPr lang="ru-RU" sz="28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исправить </a:t>
          </a:r>
          <a:r>
            <a:rPr lang="ru-RU" sz="28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ошибки</a:t>
          </a:r>
          <a:endParaRPr lang="ru-RU" sz="2800" i="1" dirty="0"/>
        </a:p>
      </dgm:t>
    </dgm:pt>
    <dgm:pt modelId="{2A0BCFC0-F5EC-4B14-B1ED-124B3DC1590E}" type="parTrans" cxnId="{4FAF4553-555F-4C9E-B108-DB76F0BFE91F}">
      <dgm:prSet/>
      <dgm:spPr/>
      <dgm:t>
        <a:bodyPr/>
        <a:lstStyle/>
        <a:p>
          <a:endParaRPr lang="ru-RU"/>
        </a:p>
      </dgm:t>
    </dgm:pt>
    <dgm:pt modelId="{15B4E8B5-560B-42B7-8D05-F129E4D5517C}" type="sibTrans" cxnId="{4FAF4553-555F-4C9E-B108-DB76F0BFE91F}">
      <dgm:prSet/>
      <dgm:spPr/>
      <dgm:t>
        <a:bodyPr/>
        <a:lstStyle/>
        <a:p>
          <a:endParaRPr lang="ru-RU"/>
        </a:p>
      </dgm:t>
    </dgm:pt>
    <dgm:pt modelId="{4204FB61-1934-4B77-B98B-ADD4577EBBC0}">
      <dgm:prSet phldrT="[Текст]" custT="1"/>
      <dgm:spPr/>
      <dgm:t>
        <a:bodyPr/>
        <a:lstStyle/>
        <a:p>
          <a:pPr>
            <a:buClrTx/>
            <a:buSzTx/>
            <a:buFontTx/>
            <a:buNone/>
          </a:pPr>
          <a:r>
            <a:rPr kumimoji="0" lang="ru-RU" sz="28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2. </a:t>
          </a:r>
          <a:r>
            <a:rPr kumimoji="0" lang="ru-RU" sz="2800" b="1" i="1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Подставить входные данные в </a:t>
          </a:r>
          <a:r>
            <a:rPr kumimoji="0" lang="ru-RU" sz="28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программу </a:t>
          </a:r>
          <a:endParaRPr lang="ru-RU" sz="2800" i="1" dirty="0"/>
        </a:p>
      </dgm:t>
    </dgm:pt>
    <dgm:pt modelId="{9CE62643-74B7-4ED4-AD81-E3A8233D70DE}" type="parTrans" cxnId="{63CADF65-5E9C-456C-9C1F-55A5C2356978}">
      <dgm:prSet/>
      <dgm:spPr/>
      <dgm:t>
        <a:bodyPr/>
        <a:lstStyle/>
        <a:p>
          <a:endParaRPr lang="ru-RU"/>
        </a:p>
      </dgm:t>
    </dgm:pt>
    <dgm:pt modelId="{371C3253-AA18-4172-B68A-E4DB5A434B47}" type="sibTrans" cxnId="{63CADF65-5E9C-456C-9C1F-55A5C2356978}">
      <dgm:prSet/>
      <dgm:spPr/>
      <dgm:t>
        <a:bodyPr/>
        <a:lstStyle/>
        <a:p>
          <a:endParaRPr lang="ru-RU"/>
        </a:p>
      </dgm:t>
    </dgm:pt>
    <dgm:pt modelId="{7CF337A3-9358-48EC-9973-830E35982E21}">
      <dgm:prSet phldrT="[Текст]" custT="1"/>
      <dgm:spPr/>
      <dgm:t>
        <a:bodyPr/>
        <a:lstStyle/>
        <a:p>
          <a:pPr>
            <a:buClrTx/>
            <a:buSzTx/>
            <a:buFontTx/>
            <a:buNone/>
          </a:pPr>
          <a:r>
            <a:rPr lang="ru-RU" sz="28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</a:t>
          </a:r>
          <a:r>
            <a:rPr lang="ru-RU" sz="28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Записать полученный </a:t>
          </a:r>
          <a:r>
            <a:rPr lang="ru-RU" sz="28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результат</a:t>
          </a:r>
          <a:endParaRPr lang="ru-RU" sz="2800" i="1" dirty="0"/>
        </a:p>
      </dgm:t>
    </dgm:pt>
    <dgm:pt modelId="{50F606DE-76A0-4E0A-840E-20593764CC65}" type="parTrans" cxnId="{46590350-55A3-4A32-8D01-6909D017BFD9}">
      <dgm:prSet/>
      <dgm:spPr/>
      <dgm:t>
        <a:bodyPr/>
        <a:lstStyle/>
        <a:p>
          <a:endParaRPr lang="ru-RU"/>
        </a:p>
      </dgm:t>
    </dgm:pt>
    <dgm:pt modelId="{AD093881-EBF3-4F24-AA6C-8035BC644BD2}" type="sibTrans" cxnId="{46590350-55A3-4A32-8D01-6909D017BFD9}">
      <dgm:prSet/>
      <dgm:spPr/>
      <dgm:t>
        <a:bodyPr/>
        <a:lstStyle/>
        <a:p>
          <a:endParaRPr lang="ru-RU"/>
        </a:p>
      </dgm:t>
    </dgm:pt>
    <dgm:pt modelId="{EB211592-6AAF-48A0-A638-91154F44AF7A}" type="pres">
      <dgm:prSet presAssocID="{3E9368AC-5483-4CB6-9918-F799112DA088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9EE491B-8CE7-4ABF-ABD6-A8A41F9A4F14}" type="pres">
      <dgm:prSet presAssocID="{98A1CFAC-1C0B-4722-A74B-FEEF0D6DA217}" presName="Accent1" presStyleCnt="0"/>
      <dgm:spPr/>
    </dgm:pt>
    <dgm:pt modelId="{127164AD-0BDE-4775-9695-8815B79C110F}" type="pres">
      <dgm:prSet presAssocID="{98A1CFAC-1C0B-4722-A74B-FEEF0D6DA217}" presName="Accent" presStyleLbl="node1" presStyleIdx="0" presStyleCnt="3" custScaleX="234851"/>
      <dgm:spPr>
        <a:ln w="53975">
          <a:solidFill>
            <a:srgbClr val="FF0000"/>
          </a:solidFill>
        </a:ln>
      </dgm:spPr>
    </dgm:pt>
    <dgm:pt modelId="{A8205551-6B44-4426-AED1-16E7EB74D74A}" type="pres">
      <dgm:prSet presAssocID="{98A1CFAC-1C0B-4722-A74B-FEEF0D6DA217}" presName="Parent1" presStyleLbl="revTx" presStyleIdx="0" presStyleCnt="3" custScaleX="331232" custLinFactNeighborX="6730" custLinFactNeighborY="-2107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CBED62-F2B2-44A8-B55A-E1E9D477C58F}" type="pres">
      <dgm:prSet presAssocID="{4204FB61-1934-4B77-B98B-ADD4577EBBC0}" presName="Accent2" presStyleCnt="0"/>
      <dgm:spPr/>
    </dgm:pt>
    <dgm:pt modelId="{E7E255ED-4A76-43B6-A4B0-0A749CB126D2}" type="pres">
      <dgm:prSet presAssocID="{4204FB61-1934-4B77-B98B-ADD4577EBBC0}" presName="Accent" presStyleLbl="node1" presStyleIdx="1" presStyleCnt="3" custScaleX="263452" custScaleY="106334" custLinFactNeighborX="-14400" custLinFactNeighborY="12428"/>
      <dgm:spPr>
        <a:ln w="47625">
          <a:solidFill>
            <a:srgbClr val="0000CC"/>
          </a:solidFill>
        </a:ln>
      </dgm:spPr>
    </dgm:pt>
    <dgm:pt modelId="{F19AE9E0-6454-4BF7-98BC-BF05895A92D0}" type="pres">
      <dgm:prSet presAssocID="{4204FB61-1934-4B77-B98B-ADD4577EBBC0}" presName="Parent2" presStyleLbl="revTx" presStyleIdx="1" presStyleCnt="3" custScaleX="402371" custLinFactNeighborX="-37353" custLinFactNeighborY="2845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45F22A-E095-4CC2-BEDC-1BC049BB444A}" type="pres">
      <dgm:prSet presAssocID="{7CF337A3-9358-48EC-9973-830E35982E21}" presName="Accent3" presStyleCnt="0"/>
      <dgm:spPr/>
    </dgm:pt>
    <dgm:pt modelId="{8ACF9611-59DE-475C-AB9C-3359E50F29C0}" type="pres">
      <dgm:prSet presAssocID="{7CF337A3-9358-48EC-9973-830E35982E21}" presName="Accent" presStyleLbl="node1" presStyleIdx="2" presStyleCnt="3" custScaleX="325086" custLinFactNeighborX="-4403" custLinFactNeighborY="28063"/>
      <dgm:spPr>
        <a:ln w="47625">
          <a:solidFill>
            <a:srgbClr val="00B050"/>
          </a:solidFill>
        </a:ln>
      </dgm:spPr>
    </dgm:pt>
    <dgm:pt modelId="{685157C0-D334-40B6-8502-76C184FAA2CE}" type="pres">
      <dgm:prSet presAssocID="{7CF337A3-9358-48EC-9973-830E35982E21}" presName="Parent3" presStyleLbl="revTx" presStyleIdx="2" presStyleCnt="3" custScaleX="400797" custLinFactY="13297" custLinFactNeighborX="-27084" custLinFactNeighborY="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C364CB-53DF-4E55-AE16-087CA0A62A70}" type="presOf" srcId="{3E9368AC-5483-4CB6-9918-F799112DA088}" destId="{EB211592-6AAF-48A0-A638-91154F44AF7A}" srcOrd="0" destOrd="0" presId="urn:microsoft.com/office/officeart/2009/layout/CircleArrowProcess"/>
    <dgm:cxn modelId="{C4C6B8C3-0BD9-4B46-86C0-B6C5BC81F3B1}" type="presOf" srcId="{7CF337A3-9358-48EC-9973-830E35982E21}" destId="{685157C0-D334-40B6-8502-76C184FAA2CE}" srcOrd="0" destOrd="0" presId="urn:microsoft.com/office/officeart/2009/layout/CircleArrowProcess"/>
    <dgm:cxn modelId="{59E2AD2F-AF18-4747-A3AC-0F9EE15B009E}" type="presOf" srcId="{98A1CFAC-1C0B-4722-A74B-FEEF0D6DA217}" destId="{A8205551-6B44-4426-AED1-16E7EB74D74A}" srcOrd="0" destOrd="0" presId="urn:microsoft.com/office/officeart/2009/layout/CircleArrowProcess"/>
    <dgm:cxn modelId="{A4264A27-A530-4DC6-B971-C70909C5D17F}" type="presOf" srcId="{4204FB61-1934-4B77-B98B-ADD4577EBBC0}" destId="{F19AE9E0-6454-4BF7-98BC-BF05895A92D0}" srcOrd="0" destOrd="0" presId="urn:microsoft.com/office/officeart/2009/layout/CircleArrowProcess"/>
    <dgm:cxn modelId="{63CADF65-5E9C-456C-9C1F-55A5C2356978}" srcId="{3E9368AC-5483-4CB6-9918-F799112DA088}" destId="{4204FB61-1934-4B77-B98B-ADD4577EBBC0}" srcOrd="1" destOrd="0" parTransId="{9CE62643-74B7-4ED4-AD81-E3A8233D70DE}" sibTransId="{371C3253-AA18-4172-B68A-E4DB5A434B47}"/>
    <dgm:cxn modelId="{4FAF4553-555F-4C9E-B108-DB76F0BFE91F}" srcId="{3E9368AC-5483-4CB6-9918-F799112DA088}" destId="{98A1CFAC-1C0B-4722-A74B-FEEF0D6DA217}" srcOrd="0" destOrd="0" parTransId="{2A0BCFC0-F5EC-4B14-B1ED-124B3DC1590E}" sibTransId="{15B4E8B5-560B-42B7-8D05-F129E4D5517C}"/>
    <dgm:cxn modelId="{46590350-55A3-4A32-8D01-6909D017BFD9}" srcId="{3E9368AC-5483-4CB6-9918-F799112DA088}" destId="{7CF337A3-9358-48EC-9973-830E35982E21}" srcOrd="2" destOrd="0" parTransId="{50F606DE-76A0-4E0A-840E-20593764CC65}" sibTransId="{AD093881-EBF3-4F24-AA6C-8035BC644BD2}"/>
    <dgm:cxn modelId="{CDDAEF0B-8CA0-46F3-B44F-45155B9F5471}" type="presParOf" srcId="{EB211592-6AAF-48A0-A638-91154F44AF7A}" destId="{69EE491B-8CE7-4ABF-ABD6-A8A41F9A4F14}" srcOrd="0" destOrd="0" presId="urn:microsoft.com/office/officeart/2009/layout/CircleArrowProcess"/>
    <dgm:cxn modelId="{94B54125-D020-447E-A9B5-184B92A51EFE}" type="presParOf" srcId="{69EE491B-8CE7-4ABF-ABD6-A8A41F9A4F14}" destId="{127164AD-0BDE-4775-9695-8815B79C110F}" srcOrd="0" destOrd="0" presId="urn:microsoft.com/office/officeart/2009/layout/CircleArrowProcess"/>
    <dgm:cxn modelId="{ADA3672D-3E49-4948-B12A-69E67CB6E75E}" type="presParOf" srcId="{EB211592-6AAF-48A0-A638-91154F44AF7A}" destId="{A8205551-6B44-4426-AED1-16E7EB74D74A}" srcOrd="1" destOrd="0" presId="urn:microsoft.com/office/officeart/2009/layout/CircleArrowProcess"/>
    <dgm:cxn modelId="{66B5208E-866F-4999-B3D9-0FB6D570C8AC}" type="presParOf" srcId="{EB211592-6AAF-48A0-A638-91154F44AF7A}" destId="{C3CBED62-F2B2-44A8-B55A-E1E9D477C58F}" srcOrd="2" destOrd="0" presId="urn:microsoft.com/office/officeart/2009/layout/CircleArrowProcess"/>
    <dgm:cxn modelId="{7D9C6088-256D-4D13-9074-5B1258ECD13D}" type="presParOf" srcId="{C3CBED62-F2B2-44A8-B55A-E1E9D477C58F}" destId="{E7E255ED-4A76-43B6-A4B0-0A749CB126D2}" srcOrd="0" destOrd="0" presId="urn:microsoft.com/office/officeart/2009/layout/CircleArrowProcess"/>
    <dgm:cxn modelId="{53DE417D-FD24-4BAE-BC98-5454CFDF202B}" type="presParOf" srcId="{EB211592-6AAF-48A0-A638-91154F44AF7A}" destId="{F19AE9E0-6454-4BF7-98BC-BF05895A92D0}" srcOrd="3" destOrd="0" presId="urn:microsoft.com/office/officeart/2009/layout/CircleArrowProcess"/>
    <dgm:cxn modelId="{90910FF5-DD30-4B42-AD3F-19950434BBC5}" type="presParOf" srcId="{EB211592-6AAF-48A0-A638-91154F44AF7A}" destId="{4145F22A-E095-4CC2-BEDC-1BC049BB444A}" srcOrd="4" destOrd="0" presId="urn:microsoft.com/office/officeart/2009/layout/CircleArrowProcess"/>
    <dgm:cxn modelId="{1C7E848B-5ED4-407F-9D23-AE12F808237D}" type="presParOf" srcId="{4145F22A-E095-4CC2-BEDC-1BC049BB444A}" destId="{8ACF9611-59DE-475C-AB9C-3359E50F29C0}" srcOrd="0" destOrd="0" presId="urn:microsoft.com/office/officeart/2009/layout/CircleArrowProcess"/>
    <dgm:cxn modelId="{61CF3B0D-6333-4174-AB0F-CE58740BB77C}" type="presParOf" srcId="{EB211592-6AAF-48A0-A638-91154F44AF7A}" destId="{685157C0-D334-40B6-8502-76C184FAA2CE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27164AD-0BDE-4775-9695-8815B79C110F}">
      <dsp:nvSpPr>
        <dsp:cNvPr id="0" name=""/>
        <dsp:cNvSpPr/>
      </dsp:nvSpPr>
      <dsp:spPr>
        <a:xfrm>
          <a:off x="766251" y="0"/>
          <a:ext cx="4983104" cy="2122138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3975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205551-6B44-4426-AED1-16E7EB74D74A}">
      <dsp:nvSpPr>
        <dsp:cNvPr id="0" name=""/>
        <dsp:cNvSpPr/>
      </dsp:nvSpPr>
      <dsp:spPr>
        <a:xfrm>
          <a:off x="1382064" y="641972"/>
          <a:ext cx="3905397" cy="5893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ru-RU" sz="2800" b="1" i="1" kern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lang="ru-RU" sz="2800" b="1" i="1" kern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Найти, </a:t>
          </a:r>
          <a:r>
            <a:rPr lang="ru-RU" sz="2800" b="1" i="1" kern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записать и </a:t>
          </a:r>
          <a:r>
            <a:rPr lang="ru-RU" sz="2800" b="1" i="1" kern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исправить </a:t>
          </a:r>
          <a:r>
            <a:rPr lang="ru-RU" sz="2800" b="1" i="1" kern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ошибки</a:t>
          </a:r>
          <a:endParaRPr lang="ru-RU" sz="2800" i="1" kern="1200" dirty="0"/>
        </a:p>
      </dsp:txBody>
      <dsp:txXfrm>
        <a:off x="1382064" y="641972"/>
        <a:ext cx="3905397" cy="589384"/>
      </dsp:txXfrm>
    </dsp:sp>
    <dsp:sp modelId="{E7E255ED-4A76-43B6-A4B0-0A749CB126D2}">
      <dsp:nvSpPr>
        <dsp:cNvPr id="0" name=""/>
        <dsp:cNvSpPr/>
      </dsp:nvSpPr>
      <dsp:spPr>
        <a:xfrm>
          <a:off x="-432046" y="1415857"/>
          <a:ext cx="5589965" cy="2256554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7625" cap="flat" cmpd="sng" algn="ctr">
          <a:solidFill>
            <a:srgbClr val="0000C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9AE9E0-6454-4BF7-98BC-BF05895A92D0}">
      <dsp:nvSpPr>
        <dsp:cNvPr id="0" name=""/>
        <dsp:cNvSpPr/>
      </dsp:nvSpPr>
      <dsp:spPr>
        <a:xfrm>
          <a:off x="0" y="2160238"/>
          <a:ext cx="4744163" cy="5893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ru-RU" sz="2800" b="1" i="1" u="none" strike="noStrike" kern="1200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2. </a:t>
          </a:r>
          <a:r>
            <a:rPr kumimoji="0" lang="ru-RU" sz="2800" b="1" i="1" u="none" strike="noStrike" kern="1200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Подставить входные данные в </a:t>
          </a:r>
          <a:r>
            <a:rPr kumimoji="0" lang="ru-RU" sz="2800" b="1" i="1" u="none" strike="noStrike" kern="1200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программу </a:t>
          </a:r>
          <a:endParaRPr lang="ru-RU" sz="2800" i="1" kern="1200" dirty="0"/>
        </a:p>
      </dsp:txBody>
      <dsp:txXfrm>
        <a:off x="0" y="2160238"/>
        <a:ext cx="4744163" cy="589384"/>
      </dsp:txXfrm>
    </dsp:sp>
    <dsp:sp modelId="{8ACF9611-59DE-475C-AB9C-3359E50F29C0}">
      <dsp:nvSpPr>
        <dsp:cNvPr id="0" name=""/>
        <dsp:cNvSpPr/>
      </dsp:nvSpPr>
      <dsp:spPr>
        <a:xfrm>
          <a:off x="216025" y="3096349"/>
          <a:ext cx="5926214" cy="1823698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762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5157C0-D334-40B6-8502-76C184FAA2CE}">
      <dsp:nvSpPr>
        <dsp:cNvPr id="0" name=""/>
        <dsp:cNvSpPr/>
      </dsp:nvSpPr>
      <dsp:spPr>
        <a:xfrm>
          <a:off x="576065" y="3818879"/>
          <a:ext cx="4725604" cy="5893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ru-RU" sz="2800" b="1" i="1" kern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</a:t>
          </a:r>
          <a:r>
            <a:rPr lang="ru-RU" sz="2800" b="1" i="1" kern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Записать полученный </a:t>
          </a:r>
          <a:r>
            <a:rPr lang="ru-RU" sz="2800" b="1" i="1" kern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результат</a:t>
          </a:r>
          <a:endParaRPr lang="ru-RU" sz="2800" i="1" kern="1200" dirty="0"/>
        </a:p>
      </dsp:txBody>
      <dsp:txXfrm>
        <a:off x="576065" y="3818879"/>
        <a:ext cx="4725604" cy="5893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11F06557-0044-4B2B-B20D-A0F6799455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/>
              <a:t>Тема урока «Итоговое повторение по теме «Алгоритмизация и программирование» 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791CA5C8-816B-4EA3-A435-51117AE7BE0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A61C4E-3734-4BA3-8AF4-24B97A7427B2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832B13D-F02D-4156-BD8D-8BC56D7C6CC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627594C3-C519-4303-81F2-629A963E947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917B4C-D698-4F24-BFB2-836AB6830D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5918796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/>
              <a:t>Тема урока «Итоговое повторение по теме «Алгоритмизация и программирование» 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F2B57F-2405-4FC8-B4AC-FA02DEB66FC7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43013"/>
            <a:ext cx="447675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61340E-32F4-43AD-9A09-A259360979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6214018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05783-F1EE-40F2-9A7D-4670A4A0255A}" type="datetime1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Тема урока «Итоговое повторение по теме  «Алгоритмизация и программирование»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DAC39-D19E-4750-BFB1-64B63A285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138E-EDE0-419B-97D9-344F8531B6B5}" type="datetime1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Тема урока «Итоговое повторение по теме  «Алгоритмизация и программирование»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DAC39-D19E-4750-BFB1-64B63A285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C644F-9339-4ED6-89C5-E1F9B366FBC7}" type="datetime1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Тема урока «Итоговое повторение по теме  «Алгоритмизация и программирование»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DAC39-D19E-4750-BFB1-64B63A285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DC121-0E91-4C5D-884A-85A7FD9F0366}" type="datetime1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Тема урока «Итоговое повторение по теме  «Алгоритмизация и программирование»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DAC39-D19E-4750-BFB1-64B63A285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168B5-3604-475C-85EF-BADB6EE97FDA}" type="datetime1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Тема урока «Итоговое повторение по теме  «Алгоритмизация и программирование»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DAC39-D19E-4750-BFB1-64B63A285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1CCD9-791F-4A90-B852-94AAC9B147D5}" type="datetime1">
              <a:rPr lang="ru-RU" smtClean="0"/>
              <a:pPr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Тема урока «Итоговое повторение по теме  «Алгоритмизация и программирование»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DAC39-D19E-4750-BFB1-64B63A285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BE965-25F0-46F2-B468-CC97869EA599}" type="datetime1">
              <a:rPr lang="ru-RU" smtClean="0"/>
              <a:pPr/>
              <a:t>06.04.2022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Тема урока «Итоговое повторение по теме  «Алгоритмизация и программирование» 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DAC39-D19E-4750-BFB1-64B63A285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929D-4C95-4986-AC68-1DA9D1B57446}" type="datetime1">
              <a:rPr lang="ru-RU" smtClean="0"/>
              <a:pPr/>
              <a:t>06.04.2022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Тема урока «Итоговое повторение по теме  «Алгоритмизация и программирование»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DAC39-D19E-4750-BFB1-64B63A285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4B79C-3FA7-4B59-B7E3-E12B4F31DBCA}" type="datetime1">
              <a:rPr lang="ru-RU" smtClean="0"/>
              <a:pPr/>
              <a:t>06.04.2022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Тема урока «Итоговое повторение по теме  «Алгоритмизация и программирование»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DAC39-D19E-4750-BFB1-64B63A285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BBE16-60BC-47D2-8CE1-D65E6DA1981D}" type="datetime1">
              <a:rPr lang="ru-RU" smtClean="0"/>
              <a:pPr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Тема урока «Итоговое повторение по теме  «Алгоритмизация и программирование»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DAC39-D19E-4750-BFB1-64B63A285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299D4-A5E9-4A0D-983E-1A436FDB3BF0}" type="datetime1">
              <a:rPr lang="ru-RU" smtClean="0"/>
              <a:pPr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Тема урока «Итоговое повторение по теме  «Алгоритмизация и программирование»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DAC39-D19E-4750-BFB1-64B63A285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994B5-586B-4337-B8CB-8C487430C36A}" type="datetime1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/>
              <a:t>Тема урока «Итоговое повторение по теме  «Алгоритмизация и программирование»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DAC39-D19E-4750-BFB1-64B63A285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928670"/>
            <a:ext cx="5200632" cy="4786346"/>
          </a:xfrm>
        </p:spPr>
        <p:txBody>
          <a:bodyPr>
            <a:normAutofit/>
          </a:bodyPr>
          <a:lstStyle/>
          <a:p>
            <a:pPr algn="l"/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i="1" dirty="0">
                <a:latin typeface="Times New Roman" pitchFamily="18" charset="0"/>
                <a:cs typeface="Times New Roman" pitchFamily="18" charset="0"/>
              </a:rPr>
            </a:br>
            <a:r>
              <a:rPr lang="en-US" sz="49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QR – </a:t>
            </a:r>
            <a:r>
              <a:rPr lang="ru-RU" sz="49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код для </a:t>
            </a:r>
            <a:r>
              <a:rPr lang="en-US" sz="5400" dirty="0" err="1"/>
              <a:t>Googl</a:t>
            </a:r>
            <a:r>
              <a:rPr lang="ru-RU" sz="5400" dirty="0"/>
              <a:t>е-тест </a:t>
            </a:r>
            <a:br>
              <a:rPr lang="ru-RU" sz="5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6AC01154-50E5-4D13-8929-48D7A0DA5471}"/>
              </a:ext>
            </a:extLst>
          </p:cNvPr>
          <p:cNvSpPr/>
          <p:nvPr/>
        </p:nvSpPr>
        <p:spPr>
          <a:xfrm>
            <a:off x="143508" y="5157192"/>
            <a:ext cx="8856984" cy="129614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виток: горизонтальный 8">
            <a:extLst>
              <a:ext uri="{FF2B5EF4-FFF2-40B4-BE49-F238E27FC236}">
                <a16:creationId xmlns:a16="http://schemas.microsoft.com/office/drawing/2014/main" xmlns="" id="{82254542-5E1B-4FA7-AD9C-6C38AA769D9C}"/>
              </a:ext>
            </a:extLst>
          </p:cNvPr>
          <p:cNvSpPr/>
          <p:nvPr/>
        </p:nvSpPr>
        <p:spPr>
          <a:xfrm>
            <a:off x="251520" y="64633"/>
            <a:ext cx="8748972" cy="484047"/>
          </a:xfrm>
          <a:prstGeom prst="horizontalScroll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B71557B-F45A-4670-8ED5-8276D228C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252536" y="64633"/>
            <a:ext cx="9793088" cy="365125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«Итоговое повторение по теме «Алгоритмизация и программирование»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49691E6-8855-468D-9B2D-1C59BC16ECF1}"/>
              </a:ext>
            </a:extLst>
          </p:cNvPr>
          <p:cNvSpPr txBox="1"/>
          <p:nvPr/>
        </p:nvSpPr>
        <p:spPr>
          <a:xfrm>
            <a:off x="0" y="574898"/>
            <a:ext cx="90004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№3. Ниже приведена программа,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записанная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на языках </a:t>
            </a:r>
          </a:p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программирования </a:t>
            </a:r>
            <a:endParaRPr lang="ru-RU" sz="2200" b="1" dirty="0"/>
          </a:p>
        </p:txBody>
      </p:sp>
      <p:graphicFrame>
        <p:nvGraphicFramePr>
          <p:cNvPr id="12" name="Содержимое 5">
            <a:extLst>
              <a:ext uri="{FF2B5EF4-FFF2-40B4-BE49-F238E27FC236}">
                <a16:creationId xmlns:a16="http://schemas.microsoft.com/office/drawing/2014/main" xmlns="" id="{D56487F1-F5A8-41C9-AF6C-8B779D137E4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38742178"/>
              </p:ext>
            </p:extLst>
          </p:nvPr>
        </p:nvGraphicFramePr>
        <p:xfrm>
          <a:off x="143509" y="1344339"/>
          <a:ext cx="8856983" cy="378561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4556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577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217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217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170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Бейсик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Python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Паскаль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Алгоритмический язык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409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DIM s, t AS INTEGER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INPUT s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INPUT t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IF s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&gt; 10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 t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&gt; 10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THEN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 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PRINT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‘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’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ELSE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 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PRINT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‘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’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ENDIF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 = int(input())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 = int(input())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if s &gt; 10 or t &gt; 10: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 print("YES")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else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 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print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("NO")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 s, t: integer;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begin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 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readln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(s);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 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readln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(t);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 if (s &gt; 10) or (t &gt; 10)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     then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writeln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('YES')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     else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writeln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('NO')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алг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 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ввод 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ввод 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&gt; 10 или 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&gt; 10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 то вывод "YES"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 иначе вывод "NO"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33C5A46-78E5-4899-BB35-8C552C9B572B}"/>
              </a:ext>
            </a:extLst>
          </p:cNvPr>
          <p:cNvSpPr txBox="1"/>
          <p:nvPr/>
        </p:nvSpPr>
        <p:spPr>
          <a:xfrm>
            <a:off x="143508" y="5128940"/>
            <a:ext cx="885698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2111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Было проведено 9 запусков программы, при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которых</a:t>
            </a: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качестве значений переменных </a:t>
            </a:r>
            <a:r>
              <a:rPr kumimoji="0" lang="ru-RU" sz="1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и </a:t>
            </a:r>
            <a:r>
              <a:rPr kumimoji="0" lang="ru-RU" sz="1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</a:t>
            </a: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вводились следующие пары чисел: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11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(1, 2); (11, 2); (1, 12); (11, 12); (–11, –12); (–11, 12); (–12, 11); (10, 10); (10, 5).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11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Сколько было запусков, при которых программа напечатала «YES»?</a:t>
            </a:r>
            <a:endParaRPr kumimoji="0" lang="ru-RU" sz="20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7492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928670"/>
            <a:ext cx="5200632" cy="4786346"/>
          </a:xfrm>
        </p:spPr>
        <p:txBody>
          <a:bodyPr>
            <a:normAutofit/>
          </a:bodyPr>
          <a:lstStyle/>
          <a:p>
            <a:pPr algn="l"/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i="1" dirty="0">
                <a:latin typeface="Times New Roman" pitchFamily="18" charset="0"/>
                <a:cs typeface="Times New Roman" pitchFamily="18" charset="0"/>
              </a:rPr>
            </a:br>
            <a:r>
              <a:rPr lang="en-US" sz="49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QR – </a:t>
            </a:r>
            <a:r>
              <a:rPr lang="ru-RU" sz="49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код для </a:t>
            </a:r>
            <a:r>
              <a:rPr lang="en-US" sz="5400" dirty="0" err="1"/>
              <a:t>Googl</a:t>
            </a:r>
            <a:r>
              <a:rPr lang="ru-RU" sz="5400" dirty="0"/>
              <a:t>е-тест </a:t>
            </a:r>
            <a:br>
              <a:rPr lang="ru-RU" sz="5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4378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861A9B1-424C-43E0-8969-1529324F8935}"/>
              </a:ext>
            </a:extLst>
          </p:cNvPr>
          <p:cNvSpPr/>
          <p:nvPr/>
        </p:nvSpPr>
        <p:spPr>
          <a:xfrm>
            <a:off x="2987824" y="5116095"/>
            <a:ext cx="5256584" cy="1296144"/>
          </a:xfrm>
          <a:prstGeom prst="rect">
            <a:avLst/>
          </a:prstGeom>
          <a:solidFill>
            <a:srgbClr val="00B0F0">
              <a:alpha val="83000"/>
            </a:srgbClr>
          </a:solidFill>
          <a:ln>
            <a:solidFill>
              <a:srgbClr val="FF0000">
                <a:alpha val="1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виток: горизонтальный 8">
            <a:extLst>
              <a:ext uri="{FF2B5EF4-FFF2-40B4-BE49-F238E27FC236}">
                <a16:creationId xmlns:a16="http://schemas.microsoft.com/office/drawing/2014/main" xmlns="" id="{82254542-5E1B-4FA7-AD9C-6C38AA769D9C}"/>
              </a:ext>
            </a:extLst>
          </p:cNvPr>
          <p:cNvSpPr/>
          <p:nvPr/>
        </p:nvSpPr>
        <p:spPr>
          <a:xfrm>
            <a:off x="251520" y="64633"/>
            <a:ext cx="8748972" cy="484047"/>
          </a:xfrm>
          <a:prstGeom prst="horizontalScroll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B71557B-F45A-4670-8ED5-8276D228C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252536" y="64633"/>
            <a:ext cx="9793088" cy="365125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«Итоговое повторение по теме «Алгоритмизация и программирование» 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FD24D86F-1C23-4FA3-9A87-5C60FC238B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544" y="476672"/>
            <a:ext cx="797488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Было проведено 9 запусков программы, при которых в качестве значений переменных </a:t>
            </a:r>
            <a:r>
              <a:rPr kumimoji="0" lang="ru-RU" sz="28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kumimoji="0" lang="ru-RU" sz="28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вводились следующие пары чисел:</a:t>
            </a:r>
          </a:p>
          <a:p>
            <a:pPr marL="0" marR="0" lvl="0" indent="2667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(6, 8); (3, 5); (–7, 2); (7, 7); (9, 8); (–1, 3); (–4, 5);</a:t>
            </a:r>
          </a:p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(6, 9); (2, –1).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Сколько было запусков, при которых программа напечатала «YES».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xmlns="" id="{CF8A26A4-D1B7-4D5E-8F41-CCCD6EFE68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5806" y="5164003"/>
            <a:ext cx="56166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(6, 8); (7, 7); (9, 8); (6, 9)</a:t>
            </a:r>
          </a:p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 4</a:t>
            </a:r>
            <a:endParaRPr kumimoji="0" lang="ru-RU" sz="3600" b="1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FE23736D-A294-4632-8A05-51C40425EC3F}"/>
              </a:ext>
            </a:extLst>
          </p:cNvPr>
          <p:cNvSpPr/>
          <p:nvPr/>
        </p:nvSpPr>
        <p:spPr>
          <a:xfrm>
            <a:off x="827584" y="2564904"/>
            <a:ext cx="1008112" cy="72008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F819C8AB-B395-420D-8BA5-57F4642D5FD4}"/>
              </a:ext>
            </a:extLst>
          </p:cNvPr>
          <p:cNvSpPr/>
          <p:nvPr/>
        </p:nvSpPr>
        <p:spPr>
          <a:xfrm>
            <a:off x="3995936" y="2564904"/>
            <a:ext cx="1008112" cy="72008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xmlns="" id="{D3D25419-2460-41BF-BE44-EB6457CBD6BE}"/>
              </a:ext>
            </a:extLst>
          </p:cNvPr>
          <p:cNvSpPr/>
          <p:nvPr/>
        </p:nvSpPr>
        <p:spPr>
          <a:xfrm>
            <a:off x="3563888" y="3429000"/>
            <a:ext cx="1008112" cy="648072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xmlns="" id="{E710EB9F-74AE-4D4C-98B9-49A1FACFE425}"/>
              </a:ext>
            </a:extLst>
          </p:cNvPr>
          <p:cNvSpPr/>
          <p:nvPr/>
        </p:nvSpPr>
        <p:spPr>
          <a:xfrm>
            <a:off x="4957527" y="2564904"/>
            <a:ext cx="1008112" cy="72008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0516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928670"/>
            <a:ext cx="5200632" cy="4786346"/>
          </a:xfrm>
        </p:spPr>
        <p:txBody>
          <a:bodyPr>
            <a:normAutofit/>
          </a:bodyPr>
          <a:lstStyle/>
          <a:p>
            <a:pPr algn="l"/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i="1" dirty="0">
                <a:latin typeface="Times New Roman" pitchFamily="18" charset="0"/>
                <a:cs typeface="Times New Roman" pitchFamily="18" charset="0"/>
              </a:rPr>
            </a:br>
            <a:r>
              <a:rPr lang="en-US" sz="49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QR – </a:t>
            </a:r>
            <a:r>
              <a:rPr lang="ru-RU" sz="49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код для </a:t>
            </a:r>
            <a:r>
              <a:rPr lang="en-US" sz="5400" dirty="0" err="1"/>
              <a:t>Googl</a:t>
            </a:r>
            <a:r>
              <a:rPr lang="ru-RU" sz="5400" dirty="0"/>
              <a:t>е-тест </a:t>
            </a:r>
            <a:br>
              <a:rPr lang="ru-RU" sz="5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3042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виток: горизонтальный 8">
            <a:extLst>
              <a:ext uri="{FF2B5EF4-FFF2-40B4-BE49-F238E27FC236}">
                <a16:creationId xmlns:a16="http://schemas.microsoft.com/office/drawing/2014/main" xmlns="" id="{82254542-5E1B-4FA7-AD9C-6C38AA769D9C}"/>
              </a:ext>
            </a:extLst>
          </p:cNvPr>
          <p:cNvSpPr/>
          <p:nvPr/>
        </p:nvSpPr>
        <p:spPr>
          <a:xfrm>
            <a:off x="251520" y="64633"/>
            <a:ext cx="8748972" cy="484047"/>
          </a:xfrm>
          <a:prstGeom prst="horizontalScroll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B71557B-F45A-4670-8ED5-8276D228C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252536" y="64633"/>
            <a:ext cx="9793088" cy="365125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«Итоговое повторение по теме «Алгоритмизация и программирование»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C87C03C-E567-4065-A24C-A4B11D794E7C}"/>
              </a:ext>
            </a:extLst>
          </p:cNvPr>
          <p:cNvSpPr txBox="1"/>
          <p:nvPr/>
        </p:nvSpPr>
        <p:spPr>
          <a:xfrm>
            <a:off x="393122" y="866415"/>
            <a:ext cx="874897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№5</a:t>
            </a:r>
            <a:r>
              <a:rPr lang="ru-RU" sz="22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Запишите </a:t>
            </a: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значение переменной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олученное </a:t>
            </a: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результате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работы </a:t>
            </a: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следующей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программы</a:t>
            </a: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29A6C397-FB79-49F7-9263-285C0AB83A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10282026"/>
              </p:ext>
            </p:extLst>
          </p:nvPr>
        </p:nvGraphicFramePr>
        <p:xfrm>
          <a:off x="501059" y="2059856"/>
          <a:ext cx="8298924" cy="385572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074731">
                  <a:extLst>
                    <a:ext uri="{9D8B030D-6E8A-4147-A177-3AD203B41FA5}">
                      <a16:colId xmlns:a16="http://schemas.microsoft.com/office/drawing/2014/main" xmlns="" val="3285905301"/>
                    </a:ext>
                  </a:extLst>
                </a:gridCol>
                <a:gridCol w="1903711">
                  <a:extLst>
                    <a:ext uri="{9D8B030D-6E8A-4147-A177-3AD203B41FA5}">
                      <a16:colId xmlns:a16="http://schemas.microsoft.com/office/drawing/2014/main" xmlns="" val="3739119437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xmlns="" val="3865627088"/>
                    </a:ext>
                  </a:extLst>
                </a:gridCol>
                <a:gridCol w="2304258">
                  <a:extLst>
                    <a:ext uri="{9D8B030D-6E8A-4147-A177-3AD203B41FA5}">
                      <a16:colId xmlns:a16="http://schemas.microsoft.com/office/drawing/2014/main" xmlns="" val="2677697759"/>
                    </a:ext>
                  </a:extLst>
                </a:gridCol>
              </a:tblGrid>
              <a:tr h="6938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Бейсик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Python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Паскаль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Алгоритмический язык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38394264"/>
                  </a:ext>
                </a:extLst>
              </a:tr>
              <a:tr h="31225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DIM k, s AS INTEGER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 = 0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FOR k = 5 TO 9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 s = s + 8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NEXT k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PRINT s</a:t>
                      </a:r>
                      <a:endParaRPr lang="ru-RU" sz="20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 = 0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 k in range(5,10):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 s = s + 8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print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(s)</a:t>
                      </a:r>
                      <a:endParaRPr lang="ru-RU" sz="20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 </a:t>
                      </a:r>
                      <a:r>
                        <a:rPr lang="en-US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s,k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integer;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begin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 s := 0;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 for k := 5 to 9 do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     s := s + 8;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 </a:t>
                      </a:r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writeln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(s);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алг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s, k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s := 0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</a:t>
                      </a:r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нц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для </a:t>
                      </a:r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5 до 9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   s := s + 8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</a:t>
                      </a:r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кц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   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вывод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</a:t>
                      </a:r>
                      <a:endParaRPr lang="ru-RU" sz="20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592518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44881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928670"/>
            <a:ext cx="5200632" cy="4786346"/>
          </a:xfrm>
        </p:spPr>
        <p:txBody>
          <a:bodyPr>
            <a:normAutofit/>
          </a:bodyPr>
          <a:lstStyle/>
          <a:p>
            <a:pPr algn="l"/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i="1" dirty="0">
                <a:latin typeface="Times New Roman" pitchFamily="18" charset="0"/>
                <a:cs typeface="Times New Roman" pitchFamily="18" charset="0"/>
              </a:rPr>
            </a:br>
            <a:r>
              <a:rPr lang="en-US" sz="49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QR – </a:t>
            </a:r>
            <a:r>
              <a:rPr lang="ru-RU" sz="49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код для </a:t>
            </a:r>
            <a:r>
              <a:rPr lang="en-US" sz="5400" dirty="0" err="1"/>
              <a:t>Googl</a:t>
            </a:r>
            <a:r>
              <a:rPr lang="ru-RU" sz="5400" dirty="0"/>
              <a:t>е-тест </a:t>
            </a:r>
            <a:br>
              <a:rPr lang="ru-RU" sz="5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587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Cab 7 pc-6\Desktop\1612767235_111-p-goluboi-fon-dlya-sertifikata-1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9328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Тема урока «Итоговое повторение по теме  «Алгоритмизация и программирование» </a:t>
            </a: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1268760"/>
            <a:ext cx="72728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Цикл «</a:t>
            </a:r>
            <a:r>
              <a:rPr lang="ru-RU" sz="32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for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:= 3 </a:t>
            </a:r>
            <a:r>
              <a:rPr lang="ru-RU" sz="32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8 </a:t>
            </a:r>
            <a:r>
              <a:rPr lang="ru-RU" sz="32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выполняется шесть раз. </a:t>
            </a: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Каждый раз переменная </a:t>
            </a:r>
            <a:r>
              <a:rPr lang="ru-RU" sz="32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увеличивается на 9. </a:t>
            </a: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Поскольку изначально </a:t>
            </a:r>
            <a:r>
              <a:rPr lang="ru-RU" sz="32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 = 0, после выполнения программы получим: </a:t>
            </a: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 = 9 · 6 = 54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Cab 7 pc-6\Desktop\1612767235_111-p-goluboi-fon-dlya-sertifikata-1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932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Тема урока «Итоговое повторение по теме  «Алгоритмизация и программирование» </a:t>
            </a:r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 l="41044" t="16400" r="20566" b="14301"/>
          <a:stretch>
            <a:fillRect/>
          </a:stretch>
        </p:blipFill>
        <p:spPr bwMode="auto">
          <a:xfrm>
            <a:off x="1259632" y="188640"/>
            <a:ext cx="5976664" cy="606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виток: горизонтальный 8">
            <a:extLst>
              <a:ext uri="{FF2B5EF4-FFF2-40B4-BE49-F238E27FC236}">
                <a16:creationId xmlns:a16="http://schemas.microsoft.com/office/drawing/2014/main" xmlns="" id="{82254542-5E1B-4FA7-AD9C-6C38AA769D9C}"/>
              </a:ext>
            </a:extLst>
          </p:cNvPr>
          <p:cNvSpPr/>
          <p:nvPr/>
        </p:nvSpPr>
        <p:spPr>
          <a:xfrm>
            <a:off x="251520" y="64633"/>
            <a:ext cx="8748972" cy="484047"/>
          </a:xfrm>
          <a:prstGeom prst="horizontalScroll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B71557B-F45A-4670-8ED5-8276D228C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252536" y="64633"/>
            <a:ext cx="9793088" cy="365125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«Итоговое повторение по теме «Алгоритмизация и программирование» 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5FFC180E-9839-44B9-B6E5-6621FB855A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189" y="429758"/>
            <a:ext cx="797488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Алгоритм:</a:t>
            </a:r>
          </a:p>
          <a:p>
            <a:pPr marL="0" marR="0" lvl="0" indent="2667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xmlns="" id="{1F3D63D9-935A-4B1A-B6ED-59F893835B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179156958"/>
              </p:ext>
            </p:extLst>
          </p:nvPr>
        </p:nvGraphicFramePr>
        <p:xfrm>
          <a:off x="1259632" y="1052736"/>
          <a:ext cx="6096000" cy="4408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81746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928670"/>
            <a:ext cx="5200632" cy="4786346"/>
          </a:xfrm>
        </p:spPr>
        <p:txBody>
          <a:bodyPr>
            <a:normAutofit/>
          </a:bodyPr>
          <a:lstStyle/>
          <a:p>
            <a:pPr algn="l"/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i="1" dirty="0">
                <a:latin typeface="Times New Roman" pitchFamily="18" charset="0"/>
                <a:cs typeface="Times New Roman" pitchFamily="18" charset="0"/>
              </a:rPr>
            </a:br>
            <a:r>
              <a:rPr lang="en-US" sz="49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QR – </a:t>
            </a:r>
            <a:r>
              <a:rPr lang="ru-RU" sz="49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код для </a:t>
            </a:r>
            <a:r>
              <a:rPr lang="en-US" sz="5400" dirty="0" err="1"/>
              <a:t>Googl</a:t>
            </a:r>
            <a:r>
              <a:rPr lang="ru-RU" sz="5400" dirty="0"/>
              <a:t>е-тест </a:t>
            </a:r>
            <a:br>
              <a:rPr lang="ru-RU" sz="5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5552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4A3CF7A-8BD8-40B4-8237-BA727F177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776" y="424263"/>
            <a:ext cx="4361656" cy="706090"/>
          </a:xfrm>
        </p:spPr>
        <p:txBody>
          <a:bodyPr>
            <a:no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5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ема урока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93231E8-B51B-4416-A935-1B6F83B378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4684" y="1448780"/>
            <a:ext cx="8303840" cy="396044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4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«Итоговое повторение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теме </a:t>
            </a:r>
            <a:r>
              <a:rPr lang="ru-RU" sz="4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4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Алгоритмизация и программирование» </a:t>
            </a:r>
            <a:endParaRPr 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4F28613-0CF6-45C3-9F4B-13EDD21B84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476" y="3789040"/>
            <a:ext cx="4572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429818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виток: горизонтальный 8">
            <a:extLst>
              <a:ext uri="{FF2B5EF4-FFF2-40B4-BE49-F238E27FC236}">
                <a16:creationId xmlns:a16="http://schemas.microsoft.com/office/drawing/2014/main" xmlns="" id="{82254542-5E1B-4FA7-AD9C-6C38AA769D9C}"/>
              </a:ext>
            </a:extLst>
          </p:cNvPr>
          <p:cNvSpPr/>
          <p:nvPr/>
        </p:nvSpPr>
        <p:spPr>
          <a:xfrm>
            <a:off x="251520" y="64633"/>
            <a:ext cx="8748972" cy="484047"/>
          </a:xfrm>
          <a:prstGeom prst="horizontalScroll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B71557B-F45A-4670-8ED5-8276D228C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252536" y="64633"/>
            <a:ext cx="9793088" cy="365125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«Итоговое повторение по теме «Алгоритмизация и программирование» </a:t>
            </a:r>
          </a:p>
        </p:txBody>
      </p:sp>
      <p:pic>
        <p:nvPicPr>
          <p:cNvPr id="5" name="Рисунок 4" descr="qr-code (1).gif">
            <a:extLst>
              <a:ext uri="{FF2B5EF4-FFF2-40B4-BE49-F238E27FC236}">
                <a16:creationId xmlns:a16="http://schemas.microsoft.com/office/drawing/2014/main" xmlns="" id="{2938550D-7D8E-4FBE-ADCA-56C5B0588F0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7383" y="1196752"/>
            <a:ext cx="4849234" cy="4849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96515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928670"/>
            <a:ext cx="5200632" cy="4786346"/>
          </a:xfrm>
        </p:spPr>
        <p:txBody>
          <a:bodyPr>
            <a:normAutofit/>
          </a:bodyPr>
          <a:lstStyle/>
          <a:p>
            <a:pPr algn="l"/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i="1" dirty="0">
                <a:latin typeface="Times New Roman" pitchFamily="18" charset="0"/>
                <a:cs typeface="Times New Roman" pitchFamily="18" charset="0"/>
              </a:rPr>
            </a:br>
            <a:r>
              <a:rPr lang="en-US" sz="49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QR – </a:t>
            </a:r>
            <a:r>
              <a:rPr lang="ru-RU" sz="49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код для </a:t>
            </a:r>
            <a:r>
              <a:rPr lang="en-US" sz="5400" dirty="0" err="1"/>
              <a:t>Googl</a:t>
            </a:r>
            <a:r>
              <a:rPr lang="ru-RU" sz="5400" dirty="0"/>
              <a:t>е-тест </a:t>
            </a:r>
            <a:br>
              <a:rPr lang="ru-RU" sz="5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5552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16625415"/>
              </p:ext>
            </p:extLst>
          </p:nvPr>
        </p:nvGraphicFramePr>
        <p:xfrm>
          <a:off x="611559" y="3249584"/>
          <a:ext cx="8067824" cy="315468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350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04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04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4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04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04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041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041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0410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6169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3600" b="1" i="0" cap="all" baseline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3600" b="1" i="0" cap="all" baseline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3600" b="1" i="0" cap="all" baseline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3600" b="1" i="0" cap="all" baseline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3600" b="1" i="0" cap="all" baseline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69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3600" b="1" i="0" cap="all" baseline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3600" b="1" i="0" cap="all" baseline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4711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169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3600" b="1" i="0" cap="all" baseline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3600" b="1" i="0" cap="all" baseline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3600" b="1" i="0" cap="all" baseline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3600" b="1" i="0" cap="all" baseline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169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600" b="1" i="0" cap="all" baseline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3600" b="1" i="0" cap="all" baseline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3600" b="1" i="0" cap="all" baseline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3600" b="1" i="0" cap="all" baseline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all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3600" b="1" i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64241688"/>
              </p:ext>
            </p:extLst>
          </p:nvPr>
        </p:nvGraphicFramePr>
        <p:xfrm>
          <a:off x="793044" y="836712"/>
          <a:ext cx="7704855" cy="132625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8557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557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557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557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557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5649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5649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5649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56495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6631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501" marR="61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501" marR="61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501" marR="61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501" marR="61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501" marR="61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501" marR="61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7а</a:t>
                      </a:r>
                      <a:endParaRPr lang="ru-RU" sz="18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501" marR="61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7б</a:t>
                      </a:r>
                      <a:endParaRPr lang="ru-RU" sz="18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501" marR="61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7а</a:t>
                      </a:r>
                      <a:endParaRPr lang="ru-RU" sz="18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501" marR="61501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31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501" marR="61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501" marR="61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501" marR="61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501" marR="61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501" marR="61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501" marR="61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501" marR="61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501" marR="61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1501" marR="61501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6FF15618-74E8-42EA-9DB5-027255147392}"/>
              </a:ext>
            </a:extLst>
          </p:cNvPr>
          <p:cNvSpPr/>
          <p:nvPr/>
        </p:nvSpPr>
        <p:spPr>
          <a:xfrm>
            <a:off x="1763688" y="2365299"/>
            <a:ext cx="53682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Кодовая таблица:</a:t>
            </a:r>
          </a:p>
        </p:txBody>
      </p:sp>
      <p:sp>
        <p:nvSpPr>
          <p:cNvPr id="7" name="Свиток: горизонтальный 6">
            <a:extLst>
              <a:ext uri="{FF2B5EF4-FFF2-40B4-BE49-F238E27FC236}">
                <a16:creationId xmlns:a16="http://schemas.microsoft.com/office/drawing/2014/main" xmlns="" id="{EFA17228-C380-426C-BD2A-7295BF7CE04D}"/>
              </a:ext>
            </a:extLst>
          </p:cNvPr>
          <p:cNvSpPr/>
          <p:nvPr/>
        </p:nvSpPr>
        <p:spPr>
          <a:xfrm>
            <a:off x="251520" y="64633"/>
            <a:ext cx="9001000" cy="484047"/>
          </a:xfrm>
          <a:prstGeom prst="horizontalScroll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 </a:t>
            </a:r>
            <a:r>
              <a:rPr lang="ru-RU" sz="18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«Итоговое повторение по теме «Алгоритмизация и программирование» </a:t>
            </a:r>
            <a:endParaRPr lang="ru-RU" sz="1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3356992"/>
            <a:ext cx="6048672" cy="1512168"/>
          </a:xfrm>
        </p:spPr>
        <p:txBody>
          <a:bodyPr>
            <a:noAutofit/>
          </a:bodyPr>
          <a:lstStyle/>
          <a:p>
            <a:r>
              <a:rPr lang="ru-RU" sz="9400" b="1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Желаю </a:t>
            </a:r>
            <a:br>
              <a:rPr lang="ru-RU" sz="9400" b="1" dirty="0" smtClean="0">
                <a:solidFill>
                  <a:schemeClr val="bg1"/>
                </a:solidFill>
                <a:latin typeface="Segoe Script" panose="020B0504020000000003" pitchFamily="34" charset="0"/>
              </a:rPr>
            </a:br>
            <a:r>
              <a:rPr lang="ru-RU" sz="9400" b="1" dirty="0" smtClean="0">
                <a:solidFill>
                  <a:schemeClr val="bg1"/>
                </a:solidFill>
                <a:latin typeface="Segoe Script" panose="020B0504020000000003" pitchFamily="34" charset="0"/>
              </a:rPr>
              <a:t>успехов!</a:t>
            </a:r>
            <a:endParaRPr lang="ru-RU" sz="9400" b="1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1992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33E8534F-C091-4F1A-81E0-18D0E358AC70}"/>
              </a:ext>
            </a:extLst>
          </p:cNvPr>
          <p:cNvSpPr/>
          <p:nvPr/>
        </p:nvSpPr>
        <p:spPr>
          <a:xfrm>
            <a:off x="2123728" y="1628800"/>
            <a:ext cx="4464496" cy="100811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Виды алгоритмов: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511767C1-86A7-4A74-A001-35A23ED6473B}"/>
              </a:ext>
            </a:extLst>
          </p:cNvPr>
          <p:cNvSpPr/>
          <p:nvPr/>
        </p:nvSpPr>
        <p:spPr>
          <a:xfrm>
            <a:off x="0" y="2636912"/>
            <a:ext cx="2710774" cy="100811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Линейный</a:t>
            </a:r>
            <a:r>
              <a:rPr lang="ru-RU" dirty="0"/>
              <a:t> 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B1F81550-716C-464D-9BB6-27F373FC35BC}"/>
              </a:ext>
            </a:extLst>
          </p:cNvPr>
          <p:cNvSpPr/>
          <p:nvPr/>
        </p:nvSpPr>
        <p:spPr>
          <a:xfrm>
            <a:off x="6156176" y="2708920"/>
            <a:ext cx="2880320" cy="100811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Циклический</a:t>
            </a:r>
            <a:endParaRPr lang="ru-RU" sz="1400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0E310196-E430-46FC-9936-9CFC1744A28C}"/>
              </a:ext>
            </a:extLst>
          </p:cNvPr>
          <p:cNvSpPr/>
          <p:nvPr/>
        </p:nvSpPr>
        <p:spPr>
          <a:xfrm>
            <a:off x="2987824" y="2636912"/>
            <a:ext cx="2854282" cy="100811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с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условием</a:t>
            </a:r>
            <a:r>
              <a:rPr lang="ru-RU" sz="3200" dirty="0"/>
              <a:t> </a:t>
            </a:r>
          </a:p>
        </p:txBody>
      </p:sp>
      <p:sp>
        <p:nvSpPr>
          <p:cNvPr id="21" name="Облачко с текстом: прямоугольное со скругленными углами 20">
            <a:extLst>
              <a:ext uri="{FF2B5EF4-FFF2-40B4-BE49-F238E27FC236}">
                <a16:creationId xmlns:a16="http://schemas.microsoft.com/office/drawing/2014/main" xmlns="" id="{17EB8FF3-24E0-499C-A437-2A50A52578E0}"/>
              </a:ext>
            </a:extLst>
          </p:cNvPr>
          <p:cNvSpPr/>
          <p:nvPr/>
        </p:nvSpPr>
        <p:spPr>
          <a:xfrm>
            <a:off x="9636" y="3933056"/>
            <a:ext cx="2690156" cy="2160240"/>
          </a:xfrm>
          <a:prstGeom prst="wedgeRoundRectCallout">
            <a:avLst>
              <a:gd name="adj1" fmla="val -760"/>
              <a:gd name="adj2" fmla="val -65532"/>
              <a:gd name="adj3" fmla="val 16667"/>
            </a:avLst>
          </a:prstGeom>
          <a:solidFill>
            <a:srgbClr val="B1F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набор команд (указаний), выполняемых последовательно во времени друг за </a:t>
            </a:r>
            <a:r>
              <a:rPr lang="ru-RU" sz="2000" b="1" i="1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другом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Облачко с текстом: прямоугольное со скругленными углами 21">
            <a:extLst>
              <a:ext uri="{FF2B5EF4-FFF2-40B4-BE49-F238E27FC236}">
                <a16:creationId xmlns:a16="http://schemas.microsoft.com/office/drawing/2014/main" xmlns="" id="{6D37A0BD-ABC3-457E-B6E6-346A3A08F290}"/>
              </a:ext>
            </a:extLst>
          </p:cNvPr>
          <p:cNvSpPr/>
          <p:nvPr/>
        </p:nvSpPr>
        <p:spPr>
          <a:xfrm>
            <a:off x="6191672" y="3933056"/>
            <a:ext cx="2952328" cy="2304256"/>
          </a:xfrm>
          <a:prstGeom prst="wedgeRoundRectCallout">
            <a:avLst>
              <a:gd name="adj1" fmla="val -20658"/>
              <a:gd name="adj2" fmla="val -63703"/>
              <a:gd name="adj3" fmla="val 16667"/>
            </a:avLst>
          </a:prstGeom>
          <a:solidFill>
            <a:srgbClr val="B1F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алгоритм, предусматривающий многократное повторение одного и того же </a:t>
            </a:r>
            <a:r>
              <a:rPr lang="ru-RU" sz="2000" b="1" i="1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Облачко с текстом: прямоугольное со скругленными углами 22">
            <a:extLst>
              <a:ext uri="{FF2B5EF4-FFF2-40B4-BE49-F238E27FC236}">
                <a16:creationId xmlns:a16="http://schemas.microsoft.com/office/drawing/2014/main" xmlns="" id="{DA93DF41-8706-4A16-A536-2CBD4BE30F16}"/>
              </a:ext>
            </a:extLst>
          </p:cNvPr>
          <p:cNvSpPr/>
          <p:nvPr/>
        </p:nvSpPr>
        <p:spPr>
          <a:xfrm>
            <a:off x="3275856" y="4077072"/>
            <a:ext cx="2592288" cy="2304256"/>
          </a:xfrm>
          <a:prstGeom prst="wedgeRoundRectCallout">
            <a:avLst>
              <a:gd name="adj1" fmla="val 7823"/>
              <a:gd name="adj2" fmla="val -66403"/>
              <a:gd name="adj3" fmla="val 16667"/>
            </a:avLst>
          </a:prstGeom>
          <a:solidFill>
            <a:srgbClr val="B1F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алгоритм, содержащий хотя бы одно </a:t>
            </a:r>
            <a:r>
              <a:rPr lang="ru-RU" sz="2000" b="1" i="1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556792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260648"/>
            <a:ext cx="8640960" cy="13681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Что такое алгоритм?</a:t>
            </a:r>
          </a:p>
          <a:p>
            <a:pPr algn="ctr"/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892455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виток: вертикальный 12">
            <a:extLst>
              <a:ext uri="{FF2B5EF4-FFF2-40B4-BE49-F238E27FC236}">
                <a16:creationId xmlns:a16="http://schemas.microsoft.com/office/drawing/2014/main" xmlns="" id="{DA627BF3-28F3-4414-B8F1-6409B14A108C}"/>
              </a:ext>
            </a:extLst>
          </p:cNvPr>
          <p:cNvSpPr/>
          <p:nvPr/>
        </p:nvSpPr>
        <p:spPr>
          <a:xfrm>
            <a:off x="2195736" y="2561711"/>
            <a:ext cx="5112568" cy="3672408"/>
          </a:xfrm>
          <a:prstGeom prst="verticalScroll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виток: горизонтальный 8">
            <a:extLst>
              <a:ext uri="{FF2B5EF4-FFF2-40B4-BE49-F238E27FC236}">
                <a16:creationId xmlns:a16="http://schemas.microsoft.com/office/drawing/2014/main" xmlns="" id="{82254542-5E1B-4FA7-AD9C-6C38AA769D9C}"/>
              </a:ext>
            </a:extLst>
          </p:cNvPr>
          <p:cNvSpPr/>
          <p:nvPr/>
        </p:nvSpPr>
        <p:spPr>
          <a:xfrm>
            <a:off x="251520" y="64633"/>
            <a:ext cx="8748972" cy="484047"/>
          </a:xfrm>
          <a:prstGeom prst="horizontalScroll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B71557B-F45A-4670-8ED5-8276D228C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252536" y="64633"/>
            <a:ext cx="9793088" cy="365125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«Итоговое повторение по теме «Алгоритмизация и программирование»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11193016-1EAA-4F38-8182-294838300DF4}"/>
              </a:ext>
            </a:extLst>
          </p:cNvPr>
          <p:cNvSpPr/>
          <p:nvPr/>
        </p:nvSpPr>
        <p:spPr>
          <a:xfrm>
            <a:off x="857794" y="429758"/>
            <a:ext cx="75724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Определить </a:t>
            </a:r>
            <a:r>
              <a:rPr lang="ru-RU" sz="4000" u="sng" dirty="0">
                <a:latin typeface="Times New Roman" pitchFamily="18" charset="0"/>
                <a:cs typeface="Times New Roman" pitchFamily="18" charset="0"/>
              </a:rPr>
              <a:t>значение переменной </a:t>
            </a:r>
            <a:r>
              <a:rPr lang="ru-RU" sz="4000" b="1" i="1" u="sng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i="1" u="sng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000" u="sng" dirty="0">
                <a:latin typeface="Times New Roman" pitchFamily="18" charset="0"/>
                <a:cs typeface="Times New Roman" pitchFamily="18" charset="0"/>
              </a:rPr>
              <a:t>по заданному алгоритму:</a:t>
            </a:r>
            <a:endParaRPr lang="ru-RU" sz="4000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F6EBA55A-EDE8-4397-B57C-85E77383E1CB}"/>
              </a:ext>
            </a:extLst>
          </p:cNvPr>
          <p:cNvSpPr txBox="1">
            <a:spLocks/>
          </p:cNvSpPr>
          <p:nvPr/>
        </p:nvSpPr>
        <p:spPr>
          <a:xfrm>
            <a:off x="3229590" y="2004742"/>
            <a:ext cx="5200632" cy="4786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:= 17;</a:t>
            </a:r>
            <a:br>
              <a:rPr lang="ru-RU" sz="6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:= 23;</a:t>
            </a:r>
            <a:br>
              <a:rPr lang="ru-RU" sz="6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:= </a:t>
            </a:r>
            <a:r>
              <a:rPr lang="ru-RU" sz="60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60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+1;</a:t>
            </a:r>
            <a:br>
              <a:rPr lang="ru-RU" sz="6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:= </a:t>
            </a:r>
            <a:r>
              <a:rPr lang="ru-RU" sz="6000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6000" b="1" dirty="0" err="1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6000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61122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виток: вертикальный 12">
            <a:extLst>
              <a:ext uri="{FF2B5EF4-FFF2-40B4-BE49-F238E27FC236}">
                <a16:creationId xmlns:a16="http://schemas.microsoft.com/office/drawing/2014/main" xmlns="" id="{DA627BF3-28F3-4414-B8F1-6409B14A108C}"/>
              </a:ext>
            </a:extLst>
          </p:cNvPr>
          <p:cNvSpPr/>
          <p:nvPr/>
        </p:nvSpPr>
        <p:spPr>
          <a:xfrm>
            <a:off x="1331640" y="2561711"/>
            <a:ext cx="6696744" cy="3672408"/>
          </a:xfrm>
          <a:prstGeom prst="verticalScroll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виток: горизонтальный 8">
            <a:extLst>
              <a:ext uri="{FF2B5EF4-FFF2-40B4-BE49-F238E27FC236}">
                <a16:creationId xmlns:a16="http://schemas.microsoft.com/office/drawing/2014/main" xmlns="" id="{82254542-5E1B-4FA7-AD9C-6C38AA769D9C}"/>
              </a:ext>
            </a:extLst>
          </p:cNvPr>
          <p:cNvSpPr/>
          <p:nvPr/>
        </p:nvSpPr>
        <p:spPr>
          <a:xfrm>
            <a:off x="251520" y="64633"/>
            <a:ext cx="8748972" cy="484047"/>
          </a:xfrm>
          <a:prstGeom prst="horizontalScroll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B71557B-F45A-4670-8ED5-8276D228C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252536" y="64633"/>
            <a:ext cx="9793088" cy="365125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«Итоговое повторение по теме «Алгоритмизация и программирование»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11193016-1EAA-4F38-8182-294838300DF4}"/>
              </a:ext>
            </a:extLst>
          </p:cNvPr>
          <p:cNvSpPr/>
          <p:nvPr/>
        </p:nvSpPr>
        <p:spPr>
          <a:xfrm>
            <a:off x="143508" y="429758"/>
            <a:ext cx="88569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u="sng" dirty="0">
                <a:latin typeface="Times New Roman" pitchFamily="18" charset="0"/>
                <a:cs typeface="Times New Roman" pitchFamily="18" charset="0"/>
              </a:rPr>
              <a:t>Что будет выведено на экран монитора после выполнения  следующего фрагмента программы?</a:t>
            </a: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F6EBA55A-EDE8-4397-B57C-85E77383E1CB}"/>
              </a:ext>
            </a:extLst>
          </p:cNvPr>
          <p:cNvSpPr txBox="1">
            <a:spLocks/>
          </p:cNvSpPr>
          <p:nvPr/>
        </p:nvSpPr>
        <p:spPr>
          <a:xfrm>
            <a:off x="2123728" y="2071654"/>
            <a:ext cx="5200632" cy="4786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i="1" dirty="0">
                <a:latin typeface="Times New Roman" pitchFamily="18" charset="0"/>
                <a:cs typeface="Times New Roman" pitchFamily="18" charset="0"/>
              </a:rPr>
            </a:br>
            <a:r>
              <a:rPr lang="en-US" sz="60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:=15;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60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:=8;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if  </a:t>
            </a:r>
            <a:r>
              <a:rPr lang="en-US" sz="60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60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  then  </a:t>
            </a:r>
            <a:r>
              <a:rPr lang="en-US" sz="60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:=</a:t>
            </a:r>
            <a:r>
              <a:rPr lang="en-US" sz="60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60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             else  </a:t>
            </a:r>
            <a:r>
              <a:rPr lang="en-US" sz="60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:=</a:t>
            </a:r>
            <a:r>
              <a:rPr lang="en-US" sz="60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60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write(</a:t>
            </a:r>
            <a:r>
              <a:rPr lang="en-US" sz="60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);</a:t>
            </a:r>
            <a:r>
              <a:rPr lang="ru-RU" sz="6000" dirty="0"/>
              <a:t/>
            </a:r>
            <a:br>
              <a:rPr lang="ru-RU" sz="6000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25867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928670"/>
            <a:ext cx="5200632" cy="4786346"/>
          </a:xfrm>
        </p:spPr>
        <p:txBody>
          <a:bodyPr>
            <a:normAutofit/>
          </a:bodyPr>
          <a:lstStyle/>
          <a:p>
            <a:pPr algn="l"/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i="1" dirty="0">
                <a:latin typeface="Times New Roman" pitchFamily="18" charset="0"/>
                <a:cs typeface="Times New Roman" pitchFamily="18" charset="0"/>
              </a:rPr>
            </a:br>
            <a:r>
              <a:rPr lang="en-US" sz="49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QR – </a:t>
            </a:r>
            <a:r>
              <a:rPr lang="ru-RU" sz="49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код для </a:t>
            </a:r>
            <a:r>
              <a:rPr lang="en-US" sz="5400" dirty="0" err="1"/>
              <a:t>Googl</a:t>
            </a:r>
            <a:r>
              <a:rPr lang="ru-RU" sz="5400" dirty="0"/>
              <a:t>е-тест </a:t>
            </a:r>
            <a:br>
              <a:rPr lang="ru-RU" sz="5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2171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Cab 7 pc-6\Desktop\1612767235_111-p-goluboi-fon-dlya-sertifikata-1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28"/>
            <a:ext cx="9144000" cy="6859328"/>
          </a:xfrm>
          <a:prstGeom prst="rect">
            <a:avLst/>
          </a:prstGeom>
          <a:noFill/>
        </p:spPr>
      </p:pic>
      <p:sp>
        <p:nvSpPr>
          <p:cNvPr id="9" name="Свиток: горизонтальный 8">
            <a:extLst>
              <a:ext uri="{FF2B5EF4-FFF2-40B4-BE49-F238E27FC236}">
                <a16:creationId xmlns:a16="http://schemas.microsoft.com/office/drawing/2014/main" xmlns="" id="{82254542-5E1B-4FA7-AD9C-6C38AA769D9C}"/>
              </a:ext>
            </a:extLst>
          </p:cNvPr>
          <p:cNvSpPr/>
          <p:nvPr/>
        </p:nvSpPr>
        <p:spPr>
          <a:xfrm>
            <a:off x="251520" y="64633"/>
            <a:ext cx="8748972" cy="484047"/>
          </a:xfrm>
          <a:prstGeom prst="horizontalScroll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B71557B-F45A-4670-8ED5-8276D228C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252536" y="64633"/>
            <a:ext cx="9793088" cy="365125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«Итоговое повторение по теме «Алгоритмизация и программирование»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A8E29A8-85ED-436C-A316-32DC969E410E}"/>
              </a:ext>
            </a:extLst>
          </p:cNvPr>
          <p:cNvSpPr txBox="1"/>
          <p:nvPr/>
        </p:nvSpPr>
        <p:spPr>
          <a:xfrm>
            <a:off x="1619672" y="476672"/>
            <a:ext cx="7128792" cy="587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№1.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У исполнителя Альфа две команды, которым присвоены номера:</a:t>
            </a:r>
          </a:p>
          <a:p>
            <a:pPr algn="just"/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1. прибавь 1;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2. умножь на </a:t>
            </a:r>
            <a:r>
              <a:rPr lang="ru-RU" sz="2900" b="1" i="1" dirty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 — неизвестное натуральное число; 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≥ 2).</a:t>
            </a:r>
          </a:p>
          <a:p>
            <a:pPr algn="just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Выполняя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первую из них, Альфа увеличивает число на экране на 1, а выполняя вторую, умножает это число на </a:t>
            </a:r>
            <a:r>
              <a:rPr lang="ru-RU" sz="2900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Программа для исполнителя Альфа — это последовательность номеров команд. </a:t>
            </a:r>
            <a:r>
              <a:rPr lang="ru-RU" sz="2900" u="sng" dirty="0">
                <a:latin typeface="Times New Roman" pitchFamily="18" charset="0"/>
                <a:cs typeface="Times New Roman" pitchFamily="18" charset="0"/>
              </a:rPr>
              <a:t>Известно, что программа </a:t>
            </a:r>
            <a:r>
              <a:rPr lang="ru-RU" sz="2900" b="1" u="sng" dirty="0">
                <a:latin typeface="Times New Roman" pitchFamily="18" charset="0"/>
                <a:cs typeface="Times New Roman" pitchFamily="18" charset="0"/>
              </a:rPr>
              <a:t>11211</a:t>
            </a:r>
            <a:r>
              <a:rPr lang="ru-RU" sz="2900" u="sng" dirty="0">
                <a:latin typeface="Times New Roman" pitchFamily="18" charset="0"/>
                <a:cs typeface="Times New Roman" pitchFamily="18" charset="0"/>
              </a:rPr>
              <a:t> переводит число 6 в число 82. </a:t>
            </a:r>
            <a:r>
              <a:rPr lang="ru-RU" sz="2900" b="1" u="sng" dirty="0">
                <a:latin typeface="Times New Roman" pitchFamily="18" charset="0"/>
                <a:cs typeface="Times New Roman" pitchFamily="18" charset="0"/>
              </a:rPr>
              <a:t>Определите значение </a:t>
            </a:r>
            <a:r>
              <a:rPr lang="ru-RU" sz="2900" b="1" i="1" u="sng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900" u="sng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xmlns="" id="{C1245A99-717D-4746-9BB2-DA3C0DB8E243}"/>
              </a:ext>
            </a:extLst>
          </p:cNvPr>
          <p:cNvSpPr/>
          <p:nvPr/>
        </p:nvSpPr>
        <p:spPr>
          <a:xfrm>
            <a:off x="5940152" y="4869160"/>
            <a:ext cx="1152128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30CC31E6-1894-4184-8051-83C74BB037F4}"/>
              </a:ext>
            </a:extLst>
          </p:cNvPr>
          <p:cNvSpPr/>
          <p:nvPr/>
        </p:nvSpPr>
        <p:spPr>
          <a:xfrm>
            <a:off x="2987824" y="5373216"/>
            <a:ext cx="440432" cy="4840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xmlns="" id="{68BC0A9C-882D-475C-9922-B57A5399FAC1}"/>
              </a:ext>
            </a:extLst>
          </p:cNvPr>
          <p:cNvSpPr/>
          <p:nvPr/>
        </p:nvSpPr>
        <p:spPr>
          <a:xfrm>
            <a:off x="5652120" y="5445224"/>
            <a:ext cx="576791" cy="4840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F035B98C-A477-4CB1-9317-48C07D20B7D3}"/>
              </a:ext>
            </a:extLst>
          </p:cNvPr>
          <p:cNvSpPr/>
          <p:nvPr/>
        </p:nvSpPr>
        <p:spPr>
          <a:xfrm>
            <a:off x="3203848" y="5733256"/>
            <a:ext cx="440432" cy="4840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8885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10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928670"/>
            <a:ext cx="5200632" cy="4786346"/>
          </a:xfrm>
        </p:spPr>
        <p:txBody>
          <a:bodyPr>
            <a:normAutofit/>
          </a:bodyPr>
          <a:lstStyle/>
          <a:p>
            <a:pPr algn="l"/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i="1" dirty="0">
                <a:latin typeface="Times New Roman" pitchFamily="18" charset="0"/>
                <a:cs typeface="Times New Roman" pitchFamily="18" charset="0"/>
              </a:rPr>
            </a:br>
            <a:r>
              <a:rPr lang="en-US" sz="49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QR – </a:t>
            </a:r>
            <a:r>
              <a:rPr lang="ru-RU" sz="49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код для </a:t>
            </a:r>
            <a:r>
              <a:rPr lang="en-US" sz="5400" dirty="0" err="1"/>
              <a:t>Googl</a:t>
            </a:r>
            <a:r>
              <a:rPr lang="ru-RU" sz="5400" dirty="0"/>
              <a:t>е-тест </a:t>
            </a:r>
            <a:br>
              <a:rPr lang="ru-RU" sz="5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0214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виток: горизонтальный 8">
            <a:extLst>
              <a:ext uri="{FF2B5EF4-FFF2-40B4-BE49-F238E27FC236}">
                <a16:creationId xmlns:a16="http://schemas.microsoft.com/office/drawing/2014/main" xmlns="" id="{82254542-5E1B-4FA7-AD9C-6C38AA769D9C}"/>
              </a:ext>
            </a:extLst>
          </p:cNvPr>
          <p:cNvSpPr/>
          <p:nvPr/>
        </p:nvSpPr>
        <p:spPr>
          <a:xfrm>
            <a:off x="251520" y="64633"/>
            <a:ext cx="8748972" cy="484047"/>
          </a:xfrm>
          <a:prstGeom prst="horizontalScroll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B71557B-F45A-4670-8ED5-8276D228C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252536" y="64633"/>
            <a:ext cx="9793088" cy="365125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«Итоговое повторение по теме «Алгоритмизация и программирование» </a:t>
            </a:r>
          </a:p>
        </p:txBody>
      </p:sp>
      <p:pic>
        <p:nvPicPr>
          <p:cNvPr id="11" name="Picture 1" descr="H:\учитель года\саратов\урок\нагл материал\qr-code (3).gif">
            <a:extLst>
              <a:ext uri="{FF2B5EF4-FFF2-40B4-BE49-F238E27FC236}">
                <a16:creationId xmlns:a16="http://schemas.microsoft.com/office/drawing/2014/main" xmlns="" id="{425EE6ED-27F3-4F52-A14B-E2C28CC59A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196752"/>
            <a:ext cx="5112568" cy="51125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22951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731</TotalTime>
  <Words>500</Words>
  <Application>Microsoft Office PowerPoint</Application>
  <PresentationFormat>Экран (4:3)</PresentationFormat>
  <Paragraphs>177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 QR – код для Googlе-тест   </vt:lpstr>
      <vt:lpstr>Тема урока</vt:lpstr>
      <vt:lpstr>Слайд 3</vt:lpstr>
      <vt:lpstr>Слайд 4</vt:lpstr>
      <vt:lpstr>Слайд 5</vt:lpstr>
      <vt:lpstr> QR – код для Googlе-тест   </vt:lpstr>
      <vt:lpstr>Слайд 7</vt:lpstr>
      <vt:lpstr> QR – код для Googlе-тест   </vt:lpstr>
      <vt:lpstr>Слайд 9</vt:lpstr>
      <vt:lpstr>Слайд 10</vt:lpstr>
      <vt:lpstr> QR – код для Googlе-тест   </vt:lpstr>
      <vt:lpstr>Слайд 12</vt:lpstr>
      <vt:lpstr> QR – код для Googlе-тест   </vt:lpstr>
      <vt:lpstr>Слайд 14</vt:lpstr>
      <vt:lpstr> QR – код для Googlе-тест   </vt:lpstr>
      <vt:lpstr>Слайд 16</vt:lpstr>
      <vt:lpstr>Слайд 17</vt:lpstr>
      <vt:lpstr>Слайд 18</vt:lpstr>
      <vt:lpstr> QR – код для Googlе-тест   </vt:lpstr>
      <vt:lpstr>Слайд 20</vt:lpstr>
      <vt:lpstr> QR – код для Googlе-тест   </vt:lpstr>
      <vt:lpstr>Слайд 22</vt:lpstr>
      <vt:lpstr>Желаю  успехов!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а:= 17; b:= 23; b:= a+b+1; а:= b+a;</dc:title>
  <dc:creator>Ученик</dc:creator>
  <cp:lastModifiedBy>Cab 7 pc-6</cp:lastModifiedBy>
  <cp:revision>71</cp:revision>
  <dcterms:created xsi:type="dcterms:W3CDTF">2022-04-04T11:26:10Z</dcterms:created>
  <dcterms:modified xsi:type="dcterms:W3CDTF">2022-04-06T11:48:02Z</dcterms:modified>
</cp:coreProperties>
</file>