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title>
      <c:tx>
        <c:rich>
          <a:bodyPr/>
          <a:lstStyle/>
          <a:p>
            <a:pPr algn="l">
              <a:defRPr/>
            </a:pP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Жертвы </a:t>
            </a:r>
            <a:endParaRPr lang="ru-RU" sz="24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defRPr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финансовых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ловушек
</a:t>
            </a:r>
          </a:p>
        </c:rich>
      </c:tx>
      <c:layout>
        <c:manualLayout>
          <c:xMode val="edge"/>
          <c:yMode val="edge"/>
          <c:x val="2.8425930020227988E-2"/>
          <c:y val="7.2546023924841926E-2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1.5225279982668462E-3"/>
          <c:y val="0.15691988657497211"/>
          <c:w val="0.69088521436665684"/>
          <c:h val="0.8263243251890750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Жертвы финансовых ловушек
</c:v>
                </c:pt>
              </c:strCache>
            </c:strRef>
          </c:tx>
          <c:dPt>
            <c:idx val="1"/>
            <c:explosion val="31"/>
          </c:dPt>
          <c:cat>
            <c:strRef>
              <c:f>Лист1!$A$2:$A$6</c:f>
              <c:strCache>
                <c:ptCount val="5"/>
                <c:pt idx="0">
                  <c:v>Пенсионеры</c:v>
                </c:pt>
                <c:pt idx="1">
                  <c:v>Школьники и студенты</c:v>
                </c:pt>
                <c:pt idx="2">
                  <c:v>Домохозяйки</c:v>
                </c:pt>
                <c:pt idx="3">
                  <c:v>Работающие мужчины</c:v>
                </c:pt>
                <c:pt idx="4">
                  <c:v>Другие категории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18</c:v>
                </c:pt>
                <c:pt idx="1">
                  <c:v>32</c:v>
                </c:pt>
                <c:pt idx="2">
                  <c:v>25</c:v>
                </c:pt>
                <c:pt idx="3">
                  <c:v>28</c:v>
                </c:pt>
                <c:pt idx="4">
                  <c:v>10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>
        <c:manualLayout>
          <c:xMode val="edge"/>
          <c:yMode val="edge"/>
          <c:x val="0.70283222614614871"/>
          <c:y val="0.18514876036363201"/>
          <c:w val="0.28764403098790958"/>
          <c:h val="0.70637475853187381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title>
      <c:tx>
        <c:rich>
          <a:bodyPr/>
          <a:lstStyle/>
          <a:p>
            <a:pPr>
              <a:defRPr/>
            </a:pPr>
            <a:r>
              <a:rPr lang="en-US" sz="1800" dirty="0"/>
              <a:t>53%</a:t>
            </a:r>
            <a:r>
              <a:rPr lang="ru-RU" sz="1800" dirty="0"/>
              <a:t> молодежи (14-17лет) ощущает  нехватку знаний</a:t>
            </a:r>
            <a:endParaRPr lang="en-US" sz="1800" dirty="0"/>
          </a:p>
        </c:rich>
      </c:tx>
      <c:layout>
        <c:manualLayout>
          <c:xMode val="edge"/>
          <c:yMode val="edge"/>
          <c:x val="0.10238593433203048"/>
          <c:y val="5.2852482931712491E-2"/>
        </c:manualLayout>
      </c:layout>
    </c:title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53%</c:v>
                </c:pt>
              </c:strCache>
            </c:strRef>
          </c:tx>
          <c:explosion val="17"/>
          <c:dPt>
            <c:idx val="0"/>
            <c:explosion val="0"/>
          </c:dPt>
          <c:cat>
            <c:strRef>
              <c:f>Лист1!$A$2:$A$3</c:f>
              <c:strCache>
                <c:ptCount val="2"/>
                <c:pt idx="0">
                  <c:v>48% - недостаточные знания</c:v>
                </c:pt>
                <c:pt idx="1">
                  <c:v>5% - отсутствие знаний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0.48000000000000004</c:v>
                </c:pt>
                <c:pt idx="1">
                  <c:v>5.000000000000001E-2</c:v>
                </c:pt>
              </c:numCache>
            </c:numRef>
          </c:val>
        </c:ser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51872932483057166"/>
          <c:y val="0.34778209276375516"/>
          <c:w val="0.41737817368670727"/>
          <c:h val="0.62436120284764507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2326629D-BA52-41AC-92E0-0BCB6C20E954}" type="datetimeFigureOut">
              <a:rPr lang="ru-RU" smtClean="0"/>
              <a:pPr/>
              <a:t>04.05.2023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E293021A-C1AB-4BC5-870F-9C7C33513E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6629D-BA52-41AC-92E0-0BCB6C20E954}" type="datetimeFigureOut">
              <a:rPr lang="ru-RU" smtClean="0"/>
              <a:pPr/>
              <a:t>04.05.2023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3021A-C1AB-4BC5-870F-9C7C33513E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6629D-BA52-41AC-92E0-0BCB6C20E954}" type="datetimeFigureOut">
              <a:rPr lang="ru-RU" smtClean="0"/>
              <a:pPr/>
              <a:t>04.05.2023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3021A-C1AB-4BC5-870F-9C7C33513E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326629D-BA52-41AC-92E0-0BCB6C20E954}" type="datetimeFigureOut">
              <a:rPr lang="ru-RU" smtClean="0"/>
              <a:pPr/>
              <a:t>04.05.2023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293021A-C1AB-4BC5-870F-9C7C33513E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2326629D-BA52-41AC-92E0-0BCB6C20E954}" type="datetimeFigureOut">
              <a:rPr lang="ru-RU" smtClean="0"/>
              <a:pPr/>
              <a:t>04.05.2023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E293021A-C1AB-4BC5-870F-9C7C33513E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6629D-BA52-41AC-92E0-0BCB6C20E954}" type="datetimeFigureOut">
              <a:rPr lang="ru-RU" smtClean="0"/>
              <a:pPr/>
              <a:t>04.05.2023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3021A-C1AB-4BC5-870F-9C7C33513E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6629D-BA52-41AC-92E0-0BCB6C20E954}" type="datetimeFigureOut">
              <a:rPr lang="ru-RU" smtClean="0"/>
              <a:pPr/>
              <a:t>04.05.2023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3021A-C1AB-4BC5-870F-9C7C33513E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326629D-BA52-41AC-92E0-0BCB6C20E954}" type="datetimeFigureOut">
              <a:rPr lang="ru-RU" smtClean="0"/>
              <a:pPr/>
              <a:t>04.05.2023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293021A-C1AB-4BC5-870F-9C7C33513E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6629D-BA52-41AC-92E0-0BCB6C20E954}" type="datetimeFigureOut">
              <a:rPr lang="ru-RU" smtClean="0"/>
              <a:pPr/>
              <a:t>04.05.2023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3021A-C1AB-4BC5-870F-9C7C33513E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326629D-BA52-41AC-92E0-0BCB6C20E954}" type="datetimeFigureOut">
              <a:rPr lang="ru-RU" smtClean="0"/>
              <a:pPr/>
              <a:t>04.05.2023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293021A-C1AB-4BC5-870F-9C7C33513E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326629D-BA52-41AC-92E0-0BCB6C20E954}" type="datetimeFigureOut">
              <a:rPr lang="ru-RU" smtClean="0"/>
              <a:pPr/>
              <a:t>04.05.2023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293021A-C1AB-4BC5-870F-9C7C33513E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326629D-BA52-41AC-92E0-0BCB6C20E954}" type="datetimeFigureOut">
              <a:rPr lang="ru-RU" smtClean="0"/>
              <a:pPr/>
              <a:t>04.05.2023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293021A-C1AB-4BC5-870F-9C7C33513E5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7290" y="214290"/>
            <a:ext cx="7643866" cy="1184249"/>
          </a:xfrm>
        </p:spPr>
        <p:txBody>
          <a:bodyPr>
            <a:noAutofit/>
          </a:bodyPr>
          <a:lstStyle/>
          <a:p>
            <a:pPr algn="r"/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Статистические данные НАФИ</a:t>
            </a:r>
            <a:endParaRPr lang="ru-RU" sz="40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14546" y="1502688"/>
            <a:ext cx="635798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Большинство россиян (82%) за последние месяцы сталкивались с попытками мошенничества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А именно: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- 55 %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россиян столкнулись с предложениями в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интернете заработать на так называемых «инвестициях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- 54 %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россиян столкнулись со  звонками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представителей «банка» или «правоохранительных органов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- 39 %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россиян столкнулись с сообщениями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электронными письмами, содержащими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вирусы или вредоносные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ссылки;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- 39%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россиян столкнулись с предложениями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получить выплату или компенсацию от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государств;</a:t>
            </a:r>
          </a:p>
          <a:p>
            <a:pPr>
              <a:buFontTx/>
              <a:buChar char="-"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36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%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россиян столкнулись с просьбами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 переводе денег, например, для помощи знакомым, оформления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выигрыша;</a:t>
            </a:r>
          </a:p>
          <a:p>
            <a:pPr>
              <a:buFontTx/>
              <a:buChar char="-"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29%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россиян сталкивались с мошенниками при покупке или продаже какого-либо товара в интернете;</a:t>
            </a:r>
          </a:p>
          <a:p>
            <a:pPr>
              <a:buFontTx/>
              <a:buChar char="-"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%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россиян попадали на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фишинговые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сайты.</a:t>
            </a:r>
          </a:p>
          <a:p>
            <a:r>
              <a:rPr lang="ru-RU" dirty="0"/>
              <a:t> 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00034" y="1071546"/>
            <a:ext cx="4143404" cy="827059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Результаты исследований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 2022-2023г.  </a:t>
            </a:r>
            <a:endParaRPr kumimoji="0" lang="ru-RU" sz="2400" b="1" i="0" u="none" strike="noStrike" kern="1200" cap="small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000100" y="214290"/>
            <a:ext cx="7643866" cy="1184249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Статистические данные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НАФИ</a:t>
            </a:r>
            <a:endParaRPr kumimoji="0" lang="ru-RU" sz="4000" b="1" i="0" u="none" strike="noStrike" kern="1200" cap="small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571472" y="1214422"/>
          <a:ext cx="8001056" cy="5000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285860"/>
            <a:ext cx="5214974" cy="714396"/>
          </a:xfrm>
          <a:ln>
            <a:solidFill>
              <a:schemeClr val="bg1"/>
            </a:solidFill>
          </a:ln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</a:rPr>
              <a:t/>
            </a:r>
            <a:br>
              <a:rPr lang="ru-RU" sz="2400" b="1" dirty="0" smtClean="0">
                <a:solidFill>
                  <a:schemeClr val="accent1"/>
                </a:solidFill>
              </a:rPr>
            </a:b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Отношение молодежи </a:t>
            </a:r>
            <a:b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 финансовой безопасности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0" y="2214554"/>
          <a:ext cx="4929222" cy="3500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4786314" y="1714488"/>
            <a:ext cx="3857652" cy="442915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anchor="b">
            <a:noAutofit/>
          </a:bodyPr>
          <a:lstStyle/>
          <a:p>
            <a:pPr lvl="0" algn="r">
              <a:spcBef>
                <a:spcPct val="0"/>
              </a:spcBef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Неверные </a:t>
            </a:r>
          </a:p>
          <a:p>
            <a:pPr lvl="0" algn="r">
              <a:spcBef>
                <a:spcPct val="0"/>
              </a:spcBef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финансовые установки:</a:t>
            </a:r>
            <a:endParaRPr lang="ru-RU" b="1" u="sng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0"/>
              </a:spcBef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65%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осознают высокие риски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криптовалюты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>
              <a:spcBef>
                <a:spcPct val="0"/>
              </a:spcBef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- 60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%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ошибочно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убеждены, что существует много простых способов приумножения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капитала (непонимания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соотношения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риска-доходности);</a:t>
            </a:r>
          </a:p>
          <a:p>
            <a:pPr>
              <a:spcBef>
                <a:spcPct val="0"/>
              </a:spcBef>
              <a:buFontTx/>
              <a:buChar char="-"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60 %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пренебрегают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защитой персональных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данных, совершая покупки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интернете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Char char="-"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58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%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предпочитают тратить деньги, а не сберегать.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000100" y="214290"/>
            <a:ext cx="7643866" cy="1184249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Статистические данные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НАФИ</a:t>
            </a:r>
            <a:endParaRPr kumimoji="0" lang="ru-RU" sz="4000" b="1" i="0" u="none" strike="noStrike" kern="1200" cap="small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4286280" cy="114300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Актуальные варианты мошенничества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2022-2023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1428736"/>
            <a:ext cx="8229600" cy="5114948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Звонок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клиентского менеджера о качестве предоставляемого сервиса и изменения клиентских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данных;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Дистанционное открытие счета в иностранном банке;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Перерасчет пенсии;</a:t>
            </a:r>
          </a:p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Предложения получить выплату или компенсацию от государства, для оформления которой нужно сообщить данные карты или другую личную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информацию;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Звонки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от имени сотрудников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банков с сообщением о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попытке взлома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онлайн-банка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клиента или его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блокировке;</a:t>
            </a:r>
          </a:p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Звонки представителей «банка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»,«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правоохранительных органов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», «сотрудников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осуслуг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 с целью выведать данные карты или получить доступ к личному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счету;</a:t>
            </a:r>
          </a:p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Оплата покупки в иностранном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интернет-магазине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;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Активация новой банковской карты после доставки пластиковой карты4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Информирование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о сбое в системе банка и необходимости верификации/уточнения клиентских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данных.</a:t>
            </a:r>
          </a:p>
          <a:p>
            <a:endParaRPr lang="ru-RU" sz="18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000100" y="214290"/>
            <a:ext cx="7643866" cy="1184249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Данные Банка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России</a:t>
            </a:r>
            <a:endParaRPr kumimoji="0" lang="ru-RU" sz="4000" b="1" i="0" u="none" strike="noStrike" kern="1200" cap="small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270</TotalTime>
  <Words>284</Words>
  <Application>Microsoft Office PowerPoint</Application>
  <PresentationFormat>Экран (4:3)</PresentationFormat>
  <Paragraphs>39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Эркер</vt:lpstr>
      <vt:lpstr>Статистические данные НАФИ</vt:lpstr>
      <vt:lpstr>Слайд 2</vt:lpstr>
      <vt:lpstr>  Отношение молодежи  к финансовой безопасности</vt:lpstr>
      <vt:lpstr>Актуальные варианты мошенничества 2022-2023 г.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Sasha</dc:creator>
  <cp:lastModifiedBy>Sasha</cp:lastModifiedBy>
  <cp:revision>52</cp:revision>
  <dcterms:created xsi:type="dcterms:W3CDTF">2023-05-02T08:17:59Z</dcterms:created>
  <dcterms:modified xsi:type="dcterms:W3CDTF">2023-05-04T10:34:02Z</dcterms:modified>
</cp:coreProperties>
</file>