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3" r:id="rId2"/>
    <p:sldId id="256" r:id="rId3"/>
    <p:sldId id="257" r:id="rId4"/>
    <p:sldId id="258" r:id="rId5"/>
    <p:sldId id="261" r:id="rId6"/>
    <p:sldId id="287" r:id="rId7"/>
    <p:sldId id="259" r:id="rId8"/>
    <p:sldId id="262" r:id="rId9"/>
    <p:sldId id="263" r:id="rId10"/>
    <p:sldId id="286" r:id="rId11"/>
    <p:sldId id="285" r:id="rId12"/>
    <p:sldId id="264" r:id="rId13"/>
    <p:sldId id="288" r:id="rId14"/>
    <p:sldId id="289" r:id="rId15"/>
    <p:sldId id="266" r:id="rId16"/>
    <p:sldId id="268" r:id="rId17"/>
    <p:sldId id="269" r:id="rId18"/>
    <p:sldId id="270" r:id="rId19"/>
    <p:sldId id="272" r:id="rId20"/>
    <p:sldId id="284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50F33734-EFAE-4C94-B651-00E417CC75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C87AA416-1898-40C8-8433-FBD8D2FBB26F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72764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33734-EFAE-4C94-B651-00E417CC75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AA416-1898-40C8-8433-FBD8D2FBB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50606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33734-EFAE-4C94-B651-00E417CC75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AA416-1898-40C8-8433-FBD8D2FBB26F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12439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33734-EFAE-4C94-B651-00E417CC75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AA416-1898-40C8-8433-FBD8D2FBB26F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08760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33734-EFAE-4C94-B651-00E417CC75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AA416-1898-40C8-8433-FBD8D2FBB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55337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33734-EFAE-4C94-B651-00E417CC75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AA416-1898-40C8-8433-FBD8D2FBB26F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9891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33734-EFAE-4C94-B651-00E417CC75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AA416-1898-40C8-8433-FBD8D2FBB26F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6128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33734-EFAE-4C94-B651-00E417CC75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AA416-1898-40C8-8433-FBD8D2FBB26F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91479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33734-EFAE-4C94-B651-00E417CC75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AA416-1898-40C8-8433-FBD8D2FBB26F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4753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33734-EFAE-4C94-B651-00E417CC75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AA416-1898-40C8-8433-FBD8D2FBB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2226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33734-EFAE-4C94-B651-00E417CC75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AA416-1898-40C8-8433-FBD8D2FBB26F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29435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33734-EFAE-4C94-B651-00E417CC75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AA416-1898-40C8-8433-FBD8D2FBB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67084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33734-EFAE-4C94-B651-00E417CC75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AA416-1898-40C8-8433-FBD8D2FBB26F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950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33734-EFAE-4C94-B651-00E417CC75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AA416-1898-40C8-8433-FBD8D2FBB26F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106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33734-EFAE-4C94-B651-00E417CC75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AA416-1898-40C8-8433-FBD8D2FBB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529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33734-EFAE-4C94-B651-00E417CC75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AA416-1898-40C8-8433-FBD8D2FBB26F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04978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33734-EFAE-4C94-B651-00E417CC75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AA416-1898-40C8-8433-FBD8D2FBB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13306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0F33734-EFAE-4C94-B651-00E417CC753D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87AA416-1898-40C8-8433-FBD8D2FBB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9113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jpeg"/><Relationship Id="rId11" Type="http://schemas.openxmlformats.org/officeDocument/2006/relationships/image" Target="../media/image22.jpe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1992" y="1211283"/>
            <a:ext cx="9592732" cy="1282535"/>
          </a:xfrm>
        </p:spPr>
        <p:txBody>
          <a:bodyPr/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упражнений для формирования устойчивого навыка чтения у младших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школьников с ЗПР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23554" name="Picture 2" descr="Дети читаю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1992" y="2778827"/>
            <a:ext cx="4384413" cy="2921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565568" y="3505867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alt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</a:t>
            </a:r>
          </a:p>
          <a:p>
            <a:pPr algn="ctr"/>
            <a:r>
              <a:rPr lang="ru-RU" alt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Кордюкова</a:t>
            </a:r>
            <a:r>
              <a:rPr lang="ru-RU" alt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Любовь Владимировна </a:t>
            </a:r>
          </a:p>
          <a:p>
            <a:pPr algn="ctr"/>
            <a:r>
              <a:rPr lang="ru-RU" alt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– дефектолог</a:t>
            </a:r>
          </a:p>
          <a:p>
            <a:pPr algn="ctr"/>
            <a:r>
              <a:rPr lang="ru-RU" alt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МБОУ СОШ № </a:t>
            </a:r>
            <a:r>
              <a:rPr lang="ru-RU" alt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endParaRPr lang="ru-RU" altLang="ru-RU" b="1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b="1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b="1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 Сургут -</a:t>
            </a:r>
            <a:r>
              <a:rPr lang="ru-RU" alt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2022г</a:t>
            </a:r>
            <a:r>
              <a:rPr lang="ru-RU" alt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6526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90649" y="532956"/>
            <a:ext cx="10592790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606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606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b="1" i="0" dirty="0" smtClean="0">
                <a:solidFill>
                  <a:srgbClr val="606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0" dirty="0" smtClean="0">
                <a:solidFill>
                  <a:srgbClr val="606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Артикуляция гласных, согласных, сочетаний гласных и согласных.</a:t>
            </a:r>
            <a:endParaRPr lang="ru-RU" sz="2000" b="0" i="0" dirty="0" smtClean="0">
              <a:solidFill>
                <a:srgbClr val="606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Эти упражнения развивают подвижность речевого аппарата.</a:t>
            </a:r>
          </a:p>
          <a:p>
            <a:pPr algn="just"/>
            <a:r>
              <a:rPr lang="ru-RU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АОУЫИЭ, АЫОУЭИ, ОУАЭИЫ...</a:t>
            </a:r>
          </a:p>
          <a:p>
            <a:pPr algn="just"/>
            <a:r>
              <a:rPr lang="ru-RU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(Изменяйте сами последовательность гласных, следите за четкостью произношения). </a:t>
            </a:r>
          </a:p>
          <a:p>
            <a:pPr algn="just"/>
            <a:r>
              <a:rPr lang="ru-RU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з-с-ж, ш-ж-с, с-ч-щ...</a:t>
            </a:r>
          </a:p>
          <a:p>
            <a:pPr algn="just"/>
            <a:r>
              <a:rPr lang="ru-RU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С-Ж-З-Ш, Б-Д-П-Т, Г-Ж-К-Ш... </a:t>
            </a:r>
          </a:p>
          <a:p>
            <a:pPr algn="just"/>
            <a:r>
              <a:rPr lang="ru-RU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Ба - </a:t>
            </a:r>
            <a:r>
              <a:rPr lang="ru-RU" b="0" i="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бя</a:t>
            </a:r>
            <a:r>
              <a:rPr lang="ru-RU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0" i="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бо</a:t>
            </a:r>
            <a:r>
              <a:rPr lang="ru-RU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b="0" i="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бё</a:t>
            </a:r>
            <a:r>
              <a:rPr lang="ru-RU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0" i="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бу</a:t>
            </a:r>
            <a:r>
              <a:rPr lang="ru-RU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b="0" i="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бю</a:t>
            </a:r>
            <a:r>
              <a:rPr lang="ru-RU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бэ – </a:t>
            </a:r>
            <a:r>
              <a:rPr lang="ru-RU" b="0" i="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бе</a:t>
            </a:r>
            <a:r>
              <a:rPr lang="ru-RU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бы - би </a:t>
            </a:r>
          </a:p>
          <a:p>
            <a:pPr algn="just"/>
            <a:r>
              <a:rPr lang="ru-RU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 - </a:t>
            </a:r>
            <a:r>
              <a:rPr lang="ru-RU" b="0" i="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зя</a:t>
            </a:r>
            <a:r>
              <a:rPr lang="ru-RU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0" i="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зо</a:t>
            </a:r>
            <a:r>
              <a:rPr lang="ru-RU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b="0" i="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зё</a:t>
            </a:r>
            <a:r>
              <a:rPr lang="ru-RU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0" i="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зу</a:t>
            </a:r>
            <a:r>
              <a:rPr lang="ru-RU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b="0" i="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зю</a:t>
            </a:r>
            <a:r>
              <a:rPr lang="ru-RU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зэ - </a:t>
            </a:r>
            <a:r>
              <a:rPr lang="ru-RU" b="0" i="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зе</a:t>
            </a:r>
            <a:r>
              <a:rPr lang="ru-RU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0" i="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зы</a:t>
            </a:r>
            <a:r>
              <a:rPr lang="ru-RU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b="0" i="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зи</a:t>
            </a:r>
            <a:r>
              <a:rPr lang="ru-RU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</a:t>
            </a:r>
          </a:p>
          <a:p>
            <a:pPr algn="just"/>
            <a:r>
              <a:rPr lang="ru-RU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 - </a:t>
            </a:r>
            <a:r>
              <a:rPr lang="ru-RU" b="0" i="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фя</a:t>
            </a:r>
            <a:r>
              <a:rPr lang="ru-RU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0" i="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фо</a:t>
            </a:r>
            <a:r>
              <a:rPr lang="ru-RU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b="0" i="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фё</a:t>
            </a:r>
            <a:r>
              <a:rPr lang="ru-RU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фу - </a:t>
            </a:r>
            <a:r>
              <a:rPr lang="ru-RU" b="0" i="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фю</a:t>
            </a:r>
            <a:r>
              <a:rPr lang="ru-RU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0" i="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фы</a:t>
            </a:r>
            <a:r>
              <a:rPr lang="ru-RU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– фи </a:t>
            </a:r>
            <a:r>
              <a:rPr lang="ru-RU" b="0" i="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фэ</a:t>
            </a:r>
            <a:r>
              <a:rPr lang="ru-RU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b="0" i="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фе</a:t>
            </a:r>
            <a:r>
              <a:rPr lang="ru-RU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</a:t>
            </a:r>
          </a:p>
          <a:p>
            <a:pPr algn="just"/>
            <a:r>
              <a:rPr lang="ru-RU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Ла - ля </a:t>
            </a:r>
            <a:r>
              <a:rPr lang="ru-RU" b="0" i="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ло</a:t>
            </a:r>
            <a:r>
              <a:rPr lang="ru-RU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b="0" i="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лё</a:t>
            </a:r>
            <a:r>
              <a:rPr lang="ru-RU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0" i="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лу</a:t>
            </a:r>
            <a:r>
              <a:rPr lang="ru-RU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b="0" i="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лю</a:t>
            </a:r>
            <a:r>
              <a:rPr lang="ru-RU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0" i="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лы</a:t>
            </a:r>
            <a:r>
              <a:rPr lang="ru-RU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– ли </a:t>
            </a:r>
            <a:r>
              <a:rPr lang="ru-RU" b="0" i="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лэ</a:t>
            </a:r>
            <a:r>
              <a:rPr lang="ru-RU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b="0" i="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ле</a:t>
            </a:r>
            <a:endParaRPr lang="ru-RU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ru-RU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скороговорок.</a:t>
            </a:r>
            <a:endParaRPr lang="ru-RU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Секрет скороговорки в том, что в ней встречаются слова, сходные по звучанию, но разные по смыслу. В словах ритмически повторяются звуки, слоги. </a:t>
            </a:r>
          </a:p>
          <a:p>
            <a:pPr algn="just"/>
            <a:r>
              <a:rPr lang="ru-RU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Утром присев на пригорке,</a:t>
            </a:r>
          </a:p>
          <a:p>
            <a:pPr algn="just"/>
            <a:r>
              <a:rPr lang="ru-RU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Учат сороки скороговорки.</a:t>
            </a:r>
          </a:p>
          <a:p>
            <a:pPr algn="just"/>
            <a:r>
              <a:rPr lang="ru-RU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Кар-р-р! Картошка, картонка, карета, картуз.</a:t>
            </a:r>
          </a:p>
          <a:p>
            <a:pPr algn="just"/>
            <a:r>
              <a:rPr lang="ru-RU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Кар-р-р! Карниз, карамель, карапуз. </a:t>
            </a:r>
          </a:p>
          <a:p>
            <a:pPr algn="just"/>
            <a:r>
              <a:rPr lang="ru-RU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Вез на горку Саня за собою сани.</a:t>
            </a:r>
          </a:p>
          <a:p>
            <a:pPr algn="just"/>
            <a:r>
              <a:rPr lang="ru-RU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Ехал с горки Саня, а на Сане сани. </a:t>
            </a:r>
          </a:p>
          <a:p>
            <a:pPr algn="just"/>
            <a:r>
              <a:rPr lang="ru-RU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Шел Егор через двор</a:t>
            </a:r>
          </a:p>
          <a:p>
            <a:pPr algn="just"/>
            <a:r>
              <a:rPr lang="ru-RU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 топором чинить забор.</a:t>
            </a:r>
            <a:endParaRPr lang="ru-RU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4818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85088" y="3730752"/>
            <a:ext cx="436473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i="0" dirty="0" smtClean="0">
                <a:solidFill>
                  <a:srgbClr val="606060"/>
                </a:solidFill>
                <a:effectLst/>
                <a:latin typeface="inherit"/>
              </a:rPr>
              <a:t>Иногда беглость чтения не может быть сформирована из-за отрывистого чтения.</a:t>
            </a:r>
            <a:endParaRPr lang="ru-RU" b="0" i="0" dirty="0" smtClean="0">
              <a:solidFill>
                <a:srgbClr val="606060"/>
              </a:solidFill>
              <a:effectLst/>
              <a:latin typeface="helvetica" panose="020B0604020202020204" pitchFamily="34" charset="0"/>
            </a:endParaRPr>
          </a:p>
          <a:p>
            <a:pPr algn="just"/>
            <a:r>
              <a:rPr lang="ru-RU" b="0" i="0" dirty="0" smtClean="0">
                <a:solidFill>
                  <a:srgbClr val="606060"/>
                </a:solidFill>
                <a:effectLst/>
                <a:latin typeface="helvetica" panose="020B0604020202020204" pitchFamily="34" charset="0"/>
              </a:rPr>
              <a:t>В таком случае надо поработать над плавностью чтения. Для работы над плавным чтением используются таблицы следующего вида:</a:t>
            </a:r>
            <a:endParaRPr lang="ru-RU" b="0" i="0" dirty="0">
              <a:solidFill>
                <a:srgbClr val="606060"/>
              </a:solidFill>
              <a:effectLst/>
              <a:latin typeface="helvetica" panose="020B0604020202020204" pitchFamily="34" charset="0"/>
            </a:endParaRPr>
          </a:p>
        </p:txBody>
      </p:sp>
      <p:pic>
        <p:nvPicPr>
          <p:cNvPr id="21508" name="Picture 4" descr="l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5744" y="3547872"/>
            <a:ext cx="3950209" cy="2548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85088" y="919079"/>
            <a:ext cx="40599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0" dirty="0" smtClean="0">
                <a:solidFill>
                  <a:srgbClr val="606060"/>
                </a:solidFill>
                <a:effectLst/>
                <a:latin typeface="helvetica" panose="020B0604020202020204" pitchFamily="34" charset="0"/>
              </a:rPr>
              <a:t>Для развития правильного произношения, совершенствования навыка чтения используем работу со структурными слоговыми таблицами.</a:t>
            </a:r>
            <a:endParaRPr lang="ru-RU" dirty="0"/>
          </a:p>
        </p:txBody>
      </p:sp>
      <p:pic>
        <p:nvPicPr>
          <p:cNvPr id="21510" name="Picture 6" descr="l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2967" y="724535"/>
            <a:ext cx="2209800" cy="242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1285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56904" y="641289"/>
            <a:ext cx="9773392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28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 на внимание</a:t>
            </a:r>
          </a:p>
          <a:p>
            <a:pPr fontAlgn="base"/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Корректировка уровня внимания необходима для усовершенствования способности быстро воспринимать текст, видеть знакомые слова, проскальзывая по ним взглядом. Проводите следующий комплекс упражнений: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ru-RU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Составляем слова</a:t>
            </a:r>
          </a:p>
          <a:p>
            <a:pPr fontAlgn="base"/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Напишите длинное слово на листе бумаги. Например, предпринимательство. Из него составляется лексемы из одного – двух слогов: мир, лес, стол и другие.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ru-RU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Найди отличия</a:t>
            </a:r>
          </a:p>
          <a:p>
            <a:pPr fontAlgn="base"/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Запишите пары слов: пар-бар, вол-кол, лак- рак, жук-сук, гроздь- гвоздь, мишка- </a:t>
            </a:r>
            <a:r>
              <a:rPr lang="ru-RU" b="0" i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миска,тропа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-укроп. Ребенок объясняет, чем они похожи, чем отличаются.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ru-RU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Загадки</a:t>
            </a:r>
          </a:p>
          <a:p>
            <a:pPr fontAlgn="base"/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Вопросики с подвохом тренируют внимание.</a:t>
            </a:r>
          </a:p>
          <a:p>
            <a:pPr fontAlgn="base"/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Например, сколько яблок вырастет на березе, если их в саду 8, а на каждой в прошлом периоде выросло по 10 фруктов.</a:t>
            </a:r>
          </a:p>
          <a:p>
            <a:pPr fontAlgn="base"/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Придумывать хитрые загадки можно самим, вместе с ребенком.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ru-RU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обоих полушарий</a:t>
            </a:r>
          </a:p>
          <a:p>
            <a:pPr fontAlgn="base"/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Пробуйте читать левым и правым глазом сразу. Этот метод используется как разминка вначале урока, в качестве домашнего задания.</a:t>
            </a:r>
          </a:p>
          <a:p>
            <a:pPr fontAlgn="base"/>
            <a:endParaRPr lang="ru-RU" b="0" i="0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198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8566" y="766671"/>
            <a:ext cx="971797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0" i="0" dirty="0" smtClean="0">
                <a:solidFill>
                  <a:srgbClr val="606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Это упражнение проводится коллективно, чтобы ребёнку было с кем соревноваться.</a:t>
            </a:r>
          </a:p>
          <a:p>
            <a:pPr algn="just"/>
            <a:r>
              <a:rPr lang="ru-RU" b="0" i="0" dirty="0" smtClean="0">
                <a:solidFill>
                  <a:srgbClr val="606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 сигналу «Внимание» показать карточку (см. образец), но не более, чем на 2 сек. Ребёнок должен прочесть предъявляемый материал и записать его.</a:t>
            </a:r>
          </a:p>
          <a:p>
            <a:pPr algn="just"/>
            <a:r>
              <a:rPr lang="ru-RU" b="0" i="0" dirty="0" smtClean="0">
                <a:solidFill>
                  <a:srgbClr val="606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 мере тренировок увеличивать объём материала.</a:t>
            </a:r>
          </a:p>
          <a:p>
            <a:pPr algn="just"/>
            <a:r>
              <a:rPr lang="ru-RU" b="0" i="0" dirty="0" smtClean="0">
                <a:solidFill>
                  <a:srgbClr val="606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Бессмысленные слова, содержащие от 3 до 9 согласных </a:t>
            </a:r>
            <a:r>
              <a:rPr lang="ru-RU" b="1" i="0" dirty="0" smtClean="0">
                <a:solidFill>
                  <a:srgbClr val="606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букв</a:t>
            </a:r>
            <a:r>
              <a:rPr lang="ru-RU" b="0" i="0" dirty="0" smtClean="0">
                <a:solidFill>
                  <a:srgbClr val="606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например:</a:t>
            </a:r>
            <a:endParaRPr lang="ru-RU" b="0" i="0" dirty="0">
              <a:solidFill>
                <a:srgbClr val="606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19199" y="2504473"/>
            <a:ext cx="247402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0" i="0" dirty="0" smtClean="0">
                <a:solidFill>
                  <a:srgbClr val="606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 П В</a:t>
            </a:r>
          </a:p>
          <a:p>
            <a:pPr algn="just"/>
            <a:r>
              <a:rPr lang="ru-RU" b="0" i="0" dirty="0" smtClean="0">
                <a:solidFill>
                  <a:srgbClr val="606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 Б В Л</a:t>
            </a:r>
          </a:p>
          <a:p>
            <a:pPr algn="just"/>
            <a:r>
              <a:rPr lang="ru-RU" b="0" i="0" dirty="0" smtClean="0">
                <a:solidFill>
                  <a:srgbClr val="606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 К П Р Ч</a:t>
            </a:r>
          </a:p>
          <a:p>
            <a:pPr algn="just"/>
            <a:r>
              <a:rPr lang="ru-RU" b="0" i="0" dirty="0" smtClean="0">
                <a:solidFill>
                  <a:srgbClr val="606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 П Т Н С Д</a:t>
            </a:r>
          </a:p>
          <a:p>
            <a:pPr algn="just"/>
            <a:r>
              <a:rPr lang="ru-RU" b="0" i="0" dirty="0" smtClean="0">
                <a:solidFill>
                  <a:srgbClr val="606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 М Д Р К Л Ф</a:t>
            </a:r>
          </a:p>
          <a:p>
            <a:pPr algn="just"/>
            <a:r>
              <a:rPr lang="ru-RU" b="0" i="0" dirty="0" smtClean="0">
                <a:solidFill>
                  <a:srgbClr val="606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 Т П Ц Г В Д К</a:t>
            </a:r>
          </a:p>
          <a:p>
            <a:pPr algn="just"/>
            <a:r>
              <a:rPr lang="ru-RU" b="0" i="0" dirty="0" smtClean="0">
                <a:solidFill>
                  <a:srgbClr val="606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 В П К Ш Л Ч Б С</a:t>
            </a:r>
            <a:endParaRPr lang="ru-RU" b="0" i="0" dirty="0">
              <a:solidFill>
                <a:srgbClr val="606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18857" y="2243999"/>
            <a:ext cx="477388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i="0" dirty="0" smtClean="0">
                <a:solidFill>
                  <a:srgbClr val="606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Предложения</a:t>
            </a:r>
            <a:r>
              <a:rPr lang="ru-RU" b="0" i="0" dirty="0" smtClean="0">
                <a:solidFill>
                  <a:srgbClr val="606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Содержащие от 5 до 16 букв, например:</a:t>
            </a:r>
          </a:p>
          <a:p>
            <a:pPr algn="just"/>
            <a:r>
              <a:rPr lang="ru-RU" b="0" i="0" dirty="0" smtClean="0">
                <a:solidFill>
                  <a:srgbClr val="606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Я бегу.</a:t>
            </a:r>
          </a:p>
          <a:p>
            <a:pPr algn="just"/>
            <a:r>
              <a:rPr lang="ru-RU" b="0" i="0" dirty="0" smtClean="0">
                <a:solidFill>
                  <a:srgbClr val="606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Дай мне.</a:t>
            </a:r>
          </a:p>
          <a:p>
            <a:pPr algn="just"/>
            <a:r>
              <a:rPr lang="ru-RU" b="0" i="0" dirty="0" smtClean="0">
                <a:solidFill>
                  <a:srgbClr val="606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Дым идёт.</a:t>
            </a:r>
          </a:p>
          <a:p>
            <a:pPr algn="just"/>
            <a:r>
              <a:rPr lang="ru-RU" b="0" i="0" dirty="0" smtClean="0">
                <a:solidFill>
                  <a:srgbClr val="606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Двор чист.</a:t>
            </a:r>
          </a:p>
          <a:p>
            <a:pPr algn="just"/>
            <a:r>
              <a:rPr lang="ru-RU" b="0" i="0" dirty="0" smtClean="0">
                <a:solidFill>
                  <a:srgbClr val="606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Что делать?</a:t>
            </a:r>
          </a:p>
          <a:p>
            <a:pPr algn="just"/>
            <a:r>
              <a:rPr lang="ru-RU" b="0" i="0" dirty="0" smtClean="0">
                <a:solidFill>
                  <a:srgbClr val="606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Ученье - свет.</a:t>
            </a:r>
          </a:p>
          <a:p>
            <a:pPr algn="just"/>
            <a:r>
              <a:rPr lang="ru-RU" b="0" i="0" dirty="0" smtClean="0">
                <a:solidFill>
                  <a:srgbClr val="606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Я плыву.</a:t>
            </a:r>
          </a:p>
          <a:p>
            <a:pPr algn="just"/>
            <a:r>
              <a:rPr lang="ru-RU" b="0" i="0" dirty="0" smtClean="0">
                <a:solidFill>
                  <a:srgbClr val="606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Птица поёт</a:t>
            </a:r>
            <a:endParaRPr lang="ru-RU" b="0" i="0" dirty="0">
              <a:solidFill>
                <a:srgbClr val="606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713517" y="3675160"/>
            <a:ext cx="409896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i="0" dirty="0" smtClean="0">
                <a:solidFill>
                  <a:srgbClr val="606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</a:t>
            </a:r>
            <a:r>
              <a:rPr lang="ru-RU" b="0" i="0" dirty="0" smtClean="0">
                <a:solidFill>
                  <a:srgbClr val="606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Постарайся без ошибок переписать следующие строки:</a:t>
            </a:r>
          </a:p>
          <a:p>
            <a:pPr algn="just"/>
            <a:r>
              <a:rPr lang="ru-RU" b="0" i="0" dirty="0" err="1" smtClean="0">
                <a:solidFill>
                  <a:srgbClr val="606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Аммадама</a:t>
            </a:r>
            <a:r>
              <a:rPr lang="ru-RU" b="0" i="0" dirty="0" smtClean="0">
                <a:solidFill>
                  <a:srgbClr val="606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0" i="0" dirty="0" err="1" smtClean="0">
                <a:solidFill>
                  <a:srgbClr val="606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реберге</a:t>
            </a:r>
            <a:r>
              <a:rPr lang="ru-RU" b="0" i="0" dirty="0" smtClean="0">
                <a:solidFill>
                  <a:srgbClr val="606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0" i="0" dirty="0" err="1" smtClean="0">
                <a:solidFill>
                  <a:srgbClr val="606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ассамаса</a:t>
            </a:r>
            <a:endParaRPr lang="ru-RU" b="0" i="0" dirty="0" smtClean="0">
              <a:solidFill>
                <a:srgbClr val="606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0" i="0" dirty="0" err="1" smtClean="0">
                <a:solidFill>
                  <a:srgbClr val="606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Гесклалла</a:t>
            </a:r>
            <a:r>
              <a:rPr lang="ru-RU" b="0" i="0" dirty="0" smtClean="0">
                <a:solidFill>
                  <a:srgbClr val="606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0" i="0" dirty="0" err="1" smtClean="0">
                <a:solidFill>
                  <a:srgbClr val="606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ессанессас</a:t>
            </a:r>
            <a:endParaRPr lang="ru-RU" b="0" i="0" dirty="0" smtClean="0">
              <a:solidFill>
                <a:srgbClr val="606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0" i="0" dirty="0" err="1" smtClean="0">
                <a:solidFill>
                  <a:srgbClr val="606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Еналсстаде</a:t>
            </a:r>
            <a:r>
              <a:rPr lang="ru-RU" b="0" i="0" dirty="0" smtClean="0">
                <a:solidFill>
                  <a:srgbClr val="606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0" i="0" dirty="0" err="1" smtClean="0">
                <a:solidFill>
                  <a:srgbClr val="606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енадслат</a:t>
            </a:r>
            <a:r>
              <a:rPr lang="ru-RU" b="0" i="0" dirty="0" smtClean="0">
                <a:solidFill>
                  <a:srgbClr val="606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0" i="0" dirty="0" err="1" smtClean="0">
                <a:solidFill>
                  <a:srgbClr val="606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етальтаррс</a:t>
            </a:r>
            <a:endParaRPr lang="ru-RU" b="0" i="0" dirty="0" smtClean="0">
              <a:solidFill>
                <a:srgbClr val="606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0" i="0" dirty="0" err="1" smtClean="0">
                <a:solidFill>
                  <a:srgbClr val="606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Усогката</a:t>
            </a:r>
            <a:r>
              <a:rPr lang="ru-RU" b="0" i="0" dirty="0" smtClean="0">
                <a:solidFill>
                  <a:srgbClr val="606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0" i="0" dirty="0" err="1" smtClean="0">
                <a:solidFill>
                  <a:srgbClr val="606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лиммодорра</a:t>
            </a:r>
            <a:r>
              <a:rPr lang="ru-RU" b="0" i="0" dirty="0" smtClean="0">
                <a:solidFill>
                  <a:srgbClr val="606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0" i="0" dirty="0" err="1" smtClean="0">
                <a:solidFill>
                  <a:srgbClr val="606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клатимор</a:t>
            </a:r>
            <a:endParaRPr lang="ru-RU" b="0" i="0" dirty="0">
              <a:solidFill>
                <a:srgbClr val="606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6350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29194" y="402265"/>
            <a:ext cx="10477996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оперативной памяти</a:t>
            </a:r>
          </a:p>
          <a:p>
            <a:pPr algn="just"/>
            <a:r>
              <a:rPr lang="ru-RU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техники чтения тормозится из-за слаборазвитой оперативной памяти.</a:t>
            </a:r>
            <a:endParaRPr lang="ru-RU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6061" y="1075982"/>
            <a:ext cx="10751129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i="0" dirty="0" smtClean="0">
                <a:solidFill>
                  <a:srgbClr val="606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Как лучше проводить зрительные диктанты?</a:t>
            </a:r>
            <a:endParaRPr lang="ru-RU" b="0" i="0" dirty="0" smtClean="0">
              <a:solidFill>
                <a:srgbClr val="606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0" i="0" dirty="0" smtClean="0">
                <a:solidFill>
                  <a:srgbClr val="606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Выписываются шесть предложений одного из наборов и закрываются листом бумаги. После того, как одно из предложений высвечено, т.е. лист бумаги подвинут вниз, ребёнок в течение определенного времени (время указано для каждого предложения) читает молча это предложение и старается запомнить. По истечении времени предложение стирается и предлагается записать его в тетради.</a:t>
            </a:r>
          </a:p>
          <a:p>
            <a:pPr algn="just"/>
            <a:r>
              <a:rPr lang="ru-RU" b="0" i="0" dirty="0" smtClean="0">
                <a:solidFill>
                  <a:srgbClr val="606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Затем следует экспозиция, чтение и запоминание второго предложения. После того, как оно стерто, снова следует записать его в ученических тетрадях.</a:t>
            </a:r>
          </a:p>
          <a:p>
            <a:pPr algn="just"/>
            <a:r>
              <a:rPr lang="ru-RU" b="0" i="0" dirty="0" smtClean="0">
                <a:solidFill>
                  <a:srgbClr val="606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 шесть предложений обычно уходит от 5 до 8 минут времени.</a:t>
            </a:r>
          </a:p>
          <a:p>
            <a:pPr algn="just"/>
            <a:r>
              <a:rPr lang="ru-RU" b="0" i="0" dirty="0" smtClean="0">
                <a:solidFill>
                  <a:srgbClr val="606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Итак, в среднем на один набор уходит по три дня. Восемнадцать наборов – 54 дня, около двух месяцев. За два месяца можно развить оперативную память, но при условии, что зрительные диктанты должны писаться ежедневно, если писать с перерывами – это уже ничего не дает.</a:t>
            </a:r>
            <a:endParaRPr lang="ru-RU" b="0" i="0" dirty="0">
              <a:solidFill>
                <a:srgbClr val="606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6061" y="4215303"/>
            <a:ext cx="647601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i="0" dirty="0" smtClean="0">
                <a:solidFill>
                  <a:srgbClr val="606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наборов предложений (диктанты Федоренко)</a:t>
            </a:r>
            <a:endParaRPr lang="ru-RU" b="0" i="0" dirty="0" smtClean="0">
              <a:solidFill>
                <a:srgbClr val="606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0" i="0" dirty="0" smtClean="0">
                <a:solidFill>
                  <a:srgbClr val="606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 На полях выращивают картофель, свеклу, морковь, лук.</a:t>
            </a:r>
          </a:p>
          <a:p>
            <a:pPr algn="just"/>
            <a:r>
              <a:rPr lang="ru-RU" b="0" i="0" dirty="0" smtClean="0">
                <a:solidFill>
                  <a:srgbClr val="606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2. Каждый день тысячи людей въезжают в новые квартиры</a:t>
            </a:r>
          </a:p>
          <a:p>
            <a:pPr algn="just"/>
            <a:r>
              <a:rPr lang="ru-RU" b="0" i="0" dirty="0" smtClean="0">
                <a:solidFill>
                  <a:srgbClr val="606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3. Занятия спортом помогают людям сохранить здоровье.</a:t>
            </a:r>
          </a:p>
          <a:p>
            <a:pPr algn="just"/>
            <a:r>
              <a:rPr lang="ru-RU" b="0" i="0" dirty="0" smtClean="0">
                <a:solidFill>
                  <a:srgbClr val="606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4. По лесной заросшей тропе идет группа туристов.</a:t>
            </a:r>
          </a:p>
          <a:p>
            <a:pPr algn="just"/>
            <a:r>
              <a:rPr lang="ru-RU" b="0" i="0" dirty="0" smtClean="0">
                <a:solidFill>
                  <a:srgbClr val="606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5. Мальчик подошел к окну и увидел за рощей строящийся дом.</a:t>
            </a:r>
          </a:p>
          <a:p>
            <a:pPr algn="just"/>
            <a:r>
              <a:rPr lang="ru-RU" b="0" i="0" dirty="0" smtClean="0">
                <a:solidFill>
                  <a:srgbClr val="606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6. Россия живет в мире и дружбе с другими народами.</a:t>
            </a:r>
            <a:endParaRPr lang="ru-RU" b="0" i="0" dirty="0">
              <a:solidFill>
                <a:srgbClr val="606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5138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56903" y="905171"/>
            <a:ext cx="953588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buFont typeface="Arial" panose="020B0604020202020204" pitchFamily="34" charset="0"/>
              <a:buChar char="•"/>
            </a:pPr>
            <a:r>
              <a:rPr lang="ru-RU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Путаница</a:t>
            </a:r>
          </a:p>
          <a:p>
            <a:pPr fontAlgn="base"/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Выучите несколько стихотворения с ребенком. Наберите заученные строчки на ПК, но поменяйте слова местами, распечатайте. Задача школьника состоит в том, чтобы расставить их правильно. </a:t>
            </a:r>
          </a:p>
          <a:p>
            <a:pPr algn="ctr" fontAlgn="base"/>
            <a:r>
              <a:rPr lang="ru-RU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Отмечаем главное</a:t>
            </a:r>
          </a:p>
          <a:p>
            <a:pPr fontAlgn="base"/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Читайте небольшой тест. Отмечайте карандашом главные мысли, основные тезисы.</a:t>
            </a:r>
          </a:p>
          <a:p>
            <a:pPr fontAlgn="base"/>
            <a:endParaRPr lang="ru-RU" b="0" i="0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buFont typeface="Arial" panose="020B0604020202020204" pitchFamily="34" charset="0"/>
              <a:buChar char="•"/>
            </a:pPr>
            <a:r>
              <a:rPr lang="ru-RU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Называем цвета</a:t>
            </a:r>
          </a:p>
          <a:p>
            <a:pPr fontAlgn="base"/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Увлекательное задание. Используйте такое поле:</a:t>
            </a:r>
          </a:p>
          <a:p>
            <a:pPr fontAlgn="base"/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Называть нужно не слова, а цвет и оттенок, которыми они напечатаны.</a:t>
            </a:r>
            <a:endParaRPr lang="ru-RU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Разноцветный текс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6030" y="3986687"/>
            <a:ext cx="4797631" cy="211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8152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87681" y="1025957"/>
            <a:ext cx="349134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buFont typeface="Arial" panose="020B0604020202020204" pitchFamily="34" charset="0"/>
              <a:buChar char="•"/>
            </a:pPr>
            <a:r>
              <a:rPr lang="ru-RU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Ремонт слов</a:t>
            </a:r>
          </a:p>
          <a:p>
            <a:pPr algn="just" fontAlgn="base"/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Элементарное восстановление пропусков в словах. Сначала будет пропущена одна буква в некоторых словах, потом можно давать текст с недостатком слогов, даже слов.</a:t>
            </a:r>
            <a:endParaRPr lang="ru-RU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Текст с пропущенными окончаниям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7346" y="1041607"/>
            <a:ext cx="4975762" cy="211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78775" y="3511992"/>
            <a:ext cx="412073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buFont typeface="Arial" panose="020B0604020202020204" pitchFamily="34" charset="0"/>
              <a:buChar char="•"/>
            </a:pPr>
            <a:r>
              <a:rPr lang="ru-RU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Визуальный диктант</a:t>
            </a:r>
          </a:p>
          <a:p>
            <a:pPr algn="just" fontAlgn="base"/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Возьмите небольшой текст, из 5-8 предложений. Школьник читает. Затем закройте все предложения, кроме первого. Пусть ребенок запомнит его. Дайте на это 10 секунд. Уберите текст. Ученик должен записать предложение по памяти. Переработайте весь текст таким образом.</a:t>
            </a:r>
            <a:endParaRPr lang="ru-RU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80707" y="518387"/>
            <a:ext cx="55932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 на развитие памяти</a:t>
            </a:r>
          </a:p>
        </p:txBody>
      </p:sp>
      <p:pic>
        <p:nvPicPr>
          <p:cNvPr id="7" name="Picture 2" descr="Диктант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9533" y="3705766"/>
            <a:ext cx="5308270" cy="211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6289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60022" y="265629"/>
            <a:ext cx="1084217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Восстановление цепочки</a:t>
            </a:r>
          </a:p>
          <a:p>
            <a:pPr fontAlgn="base"/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Учитель, родитель читают группу слов. Они могут быть связаны друг с другом семантически или лексически.</a:t>
            </a:r>
          </a:p>
          <a:p>
            <a:pPr fontAlgn="base"/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Например: автобус- водитель- гараж- бензин-ремонт-слесарь- автошкола. </a:t>
            </a:r>
          </a:p>
          <a:p>
            <a:pPr fontAlgn="base"/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Урок, портфель, доска, каникулы, оценки, учебник, школа, парта.</a:t>
            </a:r>
            <a:endParaRPr lang="ru-RU" b="0" i="0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Число слов зависит от способностей юного ученика и его возраста.</a:t>
            </a:r>
          </a:p>
          <a:p>
            <a:pPr fontAlgn="base"/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повторяет слова после прослушивания. Важно сохранить порядок следования цепочки. Увеличивайте количество слов постепенно, доведите сложность до 20 единиц, желательно не связанных по смыслу.</a:t>
            </a:r>
            <a:endParaRPr lang="ru-RU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5010" y="3977014"/>
            <a:ext cx="61514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Метод принудительного ускорения</a:t>
            </a:r>
          </a:p>
          <a:p>
            <a:pPr algn="just" fontAlgn="base"/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Нужно работать в паре. Помогать отстающим ученикам могут более успешные. Ведущий читатель быстро проговаривает текст, водит пальцем или указкой по странице. Наблюдающий следит, подстраивается под темп. На следующем уроке чтение проходит в бесшумном режиме. Нужно только следить за движениями указкой или пальца. При этом скорость должна быть на хорошем уровне.</a:t>
            </a:r>
            <a:endParaRPr lang="ru-RU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Девочка читае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4570" y="3621974"/>
            <a:ext cx="4185763" cy="2577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60022" y="2536820"/>
            <a:ext cx="961901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</a:t>
            </a:r>
            <a:r>
              <a:rPr lang="ru-RU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Найди лишнее слово</a:t>
            </a:r>
            <a:endParaRPr lang="ru-RU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(Быстрое чтение и запись слов, отличающихся одной буквой)</a:t>
            </a:r>
          </a:p>
          <a:p>
            <a:pPr algn="just"/>
            <a:r>
              <a:rPr lang="ru-RU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Шляпа </a:t>
            </a:r>
            <a:r>
              <a:rPr lang="ru-RU" b="0" i="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шляпа</a:t>
            </a:r>
            <a:r>
              <a:rPr lang="ru-RU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шляпы шляпа</a:t>
            </a:r>
          </a:p>
          <a:p>
            <a:pPr algn="just"/>
            <a:r>
              <a:rPr lang="ru-RU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Стол столб стол </a:t>
            </a:r>
            <a:r>
              <a:rPr lang="ru-RU" b="0" i="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стол</a:t>
            </a:r>
            <a:endParaRPr lang="ru-RU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Дом </a:t>
            </a:r>
            <a:r>
              <a:rPr lang="ru-RU" b="0" i="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дом</a:t>
            </a:r>
            <a:r>
              <a:rPr lang="ru-RU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0" i="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дом</a:t>
            </a:r>
            <a:r>
              <a:rPr lang="ru-RU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ком</a:t>
            </a:r>
          </a:p>
        </p:txBody>
      </p:sp>
    </p:spTree>
    <p:extLst>
      <p:ext uri="{BB962C8B-B14F-4D97-AF65-F5344CB8AC3E}">
        <p14:creationId xmlns:p14="http://schemas.microsoft.com/office/powerpoint/2010/main" val="3828570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07522" y="1150963"/>
            <a:ext cx="1033153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fontAlgn="base">
              <a:buFont typeface="Arial" panose="020B0604020202020204" pitchFamily="34" charset="0"/>
              <a:buChar char="•"/>
            </a:pPr>
            <a:r>
              <a:rPr lang="ru-RU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Метод фиксации</a:t>
            </a:r>
          </a:p>
          <a:p>
            <a:pPr fontAlgn="base"/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читает текст по частям с метрономом. Нужно обвести овалом начало, средину и конец строчки. Таким образом, несколько предложений поделены на три равные части. Под каждый такт метронома ученик схватывает отдельную часть взглядом, вслух читать нельзя. Занятие по метод проводите ежедневно 3-4 недели.</a:t>
            </a:r>
          </a:p>
          <a:p>
            <a:pPr fontAlgn="base"/>
            <a:endParaRPr lang="ru-RU" b="0" i="0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buFont typeface="Arial" panose="020B0604020202020204" pitchFamily="34" charset="0"/>
              <a:buChar char="•"/>
            </a:pPr>
            <a:r>
              <a:rPr lang="ru-RU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Метод скольжения</a:t>
            </a:r>
          </a:p>
          <a:p>
            <a:pPr fontAlgn="base"/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Способ похож на диагональное чтение. Карандашом обведите несколько первых слов каждого предложения, включите метроном. На первых ударах ученик читает обведенные слова, на втором — остальные. Скорость скольжения постепенно увеличивается.</a:t>
            </a:r>
            <a:endParaRPr lang="ru-RU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12675" y="4619501"/>
            <a:ext cx="45007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u="sng" dirty="0" smtClean="0"/>
              <a:t>Важно! На первых порах требовать понимания нельзя. Важно отработать навык восприятия текста фрагментарно. Осознание прочитанного придет позже.</a:t>
            </a:r>
            <a:endParaRPr lang="ru-RU" i="1" u="sng" dirty="0"/>
          </a:p>
        </p:txBody>
      </p:sp>
      <p:pic>
        <p:nvPicPr>
          <p:cNvPr id="8194" name="Picture 2" descr="Дети читаю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7689" y="4373290"/>
            <a:ext cx="3003261" cy="1692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0389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24395" y="486888"/>
            <a:ext cx="1084217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16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Среди эффективных рекомендаций по проведению занятий можно выделить следующие: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ru-RU" sz="16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 тратьте время на чтение большого текста, лучше обработать пару маленьких отрывков в хорошем темпе.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ru-RU" sz="16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Делайте перерывы между занятиями, если они короткие.  Например, для первоклассников выбирайте такую схему: читать 3 раза в день по 7-10 минут, через каждые 2-3 часа.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ru-RU" sz="16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Начинайте с простых тестов.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ru-RU" sz="16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Перед началом обучения </a:t>
            </a:r>
            <a:r>
              <a:rPr lang="ru-RU" sz="1600" b="0" i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скорочтению</a:t>
            </a:r>
            <a:r>
              <a:rPr lang="ru-RU" sz="16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автоматизируйте звуки, восприятие слогов. Можно воспользоваться слоговой таблицей. Ее читают по вертикали, горизонтали, диагонали. Скачайте в интернете понравившийся вариант или воспользуйтесь этим.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ru-RU" sz="16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Как разминку используйте</a:t>
            </a:r>
            <a:r>
              <a:rPr lang="ru-RU" sz="16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b="0" i="0" strike="noStrike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артикуляционную гимнастику</a:t>
            </a:r>
            <a:r>
              <a:rPr lang="ru-RU" sz="16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на каждом уроке.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ru-RU" sz="16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Для первоклассников или дошколят пользуйтесь яркой литературой, с картинками, красочными иллюстрациями, чтобы развить интерес к урокам.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ru-RU" sz="16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Автоматизируйте чтение частотных слов. Для этого подходят карточки </a:t>
            </a:r>
            <a:r>
              <a:rPr lang="ru-RU" sz="1600" b="0" i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Домана-Маниченко</a:t>
            </a:r>
            <a:r>
              <a:rPr lang="ru-RU" sz="16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Их можно использовать с младенческого возраста. Метод основан на </a:t>
            </a:r>
            <a:r>
              <a:rPr lang="ru-RU" sz="1600" b="0" i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фотопамяти</a:t>
            </a:r>
            <a:r>
              <a:rPr lang="ru-RU" sz="16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ru-RU" sz="16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Вместо строгих систем работы используйте 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игры</a:t>
            </a:r>
            <a:r>
              <a:rPr lang="ru-RU" sz="1600" b="0" i="0" u="sng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хоровое чтение, обработку текста в парах.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ru-RU" sz="16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Контролируйте технику чтения регулярно, записывайте в дневник.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ru-RU" sz="16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Ведите тетрадь успехов. Хвалите малыша за малейший успех, чтобы не отбить желание заниматься.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ru-RU" sz="16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Занимайтесь чтением вместе, покажите положительный пример.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ru-RU" sz="16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Предоставить ребенку время читать самостоятельно, без вашего контроля. Это повысит ответственность, самооценку.</a:t>
            </a:r>
          </a:p>
          <a:p>
            <a:pPr fontAlgn="base"/>
            <a:r>
              <a:rPr lang="ru-RU" sz="1600" b="0" i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Скорочтение</a:t>
            </a:r>
            <a:r>
              <a:rPr lang="ru-RU" sz="16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для детей может стать спасательным кругом. С помощью упражнений на развитие памяти, внимания, поля зрения ребенок улучшает массу психических свойств. А это помогает осваивать школьную программу, быть успешным и уважаемым среди одноклассников и учителей.</a:t>
            </a:r>
          </a:p>
          <a:p>
            <a:pPr fontAlgn="base"/>
            <a:r>
              <a:rPr lang="ru-RU" sz="16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 малыша читать быстро кажется сложно только на первый взгляд. Успеха можно добиться даже в домашних условиях, если использовать специализированную методическую литературу, не отступать при появлении сложностей, отсутствии заметного прогресса. Через пару месяцев упорного труда вы точно заметите результат своей работы.</a:t>
            </a:r>
          </a:p>
        </p:txBody>
      </p:sp>
    </p:spTree>
    <p:extLst>
      <p:ext uri="{BB962C8B-B14F-4D97-AF65-F5344CB8AC3E}">
        <p14:creationId xmlns:p14="http://schemas.microsoft.com/office/powerpoint/2010/main" val="3901364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Мальчик и девочка читаю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3948" y="2636463"/>
            <a:ext cx="4065525" cy="2413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295401" y="2865691"/>
            <a:ext cx="576625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0" i="0" dirty="0" smtClean="0">
                <a:solidFill>
                  <a:srgbClr val="606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Уверенное владение навыком чтения является одним из основных условий успешности детей в учении. Однако в настоящий момент навык чтения у школьников вызывают серьёзную тревогу у педагогов и родителей.</a:t>
            </a:r>
          </a:p>
          <a:p>
            <a:pPr algn="just"/>
            <a:r>
              <a:rPr lang="ru-RU" b="0" i="0" dirty="0" smtClean="0">
                <a:solidFill>
                  <a:srgbClr val="606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Подавляющее большинство трудностей, которые наблюдаются у детей во время обучения в школе, связаны с тем, что они не могут самостоятельно получать информацию из книг и учебников</a:t>
            </a:r>
            <a:r>
              <a:rPr lang="ru-RU" b="0" i="0" dirty="0" smtClean="0">
                <a:solidFill>
                  <a:srgbClr val="606060"/>
                </a:solidFill>
                <a:effectLst/>
                <a:latin typeface="helvetica" panose="020B0604020202020204" pitchFamily="34" charset="0"/>
              </a:rPr>
              <a:t>.</a:t>
            </a:r>
            <a:endParaRPr lang="ru-RU" b="0" i="0" dirty="0">
              <a:solidFill>
                <a:srgbClr val="606060"/>
              </a:solidFill>
              <a:effectLst/>
              <a:latin typeface="helvetica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95401" y="866899"/>
            <a:ext cx="93211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«Без чтения нет настоящего образования, нет, и не может быть ни вкуса, ни слога, ни многосторонней шири понимания», – писал А.И. Герцен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248886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0650" y="517290"/>
            <a:ext cx="10284031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0" i="0" dirty="0" smtClean="0">
                <a:solidFill>
                  <a:srgbClr val="606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Представленные упражнения помогут устранить причины трудностей и совершенствовать техническую составляющую процесса чтения, а следовательно помогут вашему ребёнку-школьнику с ЗПР в обучении в целом. Знакомьтесь с разделами постепенно, занимайтесь регулярно и с интересом, а читайте увлечённо, всей семьёй.</a:t>
            </a:r>
          </a:p>
          <a:p>
            <a:pPr algn="ctr"/>
            <a:endParaRPr lang="ru-RU" sz="2800" b="0" i="0" dirty="0" smtClean="0"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0" i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Успехов Вам! </a:t>
            </a:r>
            <a:endParaRPr lang="ru-RU" sz="2800" b="0" i="0" dirty="0">
              <a:solidFill>
                <a:srgbClr val="606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6405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8774" y="637748"/>
            <a:ext cx="9601196" cy="644787"/>
          </a:xfrm>
        </p:spPr>
        <p:txBody>
          <a:bodyPr>
            <a:normAutofit fontScale="90000"/>
          </a:bodyPr>
          <a:lstStyle/>
          <a:p>
            <a:pPr marL="285750" lvl="0" indent="-285750" fontAlgn="base">
              <a:spcBef>
                <a:spcPct val="20000"/>
              </a:spcBef>
              <a:spcAft>
                <a:spcPts val="600"/>
              </a:spcAft>
            </a:pPr>
            <a:r>
              <a:rPr lang="ru-RU" sz="2800" dirty="0">
                <a:ln>
                  <a:noFill/>
                </a:ln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Проблемы</a:t>
            </a:r>
            <a:br>
              <a:rPr lang="ru-RU" sz="2800" dirty="0">
                <a:ln>
                  <a:noFill/>
                </a:ln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3771" y="1116027"/>
            <a:ext cx="1028403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fontAlgn="base">
              <a:buFont typeface="Wingdings" panose="05000000000000000000" pitchFamily="2" charset="2"/>
              <a:buChar char="Ø"/>
            </a:pP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Тренировка </a:t>
            </a:r>
            <a:r>
              <a:rPr lang="ru-RU" sz="16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быстрочтения</a:t>
            </a:r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сопряжена с некоторыми сложностями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fontAlgn="base"/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неподготовленных детей слабо развито периферийное зрение, артикуляция, есть дефекты психических навыков (внимание, память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285750" indent="-285750" fontAlgn="base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Узкое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поле зрения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fontAlgn="base"/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освоения техники быстрого чтения необходимо иметь широкий охват зрения. Глаза не должны фокусироваться на одном слове. Задача педагога по 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скорочтению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научить школьника воспринимать текст целиком, то есть взгляд должен останавливаться не на отдельных словах, а на пробелах между ними, захватывая сразу фразу или предложение.</a:t>
            </a:r>
          </a:p>
          <a:p>
            <a:pPr marL="457200" indent="-457200" fontAlgn="base">
              <a:buFont typeface="Wingdings" panose="05000000000000000000" pitchFamily="2" charset="2"/>
              <a:buChar char="Ø"/>
            </a:pP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Регрессия глаз. </a:t>
            </a:r>
          </a:p>
          <a:p>
            <a:pPr fontAlgn="base"/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главный враг 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скорочтения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Школьник возвращается к уже прочитанному тексту, теряя время. Регрессия глаз происходит машинально. Процесс возможно контролировать, используя тренировочные упражнения.</a:t>
            </a:r>
          </a:p>
          <a:p>
            <a:pPr marL="457200" indent="-457200" fontAlgn="base">
              <a:buFont typeface="Wingdings" panose="05000000000000000000" pitchFamily="2" charset="2"/>
              <a:buChar char="Ø"/>
            </a:pP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Подавление артикуляции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fontAlgn="base"/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Читая в обычном темпе, дети стараются проговаривать слова четко и громко. Это помогает усваивать художественную литературу. Например, стихи воспринимать точно и чувствовать настроение автора без пауз, логических ударений невозможно. Но для динамического чтения дикция не нужна. Проговаривание снижает скорость восприятия текста.</a:t>
            </a:r>
          </a:p>
          <a:p>
            <a:pPr marL="457200" indent="-457200" fontAlgn="base">
              <a:buFont typeface="Wingdings" panose="05000000000000000000" pitchFamily="2" charset="2"/>
              <a:buChar char="Ø"/>
            </a:pP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Неразвитое внимание. </a:t>
            </a:r>
          </a:p>
          <a:p>
            <a:pPr fontAlgn="base"/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Высокий темп чтения требует повышенного внимания. Это необходимо для моментального выделения главного и второстепенного, глубокого понимания новой информации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20508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Таблица Шульте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6233" y="2194791"/>
            <a:ext cx="2801382" cy="1771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19397" y="439387"/>
            <a:ext cx="10462161" cy="1502001"/>
          </a:xfrm>
        </p:spPr>
        <p:txBody>
          <a:bodyPr>
            <a:noAutofit/>
          </a:bodyPr>
          <a:lstStyle/>
          <a:p>
            <a:pPr algn="l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Таблицы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Шульте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числовые квадраты. Каждая клетка содержит цифру. Для учеников начальных классов используется диапазон от 1 до 20. Задача упражнения состоит в том, чтобы найти глазами все числа по порядку. Сначала это занимает много времени, потом 10-20 секунд. Засекать скорость выполнения задания нужно на каждом уроке, отмечая прогресс.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6447" y="2147042"/>
            <a:ext cx="2761013" cy="1923803"/>
          </a:xfrm>
          <a:prstGeom prst="rect">
            <a:avLst/>
          </a:prstGeom>
        </p:spPr>
      </p:pic>
      <p:pic>
        <p:nvPicPr>
          <p:cNvPr id="2052" name="Picture 4" descr="Таблица Шульте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6233" y="4070845"/>
            <a:ext cx="2801382" cy="2177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Таблица Шульте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6446" y="4153972"/>
            <a:ext cx="2761013" cy="2177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7141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0655" y="0"/>
            <a:ext cx="9815943" cy="1769424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Красно-черные таблица </a:t>
            </a:r>
            <a:r>
              <a:rPr lang="ru-RU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Горбова-Шульте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s://orechi.ru/wp-content/uploads/2018/08/1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535" y="1330036"/>
            <a:ext cx="1894799" cy="1649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orechi.ru/wp-content/uploads/2018/08/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5454" y="1330034"/>
            <a:ext cx="1819583" cy="1656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orechi.ru/wp-content/uploads/2018/08/3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7461" y="1330034"/>
            <a:ext cx="1823850" cy="1646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orechi.ru/wp-content/uploads/2018/08/4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7094" y="1350122"/>
            <a:ext cx="1840264" cy="1606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s://orechi.ru/wp-content/uploads/2018/08/5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3368" y="1330034"/>
            <a:ext cx="1785375" cy="1646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s://orechi.ru/wp-content/uploads/2018/08/6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535" y="3887989"/>
            <a:ext cx="1934902" cy="1730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https://orechi.ru/wp-content/uploads/2018/08/77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5916" y="3887989"/>
            <a:ext cx="1872241" cy="1737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https://orechi.ru/wp-content/uploads/2018/08/88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8360" y="3887989"/>
            <a:ext cx="1817622" cy="1778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2" name="Picture 20" descr="https://orechi.ru/wp-content/uploads/2018/08/99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7461" y="3847605"/>
            <a:ext cx="1868420" cy="1771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4" name="Picture 22" descr="https://orechi.ru/wp-content/uploads/2018/08/100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7360" y="3847605"/>
            <a:ext cx="1805157" cy="1730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5596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028" y="653143"/>
            <a:ext cx="9601196" cy="1448789"/>
          </a:xfrm>
        </p:spPr>
        <p:txBody>
          <a:bodyPr>
            <a:no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Упражнение «Клетчатая таблица»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этап Рассмотреть таблицу и найти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вcе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числа чёрного цвета от 1 до 12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530" name="Picture 2" descr="l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017" y="2363190"/>
            <a:ext cx="3452957" cy="323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2" name="Picture 4" descr="l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5122" y="2363189"/>
            <a:ext cx="3610098" cy="3313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4" name="Picture 6" descr="l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211" y="2256312"/>
            <a:ext cx="3550722" cy="3420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3175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2519" y="697124"/>
            <a:ext cx="10557164" cy="1303867"/>
          </a:xfrm>
        </p:spPr>
        <p:txBody>
          <a:bodyPr>
            <a:noAutofit/>
          </a:bodyPr>
          <a:lstStyle/>
          <a:p>
            <a:pPr algn="l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Словесные пирамиды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Аналог клиновидных таблиц. Слова располагаются на разном расстоянии друг от друга. Начинать чтение нужно с верхнего уровня, постепенно спускаясь вниз, держа в фокусе обе стороны пирамиды. Это задание довольно сложное. Проводить тренировку нужно индивидуально, у каждого ученика на столе должна лежать карточка с таблицей, чтобы ничего не отвлекало.</a:t>
            </a:r>
          </a:p>
        </p:txBody>
      </p:sp>
      <p:pic>
        <p:nvPicPr>
          <p:cNvPr id="4098" name="Picture 2" descr="Словесные пирамиды 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0602" y="2474904"/>
            <a:ext cx="2743200" cy="1767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Словесные пирамиды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2436" y="2474904"/>
            <a:ext cx="2847107" cy="1735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0601" y="4478594"/>
            <a:ext cx="2743201" cy="183127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02436" y="4478594"/>
            <a:ext cx="2862201" cy="1799167"/>
          </a:xfrm>
          <a:prstGeom prst="rect">
            <a:avLst/>
          </a:prstGeom>
        </p:spPr>
      </p:pic>
      <p:pic>
        <p:nvPicPr>
          <p:cNvPr id="4102" name="Picture 6" descr="l2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4192" y="3342493"/>
            <a:ext cx="2493818" cy="1828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6487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78774" y="751344"/>
            <a:ext cx="942900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28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 борьбу с регрессией глаз</a:t>
            </a:r>
          </a:p>
          <a:p>
            <a:pPr fontAlgn="base"/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Запретить глазам возвращаться на уже прочитанный текст силовой воли невозможно. Этот навык требует тренировки.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Отрезаем полстрочки</a:t>
            </a:r>
          </a:p>
          <a:p>
            <a:pPr fontAlgn="base"/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Действовать нужно следующим образом: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читает предложения, например, первую строчку абзаца.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Кладет на прочитанный фрагмент лист бумаги, широкую закладку.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Продолжает чтение, двигая закладку по странице.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Возврат глаз на верхний текст невозможен — он спрятан. Закономерность движения только вперед вырабатывается автоматически.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Указка</a:t>
            </a:r>
          </a:p>
          <a:p>
            <a:pPr fontAlgn="base">
              <a:buFont typeface="Arial" panose="020B0604020202020204" pitchFamily="34" charset="0"/>
              <a:buChar char="•"/>
            </a:pPr>
            <a:endParaRPr lang="ru-RU" b="0" i="0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Можно пользоваться ручкой, пальцем. Учитель или сам ученик указывают на движение чтения. Глаза следят за ручкой автоматически, но первое время школьнику придется заставлять себя не оглядываться.</a:t>
            </a:r>
            <a:endParaRPr lang="ru-RU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7883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24395" y="514113"/>
            <a:ext cx="10165277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28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 подавление артикуляции</a:t>
            </a:r>
          </a:p>
          <a:p>
            <a:pPr fontAlgn="base"/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Проговаривание слов даже губами, бесшумно мешает увеличению скорости чтения. Артикуляцию придется подавить. По тексту должны скользить только глаза. Для отработки навыка подойдут следующие упражнения.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Читаем под музыку</a:t>
            </a:r>
          </a:p>
          <a:p>
            <a:pPr fontAlgn="base"/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Включайте музыку без слов, потом в сопровождении песни. Шум мешает проговариванию. Важно, регулярно проверять понимание прочитанного. Задавайте вопросы по тексту, просите пересказать абзацы, параграф учебника.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Бормотун</a:t>
            </a:r>
          </a:p>
          <a:p>
            <a:pPr fontAlgn="base"/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Или шмель. Школьники должны жужжать или бормотать, петь мотив во время чтения. Это упражнение достаточно сложное. Но развивает оба полушария мозга, поскольку ребенок выполняет несколько действий одновременно.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Карандаш</a:t>
            </a:r>
          </a:p>
          <a:p>
            <a:pPr fontAlgn="base"/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Если губы проговаривают слова прочитанного текста бесшумно,</a:t>
            </a:r>
          </a:p>
          <a:p>
            <a:pPr fontAlgn="base"/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на автомате, то нужно зафиксировать их в одном положении, </a:t>
            </a:r>
          </a:p>
          <a:p>
            <a:pPr fontAlgn="base"/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запретить двигаться. Ребенок зажимает карандаш во рту, или </a:t>
            </a:r>
          </a:p>
          <a:p>
            <a:pPr fontAlgn="base"/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закрывает губы ладошкой.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Барабанная дробь.</a:t>
            </a:r>
          </a:p>
          <a:p>
            <a:pPr fontAlgn="base"/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Отстукивать ритм может учитель или сам ученик. Барабаньте</a:t>
            </a:r>
          </a:p>
          <a:p>
            <a:pPr fontAlgn="base"/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без ритма или в определенном темпе, наигрывая знакомую мелодию.</a:t>
            </a:r>
            <a:endParaRPr lang="ru-RU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 descr="Карандаш в зубах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3700" y="4013860"/>
            <a:ext cx="3672238" cy="2030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2895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213</TotalTime>
  <Words>1741</Words>
  <Application>Microsoft Office PowerPoint</Application>
  <PresentationFormat>Широкоэкранный</PresentationFormat>
  <Paragraphs>175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7" baseType="lpstr">
      <vt:lpstr>Arial</vt:lpstr>
      <vt:lpstr>Garamond</vt:lpstr>
      <vt:lpstr>helvetica</vt:lpstr>
      <vt:lpstr>inherit</vt:lpstr>
      <vt:lpstr>Times New Roman</vt:lpstr>
      <vt:lpstr>Wingdings</vt:lpstr>
      <vt:lpstr>Натуральные материалы</vt:lpstr>
      <vt:lpstr>Презентация PowerPoint</vt:lpstr>
      <vt:lpstr>Презентация PowerPoint</vt:lpstr>
      <vt:lpstr>Проблемы </vt:lpstr>
      <vt:lpstr>                                        Таблицы Шульте Это числовые квадраты. Каждая клетка содержит цифру. Для учеников начальных классов используется диапазон от 1 до 20. Задача упражнения состоит в том, чтобы найти глазами все числа по порядку. Сначала это занимает много времени, потом 10-20 секунд. Засекать скорость выполнения задания нужно на каждом уроке, отмечая прогресс.</vt:lpstr>
      <vt:lpstr>Красно-черные таблица Горбова-Шульте</vt:lpstr>
      <vt:lpstr>Упражнение «Клетчатая таблица» I этап Рассмотреть таблицу и найти вcе числа чёрного цвета от 1 до 12 </vt:lpstr>
      <vt:lpstr>                                                     Словесные пирамиды Аналог клиновидных таблиц. Слова располагаются на разном расстоянии друг от друга. Начинать чтение нужно с верхнего уровня, постепенно спускаясь вниз, держа в фокусе обе стороны пирамиды. Это задание довольно сложное. Проводить тренировку нужно индивидуально, у каждого ученика на столе должна лежать карточка с таблицей, чтобы ничего не отвлекало.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Скорочтение для детей: методики обучения, упражнения в домашних условиях </dc:title>
  <dc:creator>Любовь</dc:creator>
  <cp:lastModifiedBy>HP</cp:lastModifiedBy>
  <cp:revision>28</cp:revision>
  <dcterms:created xsi:type="dcterms:W3CDTF">2020-01-06T13:58:25Z</dcterms:created>
  <dcterms:modified xsi:type="dcterms:W3CDTF">2022-11-30T10:03:44Z</dcterms:modified>
</cp:coreProperties>
</file>