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137-A6BA-4099-AE54-A14501E83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8DF3-3EE6-4FB5-B71B-8417B62290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6402748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137-A6BA-4099-AE54-A14501E83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8DF3-3EE6-4FB5-B71B-8417B62290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3157353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137-A6BA-4099-AE54-A14501E83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8DF3-3EE6-4FB5-B71B-8417B62290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181531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137-A6BA-4099-AE54-A14501E83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8DF3-3EE6-4FB5-B71B-8417B62290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329822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137-A6BA-4099-AE54-A14501E83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8DF3-3EE6-4FB5-B71B-8417B62290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81918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137-A6BA-4099-AE54-A14501E83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8DF3-3EE6-4FB5-B71B-8417B62290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80230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137-A6BA-4099-AE54-A14501E83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8DF3-3EE6-4FB5-B71B-8417B62290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5046149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137-A6BA-4099-AE54-A14501E83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8DF3-3EE6-4FB5-B71B-8417B62290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736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137-A6BA-4099-AE54-A14501E83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8DF3-3EE6-4FB5-B71B-8417B62290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5941603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137-A6BA-4099-AE54-A14501E83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8DF3-3EE6-4FB5-B71B-8417B62290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823709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137-A6BA-4099-AE54-A14501E83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8DF3-3EE6-4FB5-B71B-8417B62290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45633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7F946F4-0848-464F-A696-4062127F376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6532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image" Target="../media/image1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4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C5137-A6BA-4099-AE54-A14501E83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E8DF3-3EE6-4FB5-B71B-8417B62290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5214893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6.pn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gif"/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15.xml"/><Relationship Id="rId6" Type="http://schemas.openxmlformats.org/officeDocument/2006/relationships/image" Target="../media/image11.gif"/><Relationship Id="rId5" Type="http://schemas.openxmlformats.org/officeDocument/2006/relationships/image" Target="../media/image10.gif"/><Relationship Id="rId4" Type="http://schemas.openxmlformats.org/officeDocument/2006/relationships/image" Target="../media/image9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9.xml"/><Relationship Id="rId4" Type="http://schemas.openxmlformats.org/officeDocument/2006/relationships/image" Target="../media/image15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3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title"/>
          </p:nvPr>
        </p:nvSpPr>
        <p:spPr>
          <a:xfrm>
            <a:off x="357158" y="0"/>
            <a:ext cx="8604250" cy="1371600"/>
          </a:xfrm>
          <a:noFill/>
        </p:spPr>
        <p:txBody>
          <a:bodyPr/>
          <a:lstStyle/>
          <a:p>
            <a:pPr algn="ctr"/>
            <a:r>
              <a:rPr lang="ru-RU" sz="4000" dirty="0"/>
              <a:t>Геометрические фигуры, обладающие </a:t>
            </a:r>
            <a:r>
              <a:rPr lang="ru-RU" sz="4000" dirty="0">
                <a:solidFill>
                  <a:srgbClr val="C00000"/>
                </a:solidFill>
              </a:rPr>
              <a:t>центральной симметрией</a:t>
            </a:r>
          </a:p>
        </p:txBody>
      </p:sp>
      <p:grpSp>
        <p:nvGrpSpPr>
          <p:cNvPr id="26" name="Группа 25"/>
          <p:cNvGrpSpPr/>
          <p:nvPr/>
        </p:nvGrpSpPr>
        <p:grpSpPr>
          <a:xfrm>
            <a:off x="1071538" y="2000240"/>
            <a:ext cx="2378379" cy="2297120"/>
            <a:chOff x="755650" y="2060575"/>
            <a:chExt cx="1944688" cy="1873250"/>
          </a:xfrm>
          <a:gradFill flip="none" rotWithShape="1">
            <a:gsLst>
              <a:gs pos="0">
                <a:srgbClr val="DDEBCF"/>
              </a:gs>
              <a:gs pos="50000">
                <a:srgbClr val="9CB86E"/>
              </a:gs>
              <a:gs pos="100000">
                <a:srgbClr val="156B13"/>
              </a:gs>
            </a:gsLst>
            <a:path path="circle">
              <a:fillToRect l="100000" t="100000"/>
            </a:path>
            <a:tileRect r="-100000" b="-100000"/>
          </a:gradFill>
        </p:grpSpPr>
        <p:sp>
          <p:nvSpPr>
            <p:cNvPr id="36868" name="Oval 4"/>
            <p:cNvSpPr>
              <a:spLocks noChangeArrowheads="1"/>
            </p:cNvSpPr>
            <p:nvPr/>
          </p:nvSpPr>
          <p:spPr bwMode="auto">
            <a:xfrm>
              <a:off x="755650" y="2060575"/>
              <a:ext cx="1944688" cy="1873250"/>
            </a:xfrm>
            <a:prstGeom prst="ellips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6876" name="Oval 12"/>
            <p:cNvSpPr>
              <a:spLocks noChangeArrowheads="1"/>
            </p:cNvSpPr>
            <p:nvPr/>
          </p:nvSpPr>
          <p:spPr bwMode="auto">
            <a:xfrm>
              <a:off x="1707343" y="2934416"/>
              <a:ext cx="58871" cy="58714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36885" name="Text Box 21"/>
          <p:cNvSpPr txBox="1">
            <a:spLocks noChangeArrowheads="1"/>
          </p:cNvSpPr>
          <p:nvPr/>
        </p:nvSpPr>
        <p:spPr bwMode="auto">
          <a:xfrm>
            <a:off x="1571604" y="2571744"/>
            <a:ext cx="42672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ru-RU" sz="2800" b="1" dirty="0">
                <a:solidFill>
                  <a:srgbClr val="FFFF00"/>
                </a:solidFill>
              </a:rPr>
              <a:t>О</a:t>
            </a:r>
          </a:p>
        </p:txBody>
      </p:sp>
      <p:grpSp>
        <p:nvGrpSpPr>
          <p:cNvPr id="29" name="Группа 28"/>
          <p:cNvGrpSpPr/>
          <p:nvPr/>
        </p:nvGrpSpPr>
        <p:grpSpPr>
          <a:xfrm>
            <a:off x="5000628" y="4286256"/>
            <a:ext cx="2736850" cy="2160588"/>
            <a:chOff x="5857884" y="4286256"/>
            <a:chExt cx="2736850" cy="2160588"/>
          </a:xfrm>
          <a:gradFill flip="none" rotWithShape="1">
            <a:gsLst>
              <a:gs pos="0">
                <a:srgbClr val="FFF200"/>
              </a:gs>
              <a:gs pos="45000">
                <a:srgbClr val="FFC000"/>
              </a:gs>
              <a:gs pos="70000">
                <a:schemeClr val="accent6">
                  <a:lumMod val="75000"/>
                </a:schemeClr>
              </a:gs>
              <a:gs pos="100000">
                <a:srgbClr val="4D0808"/>
              </a:gs>
            </a:gsLst>
            <a:path path="circle">
              <a:fillToRect l="100000" t="100000"/>
            </a:path>
            <a:tileRect r="-100000" b="-100000"/>
          </a:gradFill>
        </p:grpSpPr>
        <p:sp>
          <p:nvSpPr>
            <p:cNvPr id="36871" name="AutoShape 7"/>
            <p:cNvSpPr>
              <a:spLocks noChangeArrowheads="1"/>
            </p:cNvSpPr>
            <p:nvPr/>
          </p:nvSpPr>
          <p:spPr bwMode="auto">
            <a:xfrm>
              <a:off x="5857884" y="4286256"/>
              <a:ext cx="2736850" cy="2160588"/>
            </a:xfrm>
            <a:prstGeom prst="hexagon">
              <a:avLst>
                <a:gd name="adj" fmla="val 31668"/>
                <a:gd name="vf" fmla="val 11547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6881" name="Line 17"/>
            <p:cNvSpPr>
              <a:spLocks noChangeShapeType="1"/>
            </p:cNvSpPr>
            <p:nvPr/>
          </p:nvSpPr>
          <p:spPr bwMode="auto">
            <a:xfrm flipV="1">
              <a:off x="5892800" y="5359400"/>
              <a:ext cx="2692400" cy="2540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6882" name="Line 18"/>
            <p:cNvSpPr>
              <a:spLocks noChangeShapeType="1"/>
            </p:cNvSpPr>
            <p:nvPr/>
          </p:nvSpPr>
          <p:spPr bwMode="auto">
            <a:xfrm>
              <a:off x="6540500" y="4292600"/>
              <a:ext cx="1389086" cy="2136796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6883" name="Line 19"/>
            <p:cNvSpPr>
              <a:spLocks noChangeShapeType="1"/>
            </p:cNvSpPr>
            <p:nvPr/>
          </p:nvSpPr>
          <p:spPr bwMode="auto">
            <a:xfrm flipH="1">
              <a:off x="6572264" y="4286256"/>
              <a:ext cx="1357322" cy="214314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6890" name="Text Box 26"/>
            <p:cNvSpPr txBox="1">
              <a:spLocks noChangeArrowheads="1"/>
            </p:cNvSpPr>
            <p:nvPr/>
          </p:nvSpPr>
          <p:spPr bwMode="auto">
            <a:xfrm>
              <a:off x="7000892" y="4786322"/>
              <a:ext cx="426720" cy="52322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ru-RU" sz="2800" b="1" dirty="0">
                  <a:solidFill>
                    <a:srgbClr val="C00000"/>
                  </a:solidFill>
                </a:rPr>
                <a:t>О</a:t>
              </a:r>
            </a:p>
          </p:txBody>
        </p:sp>
        <p:sp>
          <p:nvSpPr>
            <p:cNvPr id="23" name="Oval 12"/>
            <p:cNvSpPr>
              <a:spLocks noChangeArrowheads="1"/>
            </p:cNvSpPr>
            <p:nvPr/>
          </p:nvSpPr>
          <p:spPr bwMode="auto">
            <a:xfrm>
              <a:off x="7215206" y="5357826"/>
              <a:ext cx="72000" cy="720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27" name="Группа 26"/>
          <p:cNvGrpSpPr/>
          <p:nvPr/>
        </p:nvGrpSpPr>
        <p:grpSpPr>
          <a:xfrm>
            <a:off x="4429124" y="2357430"/>
            <a:ext cx="4430742" cy="1436895"/>
            <a:chOff x="4356100" y="2205038"/>
            <a:chExt cx="3887788" cy="1223962"/>
          </a:xfrm>
          <a:gradFill>
            <a:gsLst>
              <a:gs pos="0">
                <a:schemeClr val="accent2">
                  <a:lumMod val="75000"/>
                </a:schemeClr>
              </a:gs>
              <a:gs pos="50000">
                <a:schemeClr val="accent2">
                  <a:lumMod val="60000"/>
                  <a:lumOff val="40000"/>
                </a:schemeClr>
              </a:gs>
              <a:gs pos="100000">
                <a:schemeClr val="accent2">
                  <a:lumMod val="50000"/>
                </a:schemeClr>
              </a:gs>
            </a:gsLst>
            <a:path path="circle">
              <a:fillToRect l="100000" t="100000"/>
            </a:path>
          </a:gradFill>
        </p:grpSpPr>
        <p:sp>
          <p:nvSpPr>
            <p:cNvPr id="36869" name="AutoShape 5"/>
            <p:cNvSpPr>
              <a:spLocks noChangeArrowheads="1"/>
            </p:cNvSpPr>
            <p:nvPr/>
          </p:nvSpPr>
          <p:spPr bwMode="auto">
            <a:xfrm>
              <a:off x="4356100" y="2205038"/>
              <a:ext cx="3887788" cy="1223962"/>
            </a:xfrm>
            <a:prstGeom prst="parallelogram">
              <a:avLst>
                <a:gd name="adj" fmla="val 79410"/>
              </a:avLst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6877" name="Line 13"/>
            <p:cNvSpPr>
              <a:spLocks noChangeShapeType="1"/>
            </p:cNvSpPr>
            <p:nvPr/>
          </p:nvSpPr>
          <p:spPr bwMode="auto">
            <a:xfrm flipV="1">
              <a:off x="4357492" y="2209798"/>
              <a:ext cx="3872109" cy="1219201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6878" name="Line 14"/>
            <p:cNvSpPr>
              <a:spLocks noChangeShapeType="1"/>
            </p:cNvSpPr>
            <p:nvPr/>
          </p:nvSpPr>
          <p:spPr bwMode="auto">
            <a:xfrm>
              <a:off x="5360433" y="2211967"/>
              <a:ext cx="1903967" cy="1204333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6886" name="Text Box 22"/>
            <p:cNvSpPr txBox="1">
              <a:spLocks noChangeArrowheads="1"/>
            </p:cNvSpPr>
            <p:nvPr/>
          </p:nvSpPr>
          <p:spPr bwMode="auto">
            <a:xfrm>
              <a:off x="6156325" y="2420938"/>
              <a:ext cx="504825" cy="44568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>
              <a:spAutoFit/>
            </a:bodyPr>
            <a:lstStyle/>
            <a:p>
              <a:pPr>
                <a:spcBef>
                  <a:spcPct val="50000"/>
                </a:spcBef>
              </a:pPr>
              <a:r>
                <a:rPr lang="ru-RU" sz="2800" b="1" dirty="0">
                  <a:solidFill>
                    <a:srgbClr val="0066FF"/>
                  </a:solidFill>
                </a:rPr>
                <a:t>О</a:t>
              </a:r>
            </a:p>
          </p:txBody>
        </p:sp>
        <p:sp>
          <p:nvSpPr>
            <p:cNvPr id="24" name="Oval 12"/>
            <p:cNvSpPr>
              <a:spLocks noChangeArrowheads="1"/>
            </p:cNvSpPr>
            <p:nvPr/>
          </p:nvSpPr>
          <p:spPr bwMode="auto">
            <a:xfrm>
              <a:off x="6286512" y="2786058"/>
              <a:ext cx="72000" cy="720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1357290" y="4786322"/>
            <a:ext cx="2735264" cy="1714512"/>
            <a:chOff x="1619250" y="4714884"/>
            <a:chExt cx="2520950" cy="1450966"/>
          </a:xfr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shade val="100000"/>
                  <a:satMod val="115000"/>
                </a:schemeClr>
              </a:gs>
            </a:gsLst>
            <a:path path="circle">
              <a:fillToRect l="50000" t="50000" r="50000" b="50000"/>
            </a:path>
            <a:tileRect/>
          </a:gradFill>
        </p:grpSpPr>
        <p:sp>
          <p:nvSpPr>
            <p:cNvPr id="36870" name="Rectangle 6"/>
            <p:cNvSpPr>
              <a:spLocks noChangeArrowheads="1"/>
            </p:cNvSpPr>
            <p:nvPr/>
          </p:nvSpPr>
          <p:spPr bwMode="auto">
            <a:xfrm>
              <a:off x="1619250" y="4724400"/>
              <a:ext cx="2519363" cy="1441450"/>
            </a:xfrm>
            <a:prstGeom prst="rect">
              <a:avLst/>
            </a:prstGeom>
            <a:grpFill/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pPr algn="ctr"/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6879" name="Line 15"/>
            <p:cNvSpPr>
              <a:spLocks noChangeShapeType="1"/>
            </p:cNvSpPr>
            <p:nvPr/>
          </p:nvSpPr>
          <p:spPr bwMode="auto">
            <a:xfrm flipV="1">
              <a:off x="1619250" y="4737099"/>
              <a:ext cx="2508250" cy="1428750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6880" name="Line 16"/>
            <p:cNvSpPr>
              <a:spLocks noChangeShapeType="1"/>
            </p:cNvSpPr>
            <p:nvPr/>
          </p:nvSpPr>
          <p:spPr bwMode="auto">
            <a:xfrm>
              <a:off x="1619250" y="4714884"/>
              <a:ext cx="2520950" cy="1444616"/>
            </a:xfrm>
            <a:prstGeom prst="line">
              <a:avLst/>
            </a:prstGeom>
            <a:grpFill/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6888" name="Text Box 24"/>
            <p:cNvSpPr txBox="1">
              <a:spLocks noChangeArrowheads="1"/>
            </p:cNvSpPr>
            <p:nvPr/>
          </p:nvSpPr>
          <p:spPr bwMode="auto">
            <a:xfrm>
              <a:off x="2738541" y="4956712"/>
              <a:ext cx="460885" cy="442793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square">
              <a:spAutoFit/>
            </a:bodyPr>
            <a:lstStyle/>
            <a:p>
              <a:r>
                <a:rPr lang="ru-RU" sz="2800" b="1" dirty="0">
                  <a:solidFill>
                    <a:prstClr val="white"/>
                  </a:solidFill>
                </a:rPr>
                <a:t>О</a:t>
              </a:r>
            </a:p>
          </p:txBody>
        </p:sp>
        <p:sp>
          <p:nvSpPr>
            <p:cNvPr id="25" name="Oval 12"/>
            <p:cNvSpPr>
              <a:spLocks noChangeArrowheads="1"/>
            </p:cNvSpPr>
            <p:nvPr/>
          </p:nvSpPr>
          <p:spPr bwMode="auto">
            <a:xfrm>
              <a:off x="2870223" y="5379910"/>
              <a:ext cx="72000" cy="72000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693218511"/>
      </p:ext>
    </p:extLst>
  </p:cSld>
  <p:clrMapOvr>
    <a:masterClrMapping/>
  </p:clrMapOvr>
  <p:transition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688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3688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885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sz="4000" dirty="0">
                <a:solidFill>
                  <a:srgbClr val="0070C0"/>
                </a:solidFill>
                <a:latin typeface="+mn-lt"/>
                <a:ea typeface="Cambria Math" pitchFamily="18" charset="0"/>
              </a:rPr>
              <a:t>Фигуры, обладающие центральной симметрией</a:t>
            </a:r>
          </a:p>
        </p:txBody>
      </p:sp>
      <p:pic>
        <p:nvPicPr>
          <p:cNvPr id="37892" name="Picture 4" descr="Шарик"/>
          <p:cNvPicPr>
            <a:picLocks noGrp="1" noChangeAspect="1" noChangeArrowheads="1" noCrop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492500" y="1844675"/>
            <a:ext cx="2374900" cy="2101850"/>
          </a:xfrm>
          <a:noFill/>
          <a:ln/>
        </p:spPr>
      </p:pic>
      <p:pic>
        <p:nvPicPr>
          <p:cNvPr id="37894" name="Picture 6" descr="4371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1403350" y="4292600"/>
            <a:ext cx="2520950" cy="2233613"/>
          </a:xfrm>
          <a:noFill/>
          <a:ln/>
        </p:spPr>
      </p:pic>
      <p:pic>
        <p:nvPicPr>
          <p:cNvPr id="37896" name="Picture 8" descr="ZVEZD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4292600"/>
            <a:ext cx="2501900" cy="2171700"/>
          </a:xfrm>
          <a:prstGeom prst="rect">
            <a:avLst/>
          </a:prstGeom>
          <a:solidFill>
            <a:srgbClr val="00FF00"/>
          </a:solidFill>
        </p:spPr>
      </p:pic>
      <p:pic>
        <p:nvPicPr>
          <p:cNvPr id="37897" name="Picture 9" descr="YZOR3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95288" y="1844675"/>
            <a:ext cx="2089150" cy="1944688"/>
          </a:xfrm>
          <a:prstGeom prst="rect">
            <a:avLst/>
          </a:prstGeom>
          <a:noFill/>
        </p:spPr>
      </p:pic>
      <p:pic>
        <p:nvPicPr>
          <p:cNvPr id="37898" name="Picture 10" descr="image1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16688" y="1844675"/>
            <a:ext cx="2303462" cy="206375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8137421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770" decel="100000"/>
                                        <p:tgtEl>
                                          <p:spTgt spid="37890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8" dur="770" decel="100000"/>
                                        <p:tgtEl>
                                          <p:spTgt spid="37890"/>
                                        </p:tgtEl>
                                      </p:cBhvr>
                                      <p:from x="10000" y="10000"/>
                                      <p:to x="200000" y="450000"/>
                                    </p:animScale>
                                    <p:animScale>
                                      <p:cBhvr>
                                        <p:cTn id="9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</p:cBhvr>
                                      <p:from x="200000" y="450000"/>
                                      <p:to x="100000" y="100000"/>
                                    </p:animScale>
                                    <p:set>
                                      <p:cBhvr>
                                        <p:cTn id="10" dur="77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o>
                                        <p:strVal val="(0.5)"/>
                                      </p:to>
                                    </p:set>
                                    <p:anim from="(0.5)" to="(#ppt_x)" calcmode="lin" valueType="num">
                                      <p:cBhvr>
                                        <p:cTn id="11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</p:anim>
                                    <p:set>
                                      <p:cBhvr>
                                        <p:cTn id="12" dur="770" fill="hold"/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o>
                                        <p:strVal val="(#ppt_y+0.4)"/>
                                      </p:to>
                                    </p:set>
                                    <p:anim from="(#ppt_y+0.4)" to="(#ppt_y)" calcmode="lin" valueType="num">
                                      <p:cBhvr>
                                        <p:cTn id="13" dur="1230" accel="100000" fill="hold">
                                          <p:stCondLst>
                                            <p:cond delay="770"/>
                                          </p:stCondLst>
                                        </p:cTn>
                                        <p:tgtEl>
                                          <p:spTgt spid="3789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78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789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0" dur="500"/>
                                        <p:tgtEl>
                                          <p:spTgt spid="378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5" dur="500"/>
                                        <p:tgtEl>
                                          <p:spTgt spid="378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500"/>
                            </p:stCondLst>
                            <p:childTnLst>
                              <p:par>
                                <p:cTn id="37" presetID="39" presetClass="entr" presetSubtype="0" ac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8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/20"/>
                                          </p:val>
                                        </p:tav>
                                        <p:tav tm="50000">
                                          <p:val>
                                            <p:strVal val="#ppt_h/2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+.3"/>
                                          </p:val>
                                        </p:tav>
                                        <p:tav tm="50000">
                                          <p:val>
                                            <p:strVal val="#ppt_w+.3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3"/>
                                          </p:val>
                                        </p:tav>
                                        <p:tav tm="5000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3789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7890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6" name="AutoShape 8"/>
          <p:cNvSpPr>
            <a:spLocks noChangeArrowheads="1"/>
          </p:cNvSpPr>
          <p:nvPr/>
        </p:nvSpPr>
        <p:spPr bwMode="auto">
          <a:xfrm>
            <a:off x="4286248" y="1714488"/>
            <a:ext cx="3500462" cy="4824412"/>
          </a:xfrm>
          <a:prstGeom prst="vertic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3015" name="AutoShape 7"/>
          <p:cNvSpPr>
            <a:spLocks noChangeArrowheads="1"/>
          </p:cNvSpPr>
          <p:nvPr/>
        </p:nvSpPr>
        <p:spPr bwMode="auto">
          <a:xfrm>
            <a:off x="1619250" y="1700213"/>
            <a:ext cx="2592388" cy="4895850"/>
          </a:xfrm>
          <a:prstGeom prst="vertic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3012" name="Rectangle 4"/>
          <p:cNvSpPr>
            <a:spLocks noGrp="1" noChangeArrowheads="1"/>
          </p:cNvSpPr>
          <p:nvPr>
            <p:ph type="title"/>
          </p:nvPr>
        </p:nvSpPr>
        <p:spPr>
          <a:xfrm>
            <a:off x="457200" y="457200"/>
            <a:ext cx="8229600" cy="1171575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>
                <a:solidFill>
                  <a:srgbClr val="990099"/>
                </a:solidFill>
              </a:rPr>
              <a:t>Какие из следующих букв имеют центр симметрии</a:t>
            </a:r>
          </a:p>
        </p:txBody>
      </p:sp>
      <p:sp>
        <p:nvSpPr>
          <p:cNvPr id="43013" name="Rectangle 5"/>
          <p:cNvSpPr>
            <a:spLocks noGrp="1" noChangeArrowheads="1"/>
          </p:cNvSpPr>
          <p:nvPr>
            <p:ph type="body" sz="half" idx="1"/>
          </p:nvPr>
        </p:nvSpPr>
        <p:spPr>
          <a:xfrm>
            <a:off x="2071670" y="2000240"/>
            <a:ext cx="2155825" cy="4386266"/>
          </a:xfrm>
        </p:spPr>
        <p:txBody>
          <a:bodyPr>
            <a:normAutofit/>
          </a:bodyPr>
          <a:lstStyle/>
          <a:p>
            <a:r>
              <a:rPr lang="ru-RU" sz="4000" b="1" dirty="0">
                <a:solidFill>
                  <a:srgbClr val="0070C0"/>
                </a:solidFill>
              </a:rPr>
              <a:t>А</a:t>
            </a:r>
          </a:p>
          <a:p>
            <a:r>
              <a:rPr lang="ru-RU" sz="4000" b="1" dirty="0">
                <a:solidFill>
                  <a:srgbClr val="0070C0"/>
                </a:solidFill>
              </a:rPr>
              <a:t>О</a:t>
            </a:r>
          </a:p>
          <a:p>
            <a:r>
              <a:rPr lang="ru-RU" sz="4000" b="1" dirty="0">
                <a:solidFill>
                  <a:srgbClr val="0070C0"/>
                </a:solidFill>
              </a:rPr>
              <a:t>М</a:t>
            </a:r>
          </a:p>
          <a:p>
            <a:r>
              <a:rPr lang="ru-RU" sz="4000" b="1" dirty="0">
                <a:solidFill>
                  <a:srgbClr val="0070C0"/>
                </a:solidFill>
              </a:rPr>
              <a:t>Х</a:t>
            </a:r>
          </a:p>
          <a:p>
            <a:r>
              <a:rPr lang="ru-RU" sz="4000" b="1" dirty="0">
                <a:solidFill>
                  <a:srgbClr val="0070C0"/>
                </a:solidFill>
              </a:rPr>
              <a:t>К</a:t>
            </a:r>
          </a:p>
          <a:p>
            <a:r>
              <a:rPr lang="ru-RU" sz="4000" b="1" dirty="0">
                <a:solidFill>
                  <a:srgbClr val="0070C0"/>
                </a:solidFill>
              </a:rPr>
              <a:t>Н</a:t>
            </a:r>
          </a:p>
        </p:txBody>
      </p:sp>
      <p:sp>
        <p:nvSpPr>
          <p:cNvPr id="43014" name="Rectangle 6"/>
          <p:cNvSpPr>
            <a:spLocks noGrp="1" noChangeArrowheads="1"/>
          </p:cNvSpPr>
          <p:nvPr>
            <p:ph type="body" sz="half" idx="2"/>
          </p:nvPr>
        </p:nvSpPr>
        <p:spPr>
          <a:xfrm>
            <a:off x="4714876" y="1928802"/>
            <a:ext cx="2495568" cy="4525963"/>
          </a:xfrm>
        </p:spPr>
        <p:txBody>
          <a:bodyPr/>
          <a:lstStyle/>
          <a:p>
            <a:r>
              <a:rPr lang="ru-RU" sz="4000" dirty="0">
                <a:solidFill>
                  <a:srgbClr val="660066"/>
                </a:solidFill>
              </a:rPr>
              <a:t>нет</a:t>
            </a:r>
          </a:p>
          <a:p>
            <a:r>
              <a:rPr lang="ru-RU" sz="4000" dirty="0">
                <a:solidFill>
                  <a:srgbClr val="660066"/>
                </a:solidFill>
              </a:rPr>
              <a:t>      </a:t>
            </a:r>
            <a:r>
              <a:rPr lang="ru-RU" sz="4000" dirty="0" smtClean="0">
                <a:solidFill>
                  <a:srgbClr val="660066"/>
                </a:solidFill>
              </a:rPr>
              <a:t> </a:t>
            </a:r>
            <a:r>
              <a:rPr lang="ru-RU" sz="4000" dirty="0">
                <a:solidFill>
                  <a:srgbClr val="660066"/>
                </a:solidFill>
              </a:rPr>
              <a:t>О</a:t>
            </a:r>
          </a:p>
          <a:p>
            <a:r>
              <a:rPr lang="ru-RU" sz="4000" dirty="0">
                <a:solidFill>
                  <a:srgbClr val="660066"/>
                </a:solidFill>
              </a:rPr>
              <a:t>Нет</a:t>
            </a:r>
          </a:p>
          <a:p>
            <a:r>
              <a:rPr lang="ru-RU" sz="4000" dirty="0">
                <a:solidFill>
                  <a:srgbClr val="660066"/>
                </a:solidFill>
              </a:rPr>
              <a:t>        Х</a:t>
            </a:r>
          </a:p>
          <a:p>
            <a:r>
              <a:rPr lang="ru-RU" sz="4000" dirty="0">
                <a:solidFill>
                  <a:srgbClr val="660066"/>
                </a:solidFill>
              </a:rPr>
              <a:t>Нет</a:t>
            </a:r>
          </a:p>
          <a:p>
            <a:r>
              <a:rPr lang="ru-RU" sz="4000" dirty="0">
                <a:solidFill>
                  <a:srgbClr val="660066"/>
                </a:solidFill>
              </a:rPr>
              <a:t>         Н</a:t>
            </a:r>
          </a:p>
        </p:txBody>
      </p:sp>
      <p:sp>
        <p:nvSpPr>
          <p:cNvPr id="43019" name="Oval 11"/>
          <p:cNvSpPr>
            <a:spLocks noChangeArrowheads="1"/>
          </p:cNvSpPr>
          <p:nvPr/>
        </p:nvSpPr>
        <p:spPr bwMode="auto">
          <a:xfrm flipH="1" flipV="1">
            <a:off x="6072198" y="3000372"/>
            <a:ext cx="71437" cy="71438"/>
          </a:xfrm>
          <a:prstGeom prst="ellipse">
            <a:avLst/>
          </a:prstGeom>
          <a:solidFill>
            <a:schemeClr val="accent1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3020" name="Oval 12"/>
          <p:cNvSpPr>
            <a:spLocks noChangeArrowheads="1"/>
          </p:cNvSpPr>
          <p:nvPr/>
        </p:nvSpPr>
        <p:spPr bwMode="auto">
          <a:xfrm>
            <a:off x="6286512" y="5929330"/>
            <a:ext cx="73025" cy="71438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43021" name="Oval 13"/>
          <p:cNvSpPr>
            <a:spLocks noChangeArrowheads="1"/>
          </p:cNvSpPr>
          <p:nvPr/>
        </p:nvSpPr>
        <p:spPr bwMode="auto">
          <a:xfrm flipH="1" flipV="1">
            <a:off x="6143636" y="4429132"/>
            <a:ext cx="71437" cy="71437"/>
          </a:xfrm>
          <a:prstGeom prst="ellipse">
            <a:avLst/>
          </a:prstGeom>
          <a:solidFill>
            <a:srgbClr val="FF0000"/>
          </a:solidFill>
          <a:ln w="9525">
            <a:solidFill>
              <a:srgbClr val="FF000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43023" name="Picture 15" descr="112206853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4213" y="2492375"/>
            <a:ext cx="936625" cy="882650"/>
          </a:xfrm>
          <a:prstGeom prst="rect">
            <a:avLst/>
          </a:prstGeom>
          <a:noFill/>
        </p:spPr>
      </p:pic>
      <p:pic>
        <p:nvPicPr>
          <p:cNvPr id="43024" name="Picture 16" descr="1122068542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500438"/>
            <a:ext cx="981075" cy="981075"/>
          </a:xfrm>
          <a:prstGeom prst="rect">
            <a:avLst/>
          </a:prstGeom>
          <a:noFill/>
        </p:spPr>
      </p:pic>
      <p:pic>
        <p:nvPicPr>
          <p:cNvPr id="43025" name="Picture 17" descr="1122068841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84213" y="4581525"/>
            <a:ext cx="971550" cy="881063"/>
          </a:xfrm>
          <a:prstGeom prst="rect">
            <a:avLst/>
          </a:prstGeom>
          <a:noFill/>
        </p:spPr>
      </p:pic>
      <p:pic>
        <p:nvPicPr>
          <p:cNvPr id="43026" name="Picture 18" descr="1122068839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0" y="5661025"/>
            <a:ext cx="922338" cy="981075"/>
          </a:xfrm>
          <a:prstGeom prst="rect">
            <a:avLst/>
          </a:prstGeom>
          <a:noFill/>
        </p:spPr>
      </p:pic>
      <p:pic>
        <p:nvPicPr>
          <p:cNvPr id="43027" name="Picture 19" descr="1122068884"/>
          <p:cNvPicPr>
            <a:picLocks noChangeAspect="1" noChangeArrowheads="1" noCrop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0" y="1268413"/>
            <a:ext cx="917575" cy="9366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62482818"/>
      </p:ext>
    </p:extLst>
  </p:cSld>
  <p:clrMapOvr>
    <a:masterClrMapping/>
  </p:clrMapOvr>
  <p:transition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"/>
                                        <p:tgtEl>
                                          <p:spTgt spid="4301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4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400" fill="hold"/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3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1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2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2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3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3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4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4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50000">
                                          <p:val>
                                            <p:strVal val="#ppt_x+0.1550"/>
                                          </p:val>
                                        </p:tav>
                                        <p:tav tm="55000">
                                          <p:val>
                                            <p:strVal val="#ppt_x+0.1531"/>
                                          </p:val>
                                        </p:tav>
                                        <p:tav tm="60000">
                                          <p:val>
                                            <p:strVal val="#ppt_x+0.1474"/>
                                          </p:val>
                                        </p:tav>
                                        <p:tav tm="65000">
                                          <p:val>
                                            <p:strVal val="#ppt_x+0.1381"/>
                                          </p:val>
                                        </p:tav>
                                        <p:tav tm="70000">
                                          <p:val>
                                            <p:strVal val="#ppt_x+0.1254"/>
                                          </p:val>
                                        </p:tav>
                                        <p:tav tm="75000">
                                          <p:val>
                                            <p:strVal val="#ppt_x+0.1096"/>
                                          </p:val>
                                        </p:tav>
                                        <p:tav tm="80000">
                                          <p:val>
                                            <p:strVal val="#ppt_x+0.0911"/>
                                          </p:val>
                                        </p:tav>
                                        <p:tav tm="85000">
                                          <p:val>
                                            <p:strVal val="#ppt_x+0.0704"/>
                                          </p:val>
                                        </p:tav>
                                        <p:tav tm="90000">
                                          <p:val>
                                            <p:strVal val="#ppt_x+0.0479"/>
                                          </p:val>
                                        </p:tav>
                                        <p:tav tm="95000">
                                          <p:val>
                                            <p:strVal val="#ppt_x+0.024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00" decel="500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430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31"/>
                                          </p:val>
                                        </p:tav>
                                        <p:tav tm="5000">
                                          <p:val>
                                            <p:strVal val="#ppt_y+0.308"/>
                                          </p:val>
                                        </p:tav>
                                        <p:tav tm="10000">
                                          <p:val>
                                            <p:strVal val="#ppt_y+0.3024"/>
                                          </p:val>
                                        </p:tav>
                                        <p:tav tm="15000">
                                          <p:val>
                                            <p:strVal val="#ppt_y+0.2931"/>
                                          </p:val>
                                        </p:tav>
                                        <p:tav tm="20000">
                                          <p:val>
                                            <p:strVal val="#ppt_y+0.2804"/>
                                          </p:val>
                                        </p:tav>
                                        <p:tav tm="25000">
                                          <p:val>
                                            <p:strVal val="#ppt_y+0.2646"/>
                                          </p:val>
                                        </p:tav>
                                        <p:tav tm="30000">
                                          <p:val>
                                            <p:strVal val="#ppt_y+0.2461"/>
                                          </p:val>
                                        </p:tav>
                                        <p:tav tm="35000">
                                          <p:val>
                                            <p:strVal val="#ppt_y+0.2253"/>
                                          </p:val>
                                        </p:tav>
                                        <p:tav tm="40000">
                                          <p:val>
                                            <p:strVal val="#ppt_y+0.2029"/>
                                          </p:val>
                                        </p:tav>
                                        <p:tav tm="45000">
                                          <p:val>
                                            <p:strVal val="#ppt_y+0.1792"/>
                                          </p:val>
                                        </p:tav>
                                        <p:tav tm="50000">
                                          <p:val>
                                            <p:strVal val="#ppt_y+0.155"/>
                                          </p:val>
                                        </p:tav>
                                        <p:tav tm="55000">
                                          <p:val>
                                            <p:strVal val="#ppt_y+0.1307"/>
                                          </p:val>
                                        </p:tav>
                                        <p:tav tm="60000">
                                          <p:val>
                                            <p:strVal val="#ppt_y+0.1071"/>
                                          </p:val>
                                        </p:tav>
                                        <p:tav tm="65000">
                                          <p:val>
                                            <p:strVal val="#ppt_y+0.0846"/>
                                          </p:val>
                                        </p:tav>
                                        <p:tav tm="70000">
                                          <p:val>
                                            <p:strVal val="#ppt_y+0.0639"/>
                                          </p:val>
                                        </p:tav>
                                        <p:tav tm="75000">
                                          <p:val>
                                            <p:strVal val="#ppt_y+0.0454"/>
                                          </p:val>
                                        </p:tav>
                                        <p:tav tm="80000">
                                          <p:val>
                                            <p:strVal val="#ppt_y+0.0296"/>
                                          </p:val>
                                        </p:tav>
                                        <p:tav tm="85000">
                                          <p:val>
                                            <p:strVal val="#ppt_y+0.0169"/>
                                          </p:val>
                                        </p:tav>
                                        <p:tav tm="90000">
                                          <p:val>
                                            <p:strVal val="#ppt_y+0.0076"/>
                                          </p:val>
                                        </p:tav>
                                        <p:tav tm="95000">
                                          <p:val>
                                            <p:strVal val="#ppt_y+0.0019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4301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900" decel="100000" fill="hold"/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0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3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43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4" dur="1000"/>
                                        <p:tgtEl>
                                          <p:spTgt spid="430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43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43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0" dur="1000"/>
                                        <p:tgtEl>
                                          <p:spTgt spid="430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430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430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6" dur="1000"/>
                                        <p:tgtEl>
                                          <p:spTgt spid="4301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5000"/>
                            </p:stCondLst>
                            <p:childTnLst>
                              <p:par>
                                <p:cTn id="38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430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430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2" dur="1000"/>
                                        <p:tgtEl>
                                          <p:spTgt spid="4301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6000"/>
                            </p:stCondLst>
                            <p:childTnLst>
                              <p:par>
                                <p:cTn id="44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430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430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8" dur="1000"/>
                                        <p:tgtEl>
                                          <p:spTgt spid="4301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7000"/>
                            </p:stCondLst>
                            <p:childTnLst>
                              <p:par>
                                <p:cTn id="50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430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430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4" dur="1000"/>
                                        <p:tgtEl>
                                          <p:spTgt spid="4301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430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900" decel="100000" fill="hold"/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430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1000" fill="hold"/>
                                        <p:tgtEl>
                                          <p:spTgt spid="43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1000" fill="hold"/>
                                        <p:tgtEl>
                                          <p:spTgt spid="43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69" dur="1000"/>
                                        <p:tgtEl>
                                          <p:spTgt spid="430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000"/>
                            </p:stCondLst>
                            <p:childTnLst>
                              <p:par>
                                <p:cTn id="7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3" dur="1000" fill="hold"/>
                                        <p:tgtEl>
                                          <p:spTgt spid="430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4" dur="1000" fill="hold"/>
                                        <p:tgtEl>
                                          <p:spTgt spid="430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75" dur="1000"/>
                                        <p:tgtEl>
                                          <p:spTgt spid="4301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6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2000"/>
                                        <p:tgtEl>
                                          <p:spTgt spid="4301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9" dur="2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2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2000" fill="hold"/>
                                        <p:tgtEl>
                                          <p:spTgt spid="430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3000"/>
                            </p:stCondLst>
                            <p:childTnLst>
                              <p:par>
                                <p:cTn id="83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1000" fill="hold"/>
                                        <p:tgtEl>
                                          <p:spTgt spid="43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0" fill="hold"/>
                                        <p:tgtEl>
                                          <p:spTgt spid="43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87" dur="1000"/>
                                        <p:tgtEl>
                                          <p:spTgt spid="4301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4000"/>
                            </p:stCondLst>
                            <p:childTnLst>
                              <p:par>
                                <p:cTn id="89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430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430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3" dur="1000"/>
                                        <p:tgtEl>
                                          <p:spTgt spid="4301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6" dur="2000"/>
                                        <p:tgtEl>
                                          <p:spTgt spid="430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7" dur="20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20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2000" fill="hold"/>
                                        <p:tgtEl>
                                          <p:spTgt spid="430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6000"/>
                            </p:stCondLst>
                            <p:childTnLst>
                              <p:par>
                                <p:cTn id="10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1000" fill="hold"/>
                                        <p:tgtEl>
                                          <p:spTgt spid="430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1000" fill="hold"/>
                                        <p:tgtEl>
                                          <p:spTgt spid="430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05" dur="1000"/>
                                        <p:tgtEl>
                                          <p:spTgt spid="4301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7000"/>
                            </p:stCondLst>
                            <p:childTnLst>
                              <p:par>
                                <p:cTn id="107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9" dur="1000" fill="hold"/>
                                        <p:tgtEl>
                                          <p:spTgt spid="430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0" dur="1000" fill="hold"/>
                                        <p:tgtEl>
                                          <p:spTgt spid="430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11" dur="1000"/>
                                        <p:tgtEl>
                                          <p:spTgt spid="4301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3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2000"/>
                                        <p:tgtEl>
                                          <p:spTgt spid="430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5" dur="20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6" dur="20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7" dur="2000" fill="hold"/>
                                        <p:tgtEl>
                                          <p:spTgt spid="430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016" grpId="0" animBg="1"/>
      <p:bldP spid="43015" grpId="0" animBg="1"/>
      <p:bldP spid="43012" grpId="0"/>
      <p:bldP spid="43019" grpId="0" animBg="1"/>
      <p:bldP spid="43020" grpId="0" animBg="1"/>
      <p:bldP spid="430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0" y="0"/>
            <a:ext cx="85693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 dirty="0">
                <a:solidFill>
                  <a:prstClr val="black"/>
                </a:solidFill>
              </a:rPr>
              <a:t>В русском языке так же есть «симметричные» слова – палиндромы, которые можно читать одинаково в двух направлениях:</a:t>
            </a:r>
          </a:p>
        </p:txBody>
      </p:sp>
      <p:sp>
        <p:nvSpPr>
          <p:cNvPr id="88069" name="WordArt 5"/>
          <p:cNvSpPr>
            <a:spLocks noChangeArrowheads="1" noChangeShapeType="1" noTextEdit="1"/>
          </p:cNvSpPr>
          <p:nvPr/>
        </p:nvSpPr>
        <p:spPr bwMode="auto">
          <a:xfrm>
            <a:off x="285720" y="1142984"/>
            <a:ext cx="8572560" cy="935038"/>
          </a:xfrm>
          <a:prstGeom prst="rect">
            <a:avLst/>
          </a:prstGeom>
          <a:solidFill>
            <a:srgbClr val="00B050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742950" indent="-742950"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Шалаш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, казак, радар, Алла, поп...</a:t>
            </a:r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214282" y="2285992"/>
            <a:ext cx="80645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400" dirty="0">
                <a:solidFill>
                  <a:prstClr val="black"/>
                </a:solidFill>
              </a:rPr>
              <a:t>Могут быть </a:t>
            </a:r>
            <a:r>
              <a:rPr lang="ru-RU" sz="2400" dirty="0" err="1">
                <a:solidFill>
                  <a:prstClr val="black"/>
                </a:solidFill>
              </a:rPr>
              <a:t>палиндромическими</a:t>
            </a:r>
            <a:r>
              <a:rPr lang="ru-RU" sz="2400" dirty="0">
                <a:solidFill>
                  <a:prstClr val="black"/>
                </a:solidFill>
              </a:rPr>
              <a:t> и предложения:</a:t>
            </a:r>
          </a:p>
        </p:txBody>
      </p:sp>
      <p:sp>
        <p:nvSpPr>
          <p:cNvPr id="88071" name="WordArt 7"/>
          <p:cNvSpPr>
            <a:spLocks noChangeArrowheads="1" noChangeShapeType="1" noTextEdit="1"/>
          </p:cNvSpPr>
          <p:nvPr/>
        </p:nvSpPr>
        <p:spPr bwMode="auto">
          <a:xfrm>
            <a:off x="357158" y="2928934"/>
            <a:ext cx="7715304" cy="782638"/>
          </a:xfrm>
          <a:prstGeom prst="rect">
            <a:avLst/>
          </a:prstGeom>
          <a:solidFill>
            <a:srgbClr val="00B0F0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А роза упала на лапу </a:t>
            </a:r>
            <a:r>
              <a:rPr lang="ru-RU" sz="3600" kern="10" dirty="0" err="1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Азора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88072" name="WordArt 8"/>
          <p:cNvSpPr>
            <a:spLocks noChangeArrowheads="1" noChangeShapeType="1" noTextEdit="1"/>
          </p:cNvSpPr>
          <p:nvPr/>
        </p:nvSpPr>
        <p:spPr bwMode="auto">
          <a:xfrm>
            <a:off x="928662" y="4071942"/>
            <a:ext cx="6643734" cy="1098553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Я 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иду с мечем </a:t>
            </a:r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судия </a:t>
            </a:r>
            <a:endParaRPr lang="ru-RU" sz="3600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</p:spTree>
    <p:extLst>
      <p:ext uri="{BB962C8B-B14F-4D97-AF65-F5344CB8AC3E}">
        <p14:creationId xmlns:p14="http://schemas.microsoft.com/office/powerpoint/2010/main" val="7851303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8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8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8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80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80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80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8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9" grpId="0" animBg="1"/>
      <p:bldP spid="88071" grpId="0" animBg="1"/>
      <p:bldP spid="8807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6370" name="Rectangle 2"/>
          <p:cNvSpPr>
            <a:spLocks noGrp="1" noChangeArrowheads="1"/>
          </p:cNvSpPr>
          <p:nvPr>
            <p:ph type="title"/>
          </p:nvPr>
        </p:nvSpPr>
        <p:spPr>
          <a:xfrm>
            <a:off x="468313" y="260350"/>
            <a:ext cx="7416800" cy="1584325"/>
          </a:xfrm>
        </p:spPr>
        <p:txBody>
          <a:bodyPr>
            <a:normAutofit/>
          </a:bodyPr>
          <a:lstStyle/>
          <a:p>
            <a:r>
              <a:rPr lang="ru-RU" sz="2400" dirty="0">
                <a:latin typeface="Monotype Corsiva" pitchFamily="66" charset="0"/>
              </a:rPr>
              <a:t>Изображения на плоскости многих предметов окружающего нас мира</a:t>
            </a:r>
            <a:r>
              <a:rPr lang="ru-RU" sz="2400" dirty="0">
                <a:solidFill>
                  <a:schemeClr val="hlink"/>
                </a:solidFill>
                <a:latin typeface="Monotype Corsiva" pitchFamily="66" charset="0"/>
              </a:rPr>
              <a:t> </a:t>
            </a:r>
            <a:r>
              <a:rPr lang="ru-RU" sz="2400" dirty="0">
                <a:latin typeface="Monotype Corsiva" pitchFamily="66" charset="0"/>
              </a:rPr>
              <a:t>имеют ось симметрии или центр симметрии.</a:t>
            </a:r>
            <a:br>
              <a:rPr lang="ru-RU" sz="2400" dirty="0">
                <a:latin typeface="Monotype Corsiva" pitchFamily="66" charset="0"/>
              </a:rPr>
            </a:br>
            <a:r>
              <a:rPr lang="ru-RU" sz="2400" dirty="0">
                <a:latin typeface="Monotype Corsiva" pitchFamily="66" charset="0"/>
              </a:rPr>
              <a:t>Листья деревьев, лепестки цветов симметричны относительно среднего стебля.</a:t>
            </a:r>
          </a:p>
        </p:txBody>
      </p:sp>
      <p:pic>
        <p:nvPicPr>
          <p:cNvPr id="186373" name="Picture 5" descr="005"/>
          <p:cNvPicPr>
            <a:picLocks noGrp="1" noChangeAspect="1" noChangeArrowheads="1"/>
          </p:cNvPicPr>
          <p:nvPr>
            <p:ph type="body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476375" y="1989138"/>
            <a:ext cx="6034088" cy="4464050"/>
          </a:xfrm>
          <a:noFill/>
          <a:ln w="38100">
            <a:solidFill>
              <a:schemeClr val="folHlink"/>
            </a:solidFill>
          </a:ln>
        </p:spPr>
      </p:pic>
    </p:spTree>
    <p:extLst>
      <p:ext uri="{BB962C8B-B14F-4D97-AF65-F5344CB8AC3E}">
        <p14:creationId xmlns:p14="http://schemas.microsoft.com/office/powerpoint/2010/main" val="3301099793"/>
      </p:ext>
    </p:extLst>
  </p:cSld>
  <p:clrMapOvr>
    <a:masterClrMapping/>
  </p:clrMapOvr>
  <p:transition spd="med">
    <p:circl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1863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1000"/>
                            </p:stCondLst>
                            <p:childTnLst>
                              <p:par>
                                <p:cTn id="1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63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1863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1863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18637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863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637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5" name="Picture 1" descr="C:\Documents and Settings\нина\Мои документы\Мои рисунки\image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00166" y="285728"/>
            <a:ext cx="1928826" cy="2517626"/>
          </a:xfrm>
          <a:prstGeom prst="rect">
            <a:avLst/>
          </a:prstGeom>
          <a:noFill/>
        </p:spPr>
      </p:pic>
      <p:pic>
        <p:nvPicPr>
          <p:cNvPr id="1026" name="Picture 2" descr="C:\Documents and Settings\нина\Мои документы\Мои рисунки\AGC7QZFCAD5YWUTCAFHAFTFCA0ENDGVCA7HKDB2CA8HZELZCA4G0H7HCA97WD8JCAGNA85TCAP8NRSDCACLU43DCA305FVBCAXCQ3TCCA35SOAOCAJ2YJCNCASKWR08CAHB2D7ICA6MV5DICA1BSPTMCAQ1NNKZ.jpg"/>
          <p:cNvPicPr>
            <a:picLocks noChangeAspect="1" noChangeArrowheads="1"/>
          </p:cNvPicPr>
          <p:nvPr/>
        </p:nvPicPr>
        <p:blipFill>
          <a:blip r:embed="rId3" cstate="print"/>
          <a:srcRect t="44872"/>
          <a:stretch>
            <a:fillRect/>
          </a:stretch>
        </p:blipFill>
        <p:spPr bwMode="auto">
          <a:xfrm>
            <a:off x="5786446" y="1643050"/>
            <a:ext cx="2252676" cy="2465425"/>
          </a:xfrm>
          <a:prstGeom prst="rect">
            <a:avLst/>
          </a:prstGeom>
          <a:noFill/>
        </p:spPr>
      </p:pic>
      <p:pic>
        <p:nvPicPr>
          <p:cNvPr id="1027" name="Picture 3" descr="C:\Documents and Settings\нина\Мои документы\Мои рисунки\A18TCMSCA3A7GHFCA9DY2UUCAJ8L8WTCAXVFZ59CAQ3JEGACAMLAT26CAYWR93ICAYA7WVFCAIZRNQQCAS86DUPCADIE41CCA4MJO9VCA66VUGCCAQ10M04CALGBRXDCAZLO3N5CAF9NOXWCAAUSZASCA79P5W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85786" y="3500438"/>
            <a:ext cx="3230505" cy="243364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853728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685800" y="152400"/>
            <a:ext cx="6694488" cy="755650"/>
          </a:xfrm>
        </p:spPr>
        <p:txBody>
          <a:bodyPr/>
          <a:lstStyle/>
          <a:p>
            <a:r>
              <a:rPr lang="ru-RU" sz="4000">
                <a:solidFill>
                  <a:schemeClr val="hlink"/>
                </a:solidFill>
                <a:latin typeface="Monotype Corsiva" pitchFamily="66" charset="0"/>
              </a:rPr>
              <a:t>Симметрия в архитектуре</a:t>
            </a:r>
          </a:p>
        </p:txBody>
      </p:sp>
      <p:sp>
        <p:nvSpPr>
          <p:cNvPr id="205833" name="Rectangle 9"/>
          <p:cNvSpPr>
            <a:spLocks noGrp="1" noChangeArrowheads="1"/>
          </p:cNvSpPr>
          <p:nvPr>
            <p:ph type="body" sz="half" idx="2"/>
          </p:nvPr>
        </p:nvSpPr>
        <p:spPr>
          <a:xfrm>
            <a:off x="4572000" y="1412875"/>
            <a:ext cx="3997325" cy="5111750"/>
          </a:xfrm>
        </p:spPr>
        <p:txBody>
          <a:bodyPr/>
          <a:lstStyle/>
          <a:p>
            <a:pPr algn="ctr">
              <a:lnSpc>
                <a:spcPct val="80000"/>
              </a:lnSpc>
            </a:pPr>
            <a:r>
              <a:rPr lang="ru-RU" sz="2000" dirty="0"/>
              <a:t>Художественным формам классицизма свойственны строгая организованность, уравновешенность, ясность и гармоничность образов. </a:t>
            </a:r>
          </a:p>
          <a:p>
            <a:pPr algn="ctr">
              <a:lnSpc>
                <a:spcPct val="80000"/>
              </a:lnSpc>
            </a:pPr>
            <a:r>
              <a:rPr lang="ru-RU" sz="2000" dirty="0"/>
              <a:t>Для архитектуры классицизма характерны навеянные античными образцами ордерная система четкость и геометрическая правильность объемов и планировки выделяющиеся на глади стен портики, колонны, статуи, рельефы </a:t>
            </a:r>
          </a:p>
        </p:txBody>
      </p:sp>
      <p:pic>
        <p:nvPicPr>
          <p:cNvPr id="205829" name="Picture 5"/>
          <p:cNvPicPr>
            <a:picLocks noChangeAspect="1" noChangeArrowheads="1"/>
          </p:cNvPicPr>
          <p:nvPr/>
        </p:nvPicPr>
        <p:blipFill>
          <a:blip r:embed="rId2" cstate="print"/>
          <a:srcRect l="10872" t="11610" r="11604" b="16536"/>
          <a:stretch>
            <a:fillRect/>
          </a:stretch>
        </p:blipFill>
        <p:spPr bwMode="auto">
          <a:xfrm>
            <a:off x="107950" y="1196975"/>
            <a:ext cx="4824413" cy="5516563"/>
          </a:xfrm>
          <a:prstGeom prst="rect">
            <a:avLst/>
          </a:prstGeom>
          <a:noFill/>
          <a:ln w="38100">
            <a:solidFill>
              <a:schemeClr val="folHlink"/>
            </a:solidFill>
            <a:miter lim="800000"/>
            <a:headEnd/>
            <a:tailEnd/>
          </a:ln>
          <a:effectLst/>
        </p:spPr>
      </p:pic>
    </p:spTree>
    <p:extLst>
      <p:ext uri="{BB962C8B-B14F-4D97-AF65-F5344CB8AC3E}">
        <p14:creationId xmlns:p14="http://schemas.microsoft.com/office/powerpoint/2010/main" val="3877043480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1186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2118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1188" name="Picture 4" descr="6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3338"/>
            <a:ext cx="9144000" cy="689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220903651"/>
      </p:ext>
    </p:extLst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1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146</Words>
  <Application>Microsoft Office PowerPoint</Application>
  <PresentationFormat>Экран (4:3)</PresentationFormat>
  <Paragraphs>28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1_Тема Office</vt:lpstr>
      <vt:lpstr>Геометрические фигуры, обладающие центральной симметрией</vt:lpstr>
      <vt:lpstr>Фигуры, обладающие центральной симметрией</vt:lpstr>
      <vt:lpstr>Какие из следующих букв имеют центр симметрии</vt:lpstr>
      <vt:lpstr>Презентация PowerPoint</vt:lpstr>
      <vt:lpstr>Изображения на плоскости многих предметов окружающего нас мира имеют ось симметрии или центр симметрии. Листья деревьев, лепестки цветов симметричны относительно среднего стебля.</vt:lpstr>
      <vt:lpstr>Презентация PowerPoint</vt:lpstr>
      <vt:lpstr>Симметрия в архитектуре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фигуры, обладающие центральной симметрией</dc:title>
  <dc:creator>Elena</dc:creator>
  <cp:lastModifiedBy>Elena</cp:lastModifiedBy>
  <cp:revision>1</cp:revision>
  <dcterms:created xsi:type="dcterms:W3CDTF">2023-11-19T12:32:27Z</dcterms:created>
  <dcterms:modified xsi:type="dcterms:W3CDTF">2023-11-19T12:33:02Z</dcterms:modified>
</cp:coreProperties>
</file>