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25603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04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05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606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607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608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0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561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5611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5613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C3DA2C8-AA1B-434D-B4EA-B311ABDCBE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898766-3635-45B1-81A8-49C264348E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28CCC8-CBB0-4098-85E5-2E58EA3623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B8C69A03-5FEF-44E5-9672-736518C12E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DD63A-FE39-47D5-A14F-37B199ABB7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5ABD7F-6D84-403D-8846-2FBA6CF45D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8CB879-21D6-420B-9983-B6D1803AE9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189653-D6FD-4BBF-ABAE-BF12FF5479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CB9CAE-A6D2-4457-BC72-3673CF500D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7E1959-8686-4FC5-95AB-5F014B3438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329621-303D-498B-A056-EA5BD72B10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435A19-94C2-4F46-AE75-DC8857DFEE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24579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80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81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82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83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84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85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86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5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245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245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9F662CB5-0602-4311-B896-3A5B3C1F98F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4590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4591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spd="med">
    <p:plus/>
  </p:transition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381000"/>
            <a:ext cx="7772400" cy="5410200"/>
          </a:xfrm>
        </p:spPr>
        <p:txBody>
          <a:bodyPr/>
          <a:lstStyle/>
          <a:p>
            <a:pPr algn="ctr"/>
            <a:r>
              <a:rPr lang="ru-RU" sz="7200"/>
              <a:t>Заповедники и заказники Тюменской области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Малая Сосьва</a:t>
            </a:r>
          </a:p>
        </p:txBody>
      </p:sp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19400" y="1371600"/>
            <a:ext cx="374332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228600" y="457200"/>
            <a:ext cx="34829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 sz="3600"/>
              <a:t>Надбородник</a:t>
            </a:r>
          </a:p>
          <a:p>
            <a:pPr algn="just"/>
            <a:r>
              <a:rPr lang="ru-RU" sz="3600"/>
              <a:t> безлистный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4495800" y="457200"/>
            <a:ext cx="4165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лишайник – </a:t>
            </a:r>
          </a:p>
          <a:p>
            <a:r>
              <a:rPr lang="ru-RU" sz="3600"/>
              <a:t>лобария легочная </a:t>
            </a:r>
          </a:p>
        </p:txBody>
      </p:sp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" y="1752600"/>
            <a:ext cx="3246438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38600" y="1752600"/>
            <a:ext cx="48006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1524000"/>
            <a:ext cx="3786188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762000" y="198438"/>
            <a:ext cx="33718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кизильник </a:t>
            </a:r>
          </a:p>
          <a:p>
            <a:r>
              <a:rPr lang="ru-RU" sz="3600"/>
              <a:t>черноплодный</a:t>
            </a:r>
            <a:r>
              <a:rPr lang="ru-RU"/>
              <a:t> </a:t>
            </a:r>
          </a:p>
        </p:txBody>
      </p:sp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76800" y="1524000"/>
            <a:ext cx="37433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5562600" y="152400"/>
            <a:ext cx="26368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/>
              <a:t>любка </a:t>
            </a:r>
          </a:p>
          <a:p>
            <a:r>
              <a:rPr lang="ru-RU" sz="3600"/>
              <a:t>двулистная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838200" y="457200"/>
            <a:ext cx="1368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/>
              <a:t>скопа</a:t>
            </a:r>
          </a:p>
        </p:txBody>
      </p:sp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1447800"/>
            <a:ext cx="36004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5638800" y="381000"/>
            <a:ext cx="17510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соболь</a:t>
            </a:r>
            <a:r>
              <a:rPr lang="ru-RU"/>
              <a:t> </a:t>
            </a:r>
          </a:p>
        </p:txBody>
      </p:sp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95800" y="1447800"/>
            <a:ext cx="4038600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Юганский заповедник </a:t>
            </a: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0600" y="1295400"/>
            <a:ext cx="7315200" cy="517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762000" y="533400"/>
            <a:ext cx="35988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ежевик </a:t>
            </a:r>
          </a:p>
          <a:p>
            <a:r>
              <a:rPr lang="ru-RU" sz="3600"/>
              <a:t>коралловидный</a:t>
            </a:r>
            <a:r>
              <a:rPr lang="ru-RU"/>
              <a:t> </a:t>
            </a: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4876800" y="533400"/>
            <a:ext cx="26606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/>
              <a:t>рогатик </a:t>
            </a:r>
          </a:p>
          <a:p>
            <a:r>
              <a:rPr lang="ru-RU" sz="3600"/>
              <a:t>пестиковый</a:t>
            </a:r>
          </a:p>
        </p:txBody>
      </p:sp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95800" y="1828800"/>
            <a:ext cx="44958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" y="1828800"/>
            <a:ext cx="390525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838200" y="609600"/>
            <a:ext cx="15827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ru-RU" sz="3600"/>
              <a:t>летяга</a:t>
            </a: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5257800" y="685800"/>
            <a:ext cx="2225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 sz="3600"/>
              <a:t>росомаха</a:t>
            </a:r>
          </a:p>
        </p:txBody>
      </p:sp>
      <p:pic>
        <p:nvPicPr>
          <p:cNvPr id="43014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16002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00600" y="1600200"/>
            <a:ext cx="3829050" cy="361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533400" y="533400"/>
            <a:ext cx="19669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темная </a:t>
            </a:r>
          </a:p>
          <a:p>
            <a:r>
              <a:rPr lang="ru-RU" sz="3600"/>
              <a:t>полевка</a:t>
            </a:r>
            <a:r>
              <a:rPr lang="ru-RU"/>
              <a:t> </a:t>
            </a:r>
          </a:p>
        </p:txBody>
      </p:sp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1828800"/>
            <a:ext cx="36766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4724400" y="685800"/>
            <a:ext cx="3359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 sz="3600"/>
              <a:t>серый</a:t>
            </a:r>
            <a:r>
              <a:rPr lang="ru-RU"/>
              <a:t> </a:t>
            </a:r>
            <a:r>
              <a:rPr lang="ru-RU" sz="3600"/>
              <a:t>журавль</a:t>
            </a:r>
          </a:p>
        </p:txBody>
      </p:sp>
      <p:pic>
        <p:nvPicPr>
          <p:cNvPr id="44039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00600" y="1447800"/>
            <a:ext cx="340836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Верхнее-тазовский заповедник </a:t>
            </a:r>
          </a:p>
        </p:txBody>
      </p:sp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47800" y="1600200"/>
            <a:ext cx="678180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1828800"/>
            <a:ext cx="4572000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304800" y="457200"/>
            <a:ext cx="36464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600"/>
              <a:t>таежный </a:t>
            </a:r>
          </a:p>
          <a:p>
            <a:pPr algn="ctr"/>
            <a:r>
              <a:rPr lang="ru-RU" sz="3600"/>
              <a:t>северный олень</a:t>
            </a:r>
          </a:p>
        </p:txBody>
      </p:sp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81600" y="1828800"/>
            <a:ext cx="3429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5105400" y="387350"/>
            <a:ext cx="30527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600"/>
              <a:t>Сосьвинский </a:t>
            </a:r>
          </a:p>
          <a:p>
            <a:pPr algn="ctr"/>
            <a:r>
              <a:rPr lang="ru-RU" sz="3600"/>
              <a:t>бобр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Мультинский заповедник</a:t>
            </a: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3597275" y="33162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95400" y="1371600"/>
            <a:ext cx="6934200" cy="5164138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762000" y="762000"/>
            <a:ext cx="25066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/>
              <a:t>сибирский </a:t>
            </a:r>
          </a:p>
          <a:p>
            <a:r>
              <a:rPr lang="ru-RU" sz="3600"/>
              <a:t>углозуб</a:t>
            </a:r>
          </a:p>
        </p:txBody>
      </p:sp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2133600"/>
            <a:ext cx="29686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14800" y="2133600"/>
            <a:ext cx="453390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4267200" y="692150"/>
            <a:ext cx="32591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/>
              <a:t>Живородящая</a:t>
            </a:r>
          </a:p>
          <a:p>
            <a:r>
              <a:rPr lang="ru-RU" sz="3600"/>
              <a:t> ящерица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457200" y="533400"/>
            <a:ext cx="38814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орлан-белохвост</a:t>
            </a:r>
            <a:r>
              <a:rPr lang="ru-RU"/>
              <a:t> </a:t>
            </a:r>
          </a:p>
        </p:txBody>
      </p:sp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" y="1524000"/>
            <a:ext cx="3589338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5867400" y="533400"/>
            <a:ext cx="15922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/>
              <a:t>беркут</a:t>
            </a:r>
          </a:p>
        </p:txBody>
      </p:sp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00600" y="1600200"/>
            <a:ext cx="4110038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Белоозерский федеральный заказник</a:t>
            </a:r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28800" y="2133600"/>
            <a:ext cx="57912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" y="1981200"/>
            <a:ext cx="42862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1371600" y="1066800"/>
            <a:ext cx="1350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 sz="3600"/>
              <a:t>огарь</a:t>
            </a: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5486400" y="1066800"/>
            <a:ext cx="2898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Малая выпь </a:t>
            </a:r>
          </a:p>
        </p:txBody>
      </p:sp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8200" y="1981200"/>
            <a:ext cx="42862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838200" y="685800"/>
            <a:ext cx="20907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Балобан</a:t>
            </a:r>
            <a:r>
              <a:rPr lang="ru-RU"/>
              <a:t> </a:t>
            </a:r>
          </a:p>
        </p:txBody>
      </p:sp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" y="1447800"/>
            <a:ext cx="42862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5562600" y="609600"/>
            <a:ext cx="14747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Ушан </a:t>
            </a:r>
          </a:p>
        </p:txBody>
      </p:sp>
      <p:pic>
        <p:nvPicPr>
          <p:cNvPr id="51207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1447800"/>
            <a:ext cx="428625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228600" y="685800"/>
            <a:ext cx="4333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Чернозобая гагара </a:t>
            </a:r>
          </a:p>
        </p:txBody>
      </p:sp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1524000"/>
            <a:ext cx="428625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4953000" y="685800"/>
            <a:ext cx="3013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Шилоклювка </a:t>
            </a:r>
          </a:p>
        </p:txBody>
      </p:sp>
      <p:pic>
        <p:nvPicPr>
          <p:cNvPr id="52231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24400" y="1524000"/>
            <a:ext cx="428625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Гыданский заповедник</a:t>
            </a:r>
          </a:p>
        </p:txBody>
      </p:sp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95400" y="1371600"/>
            <a:ext cx="7010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304800" y="685800"/>
            <a:ext cx="38338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сибирский осетр </a:t>
            </a:r>
          </a:p>
        </p:txBody>
      </p:sp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16002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5410200" y="304800"/>
            <a:ext cx="2921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Краснозобая</a:t>
            </a:r>
          </a:p>
          <a:p>
            <a:r>
              <a:rPr lang="ru-RU" sz="3600"/>
              <a:t> казарка </a:t>
            </a:r>
          </a:p>
        </p:txBody>
      </p:sp>
      <p:pic>
        <p:nvPicPr>
          <p:cNvPr id="54279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05400" y="1600200"/>
            <a:ext cx="35814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609600" y="609600"/>
            <a:ext cx="24304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пискулька </a:t>
            </a:r>
          </a:p>
        </p:txBody>
      </p:sp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1371600"/>
            <a:ext cx="4495800" cy="396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5867400" y="609600"/>
            <a:ext cx="1720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кречет </a:t>
            </a:r>
          </a:p>
        </p:txBody>
      </p:sp>
      <p:pic>
        <p:nvPicPr>
          <p:cNvPr id="55303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10200" y="1371600"/>
            <a:ext cx="30956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220980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914400" y="685800"/>
            <a:ext cx="1835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нарвал </a:t>
            </a: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4495800" y="762000"/>
            <a:ext cx="4156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северный финвал </a:t>
            </a:r>
          </a:p>
        </p:txBody>
      </p:sp>
      <p:pic>
        <p:nvPicPr>
          <p:cNvPr id="56327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19600" y="2209800"/>
            <a:ext cx="4467225" cy="2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lu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Бурейнский заповедник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3998913" y="391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0600" y="1447800"/>
            <a:ext cx="7162800" cy="512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62000" y="838200"/>
            <a:ext cx="8007350" cy="4191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/>
              <a:t>Заповедники стали резервуарами редких животных и растений. Только благодаря заповедникам удалось сберечь такие эндемичные и реликтовые растения, как  фламинго, белая цапля, турач, зубр, кулан, пятнистый олень, горал, бобр, выхухоль, калан, котик и многие другие.</a:t>
            </a:r>
          </a:p>
        </p:txBody>
      </p:sp>
    </p:spTree>
  </p:cSld>
  <p:clrMapOvr>
    <a:masterClrMapping/>
  </p:clrMapOvr>
  <p:transition spd="med">
    <p:plu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685800"/>
            <a:ext cx="8385175" cy="822325"/>
          </a:xfrm>
        </p:spPr>
        <p:txBody>
          <a:bodyPr/>
          <a:lstStyle/>
          <a:p>
            <a:r>
              <a:rPr lang="ru-RU" sz="4000"/>
              <a:t>Костомукшский заповедник</a:t>
            </a:r>
            <a:br>
              <a:rPr lang="ru-RU" sz="4000"/>
            </a:br>
            <a:endParaRPr lang="ru-RU" sz="4000"/>
          </a:p>
        </p:txBody>
      </p:sp>
      <p:pic>
        <p:nvPicPr>
          <p:cNvPr id="29700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914400" y="1447800"/>
            <a:ext cx="7600950" cy="5070475"/>
          </a:xfrm>
          <a:noFill/>
          <a:ln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457200"/>
            <a:ext cx="8007350" cy="5638800"/>
          </a:xfrm>
        </p:spPr>
        <p:txBody>
          <a:bodyPr/>
          <a:lstStyle/>
          <a:p>
            <a:r>
              <a:rPr lang="ru-RU"/>
              <a:t>Заповедник – особо охраняемая территория или акватория, нацело исключенная из любой хозяйственной деятельности в целях сохранения в нетронутом виде природных комплексов, охраны видов живого и слежения за природными процессами.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Тюменский заказник</a:t>
            </a:r>
          </a:p>
        </p:txBody>
      </p:sp>
      <p:pic>
        <p:nvPicPr>
          <p:cNvPr id="31748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133600" y="2209800"/>
            <a:ext cx="4670425" cy="3740150"/>
          </a:xfrm>
          <a:noFill/>
          <a:ln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676400"/>
            <a:ext cx="3719513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4495800" y="609600"/>
            <a:ext cx="4038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4000"/>
              <a:t>Лебедь-кликун</a:t>
            </a: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609600" y="685800"/>
            <a:ext cx="32131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/>
              <a:t>Черный аист</a:t>
            </a:r>
          </a:p>
        </p:txBody>
      </p:sp>
      <p:pic>
        <p:nvPicPr>
          <p:cNvPr id="32783" name="Picture 1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00600" y="1371600"/>
            <a:ext cx="3810000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533400" y="685800"/>
            <a:ext cx="35639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4000"/>
              <a:t>Тетеревятник 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5181600" y="685800"/>
            <a:ext cx="3376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4000"/>
              <a:t>Кулик-сорока</a:t>
            </a:r>
            <a:r>
              <a:rPr lang="ru-RU"/>
              <a:t> </a:t>
            </a:r>
          </a:p>
        </p:txBody>
      </p:sp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0" y="1524000"/>
            <a:ext cx="3095625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95800" y="1524000"/>
            <a:ext cx="4414838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304800" y="838200"/>
            <a:ext cx="4416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4000"/>
              <a:t>Серый сорокопут 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5410200" y="838200"/>
            <a:ext cx="3294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4000"/>
              <a:t>Камнешарка </a:t>
            </a:r>
          </a:p>
        </p:txBody>
      </p:sp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1752600"/>
            <a:ext cx="328930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43400" y="1752600"/>
            <a:ext cx="4648200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Трава 4">
    <a:dk1>
      <a:srgbClr val="006600"/>
    </a:dk1>
    <a:lt1>
      <a:srgbClr val="FFFFFF"/>
    </a:lt1>
    <a:dk2>
      <a:srgbClr val="008000"/>
    </a:dk2>
    <a:lt2>
      <a:srgbClr val="FFFFB7"/>
    </a:lt2>
    <a:accent1>
      <a:srgbClr val="99CC00"/>
    </a:accent1>
    <a:accent2>
      <a:srgbClr val="00CC00"/>
    </a:accent2>
    <a:accent3>
      <a:srgbClr val="AAC0AA"/>
    </a:accent3>
    <a:accent4>
      <a:srgbClr val="DADADA"/>
    </a:accent4>
    <a:accent5>
      <a:srgbClr val="CAE2AA"/>
    </a:accent5>
    <a:accent6>
      <a:srgbClr val="00B900"/>
    </a:accent6>
    <a:hlink>
      <a:srgbClr val="99FF66"/>
    </a:hlink>
    <a:folHlink>
      <a:srgbClr val="FFFF6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Words>164</Words>
  <Application>Microsoft Office PowerPoint</Application>
  <PresentationFormat>Экран (4:3)</PresentationFormat>
  <Paragraphs>60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Трава</vt:lpstr>
      <vt:lpstr>Заповедники и заказники Тюменской области</vt:lpstr>
      <vt:lpstr>Мультинский заповедник</vt:lpstr>
      <vt:lpstr>Бурейнский заповедник</vt:lpstr>
      <vt:lpstr>Костомукшский заповедник </vt:lpstr>
      <vt:lpstr>Слайд 5</vt:lpstr>
      <vt:lpstr>Тюменский заказник</vt:lpstr>
      <vt:lpstr>Слайд 7</vt:lpstr>
      <vt:lpstr>Слайд 8</vt:lpstr>
      <vt:lpstr>Слайд 9</vt:lpstr>
      <vt:lpstr>Малая Сосьва</vt:lpstr>
      <vt:lpstr>Слайд 11</vt:lpstr>
      <vt:lpstr>Слайд 12</vt:lpstr>
      <vt:lpstr>Слайд 13</vt:lpstr>
      <vt:lpstr>Юганский заповедник </vt:lpstr>
      <vt:lpstr>Слайд 15</vt:lpstr>
      <vt:lpstr>Слайд 16</vt:lpstr>
      <vt:lpstr>Слайд 17</vt:lpstr>
      <vt:lpstr>Верхнее-тазовский заповедник </vt:lpstr>
      <vt:lpstr>Слайд 19</vt:lpstr>
      <vt:lpstr>Слайд 20</vt:lpstr>
      <vt:lpstr>Слайд 21</vt:lpstr>
      <vt:lpstr>Белоозерский федеральный заказник</vt:lpstr>
      <vt:lpstr>Слайд 23</vt:lpstr>
      <vt:lpstr>Слайд 24</vt:lpstr>
      <vt:lpstr>Слайд 25</vt:lpstr>
      <vt:lpstr>Гыданский заповедник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igor</dc:creator>
  <cp:lastModifiedBy>Пользователь Windows</cp:lastModifiedBy>
  <cp:revision>2</cp:revision>
  <cp:lastPrinted>1601-01-01T00:00:00Z</cp:lastPrinted>
  <dcterms:created xsi:type="dcterms:W3CDTF">1601-01-01T00:00:00Z</dcterms:created>
  <dcterms:modified xsi:type="dcterms:W3CDTF">2018-11-12T18:10:53Z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