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91" r:id="rId2"/>
    <p:sldId id="257" r:id="rId3"/>
    <p:sldId id="270" r:id="rId4"/>
    <p:sldId id="271" r:id="rId5"/>
    <p:sldId id="261" r:id="rId6"/>
    <p:sldId id="273" r:id="rId7"/>
    <p:sldId id="274" r:id="rId8"/>
    <p:sldId id="275" r:id="rId9"/>
    <p:sldId id="262" r:id="rId10"/>
    <p:sldId id="277" r:id="rId11"/>
    <p:sldId id="278" r:id="rId12"/>
    <p:sldId id="276" r:id="rId13"/>
    <p:sldId id="280" r:id="rId14"/>
    <p:sldId id="283" r:id="rId15"/>
    <p:sldId id="281" r:id="rId16"/>
    <p:sldId id="284" r:id="rId17"/>
    <p:sldId id="290" r:id="rId18"/>
    <p:sldId id="285" r:id="rId19"/>
    <p:sldId id="286" r:id="rId20"/>
    <p:sldId id="287" r:id="rId21"/>
    <p:sldId id="288" r:id="rId22"/>
    <p:sldId id="289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4" autoAdjust="0"/>
  </p:normalViewPr>
  <p:slideViewPr>
    <p:cSldViewPr>
      <p:cViewPr>
        <p:scale>
          <a:sx n="66" d="100"/>
          <a:sy n="66" d="100"/>
        </p:scale>
        <p:origin x="-1290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5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F1B1A-5B15-4993-B578-EAF271960809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F3EEB88-E76F-4F71-9404-B6F532D175FE}">
      <dgm:prSet phldrT="[Текст]"/>
      <dgm:spPr/>
      <dgm:t>
        <a:bodyPr/>
        <a:lstStyle/>
        <a:p>
          <a:r>
            <a:rPr lang="en-US" b="1" cap="none" spc="0" dirty="0" smtClean="0">
              <a:ln w="17780" cmpd="sng">
                <a:prstDash val="solid"/>
                <a:miter lim="800000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rPr>
            <a:t>Theory “The Past Simple tense”</a:t>
          </a:r>
          <a:endParaRPr lang="ru-RU" b="1" cap="none" spc="0" dirty="0">
            <a:ln w="17780" cmpd="sng">
              <a:prstDash val="solid"/>
              <a:miter lim="800000"/>
            </a:ln>
            <a:effectLst>
              <a:glow rad="139700">
                <a:schemeClr val="accent2">
                  <a:satMod val="175000"/>
                  <a:alpha val="40000"/>
                </a:schemeClr>
              </a:glow>
              <a:outerShdw blurRad="50800" algn="tl" rotWithShape="0">
                <a:srgbClr val="000000"/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E06AA7EC-C25F-4806-A766-7A04776C5844}" type="parTrans" cxnId="{155E4BFF-4545-4E65-AA25-11101B289819}">
      <dgm:prSet/>
      <dgm:spPr/>
      <dgm:t>
        <a:bodyPr/>
        <a:lstStyle/>
        <a:p>
          <a:endParaRPr lang="ru-RU"/>
        </a:p>
      </dgm:t>
    </dgm:pt>
    <dgm:pt modelId="{5C9F3C1C-53D4-45C0-BDA7-F077AA908DA6}" type="sibTrans" cxnId="{155E4BFF-4545-4E65-AA25-11101B289819}">
      <dgm:prSet/>
      <dgm:spPr/>
      <dgm:t>
        <a:bodyPr/>
        <a:lstStyle/>
        <a:p>
          <a:endParaRPr lang="ru-RU"/>
        </a:p>
      </dgm:t>
    </dgm:pt>
    <dgm:pt modelId="{9E4AF47A-C439-408E-BAA9-6807482D1D83}">
      <dgm:prSet phldrT="[Текст]"/>
      <dgm:spPr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15000"/>
                <a:satMod val="180000"/>
              </a:schemeClr>
            </a:gs>
            <a:gs pos="50000">
              <a:schemeClr val="accent5">
                <a:hueOff val="-4966938"/>
                <a:satOff val="19906"/>
                <a:lumOff val="4314"/>
                <a:alphaOff val="0"/>
                <a:shade val="45000"/>
                <a:satMod val="170000"/>
              </a:schemeClr>
            </a:gs>
            <a:gs pos="70000">
              <a:schemeClr val="accent5">
                <a:hueOff val="-4966938"/>
                <a:satOff val="19906"/>
                <a:lumOff val="4314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95500"/>
                <a:shade val="100000"/>
                <a:satMod val="155000"/>
              </a:schemeClr>
            </a:gs>
          </a:gsLst>
        </a:gradFill>
      </dgm:spPr>
      <dgm:t>
        <a:bodyPr/>
        <a:lstStyle/>
        <a:p>
          <a:r>
            <a:rPr lang="en-US" b="1" dirty="0" smtClean="0">
              <a:ln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</a:rPr>
            <a:t>Do  exercises</a:t>
          </a:r>
          <a:endParaRPr lang="ru-RU" dirty="0">
            <a:ln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ACA9F2EB-2F54-410A-8974-32C2F3F5EF02}" type="parTrans" cxnId="{AD0E119F-919F-42D6-AAFF-16640BF0F14D}">
      <dgm:prSet/>
      <dgm:spPr/>
      <dgm:t>
        <a:bodyPr/>
        <a:lstStyle/>
        <a:p>
          <a:endParaRPr lang="ru-RU"/>
        </a:p>
      </dgm:t>
    </dgm:pt>
    <dgm:pt modelId="{E7075A99-9724-480A-B2F0-C34157523970}" type="sibTrans" cxnId="{AD0E119F-919F-42D6-AAFF-16640BF0F14D}">
      <dgm:prSet/>
      <dgm:spPr/>
      <dgm:t>
        <a:bodyPr/>
        <a:lstStyle/>
        <a:p>
          <a:endParaRPr lang="ru-RU"/>
        </a:p>
      </dgm:t>
    </dgm:pt>
    <dgm:pt modelId="{D1E48D11-F06D-4015-B75A-05881B67DDC4}">
      <dgm:prSet phldrT="[Текст]"/>
      <dgm:spPr/>
      <dgm:t>
        <a:bodyPr/>
        <a:lstStyle/>
        <a:p>
          <a:r>
            <a:rPr lang="en-US" b="1" dirty="0" smtClean="0">
              <a:ln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rPr>
            <a:t>Test yourself</a:t>
          </a:r>
          <a:endParaRPr lang="ru-RU" dirty="0">
            <a:ln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6B534909-CCF6-4637-8AF3-8BC2253DA66B}" type="parTrans" cxnId="{70817D82-080E-4F90-A905-B4A75221F9E9}">
      <dgm:prSet/>
      <dgm:spPr/>
      <dgm:t>
        <a:bodyPr/>
        <a:lstStyle/>
        <a:p>
          <a:endParaRPr lang="ru-RU"/>
        </a:p>
      </dgm:t>
    </dgm:pt>
    <dgm:pt modelId="{A414E222-CCC7-4292-9C0E-CB45555F8F88}" type="sibTrans" cxnId="{70817D82-080E-4F90-A905-B4A75221F9E9}">
      <dgm:prSet/>
      <dgm:spPr/>
      <dgm:t>
        <a:bodyPr/>
        <a:lstStyle/>
        <a:p>
          <a:endParaRPr lang="ru-RU"/>
        </a:p>
      </dgm:t>
    </dgm:pt>
    <dgm:pt modelId="{C094CE07-7B02-487F-8E42-9DE542DD9301}" type="pres">
      <dgm:prSet presAssocID="{D45F1B1A-5B15-4993-B578-EAF27196080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E944133-C0E3-4DF0-9E7D-A6A3B0CDD2B1}" type="pres">
      <dgm:prSet presAssocID="{D45F1B1A-5B15-4993-B578-EAF271960809}" presName="Name1" presStyleCnt="0"/>
      <dgm:spPr/>
    </dgm:pt>
    <dgm:pt modelId="{C796DCB2-7744-478D-93B3-CFDA8A6CE3D1}" type="pres">
      <dgm:prSet presAssocID="{D45F1B1A-5B15-4993-B578-EAF271960809}" presName="cycle" presStyleCnt="0"/>
      <dgm:spPr/>
    </dgm:pt>
    <dgm:pt modelId="{55ED6559-FF54-46A9-B80E-D5C0892BFAC9}" type="pres">
      <dgm:prSet presAssocID="{D45F1B1A-5B15-4993-B578-EAF271960809}" presName="srcNode" presStyleLbl="node1" presStyleIdx="0" presStyleCnt="3"/>
      <dgm:spPr/>
    </dgm:pt>
    <dgm:pt modelId="{FC800110-1E6A-4ECC-A433-23F37171D657}" type="pres">
      <dgm:prSet presAssocID="{D45F1B1A-5B15-4993-B578-EAF271960809}" presName="conn" presStyleLbl="parChTrans1D2" presStyleIdx="0" presStyleCnt="1"/>
      <dgm:spPr/>
      <dgm:t>
        <a:bodyPr/>
        <a:lstStyle/>
        <a:p>
          <a:endParaRPr lang="ru-RU"/>
        </a:p>
      </dgm:t>
    </dgm:pt>
    <dgm:pt modelId="{77C8E1B9-DBEE-485E-B144-79AC9134B0B3}" type="pres">
      <dgm:prSet presAssocID="{D45F1B1A-5B15-4993-B578-EAF271960809}" presName="extraNode" presStyleLbl="node1" presStyleIdx="0" presStyleCnt="3"/>
      <dgm:spPr/>
    </dgm:pt>
    <dgm:pt modelId="{E71D1085-1E3C-4693-9674-59DAA7F30EC0}" type="pres">
      <dgm:prSet presAssocID="{D45F1B1A-5B15-4993-B578-EAF271960809}" presName="dstNode" presStyleLbl="node1" presStyleIdx="0" presStyleCnt="3"/>
      <dgm:spPr/>
    </dgm:pt>
    <dgm:pt modelId="{3C75FB73-AA4F-4EB5-88B0-B2BA5D08D1D7}" type="pres">
      <dgm:prSet presAssocID="{6F3EEB88-E76F-4F71-9404-B6F532D175FE}" presName="text_1" presStyleLbl="node1" presStyleIdx="0" presStyleCnt="3" custLinFactNeighborX="-773" custLinFactNeighborY="-1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2934B-6878-440E-AB4A-FF62C24F69C4}" type="pres">
      <dgm:prSet presAssocID="{6F3EEB88-E76F-4F71-9404-B6F532D175FE}" presName="accent_1" presStyleCnt="0"/>
      <dgm:spPr/>
    </dgm:pt>
    <dgm:pt modelId="{7C1CE9F9-7F51-4AB4-B130-66756B1C41E3}" type="pres">
      <dgm:prSet presAssocID="{6F3EEB88-E76F-4F71-9404-B6F532D175FE}" presName="accentRepeatNode" presStyleLbl="solidFgAcc1" presStyleIdx="0" presStyleCnt="3"/>
      <dgm:spPr>
        <a:ln w="38100">
          <a:solidFill>
            <a:schemeClr val="tx2">
              <a:lumMod val="40000"/>
              <a:lumOff val="60000"/>
            </a:schemeClr>
          </a:solidFill>
        </a:ln>
      </dgm:spPr>
    </dgm:pt>
    <dgm:pt modelId="{04252E89-D0B9-4922-B2BA-E13BA5456624}" type="pres">
      <dgm:prSet presAssocID="{9E4AF47A-C439-408E-BAA9-6807482D1D83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3462D-FBBC-426C-ADCE-8429B500554A}" type="pres">
      <dgm:prSet presAssocID="{9E4AF47A-C439-408E-BAA9-6807482D1D83}" presName="accent_2" presStyleCnt="0"/>
      <dgm:spPr/>
    </dgm:pt>
    <dgm:pt modelId="{CA4769F1-6AC5-4F02-8B81-D55166A2F431}" type="pres">
      <dgm:prSet presAssocID="{9E4AF47A-C439-408E-BAA9-6807482D1D83}" presName="accentRepeatNode" presStyleLbl="solidFgAcc1" presStyleIdx="1" presStyleCnt="3"/>
      <dgm:spPr>
        <a:ln w="38100">
          <a:solidFill>
            <a:srgbClr val="92D050"/>
          </a:solidFill>
        </a:ln>
      </dgm:spPr>
    </dgm:pt>
    <dgm:pt modelId="{48DF6FD8-2F95-4482-8966-CFD2C6A57FDD}" type="pres">
      <dgm:prSet presAssocID="{D1E48D11-F06D-4015-B75A-05881B67DDC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9E9F8-DB12-4BCA-809E-A540EB745BB8}" type="pres">
      <dgm:prSet presAssocID="{D1E48D11-F06D-4015-B75A-05881B67DDC4}" presName="accent_3" presStyleCnt="0"/>
      <dgm:spPr/>
    </dgm:pt>
    <dgm:pt modelId="{CA427AB4-0FCF-4B32-AE9A-3857C3E9D081}" type="pres">
      <dgm:prSet presAssocID="{D1E48D11-F06D-4015-B75A-05881B67DDC4}" presName="accentRepeatNode" presStyleLbl="solidFgAcc1" presStyleIdx="2" presStyleCnt="3"/>
      <dgm:spPr>
        <a:ln w="38100">
          <a:solidFill>
            <a:srgbClr val="FFC000"/>
          </a:solidFill>
        </a:ln>
      </dgm:spPr>
    </dgm:pt>
  </dgm:ptLst>
  <dgm:cxnLst>
    <dgm:cxn modelId="{512AE734-9AC4-4271-9B5B-CD1A78F159B5}" type="presOf" srcId="{5C9F3C1C-53D4-45C0-BDA7-F077AA908DA6}" destId="{FC800110-1E6A-4ECC-A433-23F37171D657}" srcOrd="0" destOrd="0" presId="urn:microsoft.com/office/officeart/2008/layout/VerticalCurvedList"/>
    <dgm:cxn modelId="{642DD09D-DD49-4CCB-816A-7A5B2B6DCD69}" type="presOf" srcId="{6F3EEB88-E76F-4F71-9404-B6F532D175FE}" destId="{3C75FB73-AA4F-4EB5-88B0-B2BA5D08D1D7}" srcOrd="0" destOrd="0" presId="urn:microsoft.com/office/officeart/2008/layout/VerticalCurvedList"/>
    <dgm:cxn modelId="{6E244852-5F22-4BBD-8F12-3EDF9754C0B7}" type="presOf" srcId="{9E4AF47A-C439-408E-BAA9-6807482D1D83}" destId="{04252E89-D0B9-4922-B2BA-E13BA5456624}" srcOrd="0" destOrd="0" presId="urn:microsoft.com/office/officeart/2008/layout/VerticalCurvedList"/>
    <dgm:cxn modelId="{155E4BFF-4545-4E65-AA25-11101B289819}" srcId="{D45F1B1A-5B15-4993-B578-EAF271960809}" destId="{6F3EEB88-E76F-4F71-9404-B6F532D175FE}" srcOrd="0" destOrd="0" parTransId="{E06AA7EC-C25F-4806-A766-7A04776C5844}" sibTransId="{5C9F3C1C-53D4-45C0-BDA7-F077AA908DA6}"/>
    <dgm:cxn modelId="{70817D82-080E-4F90-A905-B4A75221F9E9}" srcId="{D45F1B1A-5B15-4993-B578-EAF271960809}" destId="{D1E48D11-F06D-4015-B75A-05881B67DDC4}" srcOrd="2" destOrd="0" parTransId="{6B534909-CCF6-4637-8AF3-8BC2253DA66B}" sibTransId="{A414E222-CCC7-4292-9C0E-CB45555F8F88}"/>
    <dgm:cxn modelId="{1829CB1D-77E6-4FBF-9DAA-D918397B3308}" type="presOf" srcId="{D1E48D11-F06D-4015-B75A-05881B67DDC4}" destId="{48DF6FD8-2F95-4482-8966-CFD2C6A57FDD}" srcOrd="0" destOrd="0" presId="urn:microsoft.com/office/officeart/2008/layout/VerticalCurvedList"/>
    <dgm:cxn modelId="{F98F1CFD-52D3-43FD-A953-2E8DD082C1BE}" type="presOf" srcId="{D45F1B1A-5B15-4993-B578-EAF271960809}" destId="{C094CE07-7B02-487F-8E42-9DE542DD9301}" srcOrd="0" destOrd="0" presId="urn:microsoft.com/office/officeart/2008/layout/VerticalCurvedList"/>
    <dgm:cxn modelId="{AD0E119F-919F-42D6-AAFF-16640BF0F14D}" srcId="{D45F1B1A-5B15-4993-B578-EAF271960809}" destId="{9E4AF47A-C439-408E-BAA9-6807482D1D83}" srcOrd="1" destOrd="0" parTransId="{ACA9F2EB-2F54-410A-8974-32C2F3F5EF02}" sibTransId="{E7075A99-9724-480A-B2F0-C34157523970}"/>
    <dgm:cxn modelId="{E9512F9A-B994-4433-8A5D-8EBF954E049B}" type="presParOf" srcId="{C094CE07-7B02-487F-8E42-9DE542DD9301}" destId="{5E944133-C0E3-4DF0-9E7D-A6A3B0CDD2B1}" srcOrd="0" destOrd="0" presId="urn:microsoft.com/office/officeart/2008/layout/VerticalCurvedList"/>
    <dgm:cxn modelId="{28E9C363-03F7-4578-A285-0977E317FBF9}" type="presParOf" srcId="{5E944133-C0E3-4DF0-9E7D-A6A3B0CDD2B1}" destId="{C796DCB2-7744-478D-93B3-CFDA8A6CE3D1}" srcOrd="0" destOrd="0" presId="urn:microsoft.com/office/officeart/2008/layout/VerticalCurvedList"/>
    <dgm:cxn modelId="{9491F490-CC82-481C-A088-332050F97331}" type="presParOf" srcId="{C796DCB2-7744-478D-93B3-CFDA8A6CE3D1}" destId="{55ED6559-FF54-46A9-B80E-D5C0892BFAC9}" srcOrd="0" destOrd="0" presId="urn:microsoft.com/office/officeart/2008/layout/VerticalCurvedList"/>
    <dgm:cxn modelId="{9F5EFA1D-C58D-442B-B7A1-CE7EAC57B3DB}" type="presParOf" srcId="{C796DCB2-7744-478D-93B3-CFDA8A6CE3D1}" destId="{FC800110-1E6A-4ECC-A433-23F37171D657}" srcOrd="1" destOrd="0" presId="urn:microsoft.com/office/officeart/2008/layout/VerticalCurvedList"/>
    <dgm:cxn modelId="{2F0E82AD-8677-4F9B-9FB9-E34C63E2A9F4}" type="presParOf" srcId="{C796DCB2-7744-478D-93B3-CFDA8A6CE3D1}" destId="{77C8E1B9-DBEE-485E-B144-79AC9134B0B3}" srcOrd="2" destOrd="0" presId="urn:microsoft.com/office/officeart/2008/layout/VerticalCurvedList"/>
    <dgm:cxn modelId="{A2033EE0-43CD-45FD-971F-7F992489E6EB}" type="presParOf" srcId="{C796DCB2-7744-478D-93B3-CFDA8A6CE3D1}" destId="{E71D1085-1E3C-4693-9674-59DAA7F30EC0}" srcOrd="3" destOrd="0" presId="urn:microsoft.com/office/officeart/2008/layout/VerticalCurvedList"/>
    <dgm:cxn modelId="{5103A688-177F-4210-B536-50884F533CB5}" type="presParOf" srcId="{5E944133-C0E3-4DF0-9E7D-A6A3B0CDD2B1}" destId="{3C75FB73-AA4F-4EB5-88B0-B2BA5D08D1D7}" srcOrd="1" destOrd="0" presId="urn:microsoft.com/office/officeart/2008/layout/VerticalCurvedList"/>
    <dgm:cxn modelId="{24370F01-E8C9-43CA-BB68-33D166F4C8FF}" type="presParOf" srcId="{5E944133-C0E3-4DF0-9E7D-A6A3B0CDD2B1}" destId="{8862934B-6878-440E-AB4A-FF62C24F69C4}" srcOrd="2" destOrd="0" presId="urn:microsoft.com/office/officeart/2008/layout/VerticalCurvedList"/>
    <dgm:cxn modelId="{0A8A1B80-C9E5-4FF0-A077-F8881E396720}" type="presParOf" srcId="{8862934B-6878-440E-AB4A-FF62C24F69C4}" destId="{7C1CE9F9-7F51-4AB4-B130-66756B1C41E3}" srcOrd="0" destOrd="0" presId="urn:microsoft.com/office/officeart/2008/layout/VerticalCurvedList"/>
    <dgm:cxn modelId="{88EAA418-A7FD-4D80-B20E-6BFEBC7B5DC6}" type="presParOf" srcId="{5E944133-C0E3-4DF0-9E7D-A6A3B0CDD2B1}" destId="{04252E89-D0B9-4922-B2BA-E13BA5456624}" srcOrd="3" destOrd="0" presId="urn:microsoft.com/office/officeart/2008/layout/VerticalCurvedList"/>
    <dgm:cxn modelId="{BBE9C9F3-48AF-44BE-B4D9-8A501356B0AE}" type="presParOf" srcId="{5E944133-C0E3-4DF0-9E7D-A6A3B0CDD2B1}" destId="{D063462D-FBBC-426C-ADCE-8429B500554A}" srcOrd="4" destOrd="0" presId="urn:microsoft.com/office/officeart/2008/layout/VerticalCurvedList"/>
    <dgm:cxn modelId="{9E95D19F-7F43-4EFF-9776-9C14C7A947D1}" type="presParOf" srcId="{D063462D-FBBC-426C-ADCE-8429B500554A}" destId="{CA4769F1-6AC5-4F02-8B81-D55166A2F431}" srcOrd="0" destOrd="0" presId="urn:microsoft.com/office/officeart/2008/layout/VerticalCurvedList"/>
    <dgm:cxn modelId="{2224848A-2AA9-4D35-BE07-3D19A462D711}" type="presParOf" srcId="{5E944133-C0E3-4DF0-9E7D-A6A3B0CDD2B1}" destId="{48DF6FD8-2F95-4482-8966-CFD2C6A57FDD}" srcOrd="5" destOrd="0" presId="urn:microsoft.com/office/officeart/2008/layout/VerticalCurvedList"/>
    <dgm:cxn modelId="{02B1737B-05B1-420F-BEFD-8155F527470D}" type="presParOf" srcId="{5E944133-C0E3-4DF0-9E7D-A6A3B0CDD2B1}" destId="{1209E9F8-DB12-4BCA-809E-A540EB745BB8}" srcOrd="6" destOrd="0" presId="urn:microsoft.com/office/officeart/2008/layout/VerticalCurvedList"/>
    <dgm:cxn modelId="{74E8581D-1F00-42A0-A9DD-57A0D0174BB6}" type="presParOf" srcId="{1209E9F8-DB12-4BCA-809E-A540EB745BB8}" destId="{CA427AB4-0FCF-4B32-AE9A-3857C3E9D0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800110-1E6A-4ECC-A433-23F37171D657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75FB73-AA4F-4EB5-88B0-B2BA5D08D1D7}">
      <dsp:nvSpPr>
        <dsp:cNvPr id="0" name=""/>
        <dsp:cNvSpPr/>
      </dsp:nvSpPr>
      <dsp:spPr>
        <a:xfrm>
          <a:off x="507421" y="395289"/>
          <a:ext cx="7446069" cy="8128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cap="none" spc="0" dirty="0" smtClean="0">
              <a:ln w="17780" cmpd="sng">
                <a:prstDash val="solid"/>
                <a:miter lim="800000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rPr>
            <a:t>Theory “The Past Simple tense”</a:t>
          </a:r>
          <a:endParaRPr lang="ru-RU" sz="3500" b="1" kern="1200" cap="none" spc="0" dirty="0">
            <a:ln w="17780" cmpd="sng">
              <a:prstDash val="solid"/>
              <a:miter lim="800000"/>
            </a:ln>
            <a:effectLst>
              <a:glow rad="139700">
                <a:schemeClr val="accent2">
                  <a:satMod val="175000"/>
                  <a:alpha val="40000"/>
                </a:schemeClr>
              </a:glow>
              <a:outerShdw blurRad="50800" algn="tl" rotWithShape="0">
                <a:srgbClr val="000000"/>
              </a:outerShdw>
            </a:effectLst>
          </a:endParaRPr>
        </a:p>
      </dsp:txBody>
      <dsp:txXfrm>
        <a:off x="507421" y="395289"/>
        <a:ext cx="7446069" cy="812800"/>
      </dsp:txXfrm>
    </dsp:sp>
    <dsp:sp modelId="{7C1CE9F9-7F51-4AB4-B130-66756B1C41E3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tx2">
              <a:lumMod val="40000"/>
              <a:lumOff val="6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252E89-D0B9-4922-B2BA-E13BA5456624}">
      <dsp:nvSpPr>
        <dsp:cNvPr id="0" name=""/>
        <dsp:cNvSpPr/>
      </dsp:nvSpPr>
      <dsp:spPr>
        <a:xfrm>
          <a:off x="860432" y="1625599"/>
          <a:ext cx="7150616" cy="812800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15000"/>
                <a:satMod val="180000"/>
              </a:schemeClr>
            </a:gs>
            <a:gs pos="50000">
              <a:schemeClr val="accent5">
                <a:hueOff val="-4966938"/>
                <a:satOff val="19906"/>
                <a:lumOff val="4314"/>
                <a:alphaOff val="0"/>
                <a:shade val="45000"/>
                <a:satMod val="170000"/>
              </a:schemeClr>
            </a:gs>
            <a:gs pos="70000">
              <a:schemeClr val="accent5">
                <a:hueOff val="-4966938"/>
                <a:satOff val="19906"/>
                <a:lumOff val="4314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ln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</a:rPr>
            <a:t>Do  exercises</a:t>
          </a:r>
          <a:endParaRPr lang="ru-RU" sz="3500" kern="1200" dirty="0">
            <a:ln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860432" y="1625599"/>
        <a:ext cx="7150616" cy="812800"/>
      </dsp:txXfrm>
    </dsp:sp>
    <dsp:sp modelId="{CA4769F1-6AC5-4F02-8B81-D55166A2F431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DF6FD8-2F95-4482-8966-CFD2C6A57FDD}">
      <dsp:nvSpPr>
        <dsp:cNvPr id="0" name=""/>
        <dsp:cNvSpPr/>
      </dsp:nvSpPr>
      <dsp:spPr>
        <a:xfrm>
          <a:off x="564979" y="2844800"/>
          <a:ext cx="7446069" cy="8128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15000"/>
                <a:satMod val="180000"/>
              </a:schemeClr>
            </a:gs>
            <a:gs pos="50000">
              <a:schemeClr val="accent5">
                <a:hueOff val="-9933876"/>
                <a:satOff val="39811"/>
                <a:lumOff val="8628"/>
                <a:alphaOff val="0"/>
                <a:shade val="45000"/>
                <a:satMod val="170000"/>
              </a:schemeClr>
            </a:gs>
            <a:gs pos="70000">
              <a:schemeClr val="accent5">
                <a:hueOff val="-9933876"/>
                <a:satOff val="39811"/>
                <a:lumOff val="862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ln/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rPr>
            <a:t>Test yourself</a:t>
          </a:r>
          <a:endParaRPr lang="ru-RU" sz="3500" kern="1200" dirty="0">
            <a:ln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564979" y="2844800"/>
        <a:ext cx="7446069" cy="812800"/>
      </dsp:txXfrm>
    </dsp:sp>
    <dsp:sp modelId="{CA427AB4-0FCF-4B32-AE9A-3857C3E9D081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C3072-F312-4929-97C7-E47CA46EC55A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06849-1FE4-4770-ABD7-C82E5E011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0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06849-1FE4-4770-ABD7-C82E5E01164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49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04.11.2022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.gif"/><Relationship Id="rId7" Type="http://schemas.openxmlformats.org/officeDocument/2006/relationships/slide" Target="slide19.xml"/><Relationship Id="rId12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3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image" Target="../media/image7.gif"/><Relationship Id="rId9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82271909"/>
              </p:ext>
            </p:extLst>
          </p:nvPr>
        </p:nvGraphicFramePr>
        <p:xfrm>
          <a:off x="550392" y="2450505"/>
          <a:ext cx="80662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86651" y="2924944"/>
            <a:ext cx="6030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02675" y="4149080"/>
            <a:ext cx="8050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II.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7878" y="5301208"/>
            <a:ext cx="10005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III.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1785010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Contents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8549" y="476672"/>
            <a:ext cx="86619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The Past Simple Tense</a:t>
            </a:r>
          </a:p>
        </p:txBody>
      </p:sp>
    </p:spTree>
    <p:extLst>
      <p:ext uri="{BB962C8B-B14F-4D97-AF65-F5344CB8AC3E}">
        <p14:creationId xmlns:p14="http://schemas.microsoft.com/office/powerpoint/2010/main" val="393245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604" y="1628800"/>
            <a:ext cx="6234675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3.The answer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II. Do 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857605" y="2420888"/>
            <a:ext cx="7272808" cy="32701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1.</a:t>
            </a:r>
            <a:r>
              <a:rPr lang="en-US" sz="2800" b="1" u="sng" dirty="0" smtClean="0">
                <a:solidFill>
                  <a:srgbClr val="C00000"/>
                </a:solidFill>
              </a:rPr>
              <a:t>Did</a:t>
            </a:r>
            <a:r>
              <a:rPr lang="en-US" sz="2800" b="1" dirty="0" smtClean="0"/>
              <a:t> they </a:t>
            </a:r>
            <a:r>
              <a:rPr lang="en-US" sz="2800" b="1" u="sng" dirty="0" smtClean="0">
                <a:solidFill>
                  <a:srgbClr val="C00000"/>
                </a:solidFill>
              </a:rPr>
              <a:t>go</a:t>
            </a:r>
            <a:r>
              <a:rPr lang="en-US" sz="2800" b="1" dirty="0" smtClean="0"/>
              <a:t> to London last year?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2. </a:t>
            </a:r>
            <a:r>
              <a:rPr lang="en-US" sz="2800" b="1" u="sng" dirty="0" smtClean="0">
                <a:solidFill>
                  <a:srgbClr val="C00000"/>
                </a:solidFill>
              </a:rPr>
              <a:t>Did</a:t>
            </a:r>
            <a:r>
              <a:rPr lang="en-US" sz="2800" b="1" dirty="0" smtClean="0"/>
              <a:t> he </a:t>
            </a:r>
            <a:r>
              <a:rPr lang="en-US" sz="2800" b="1" u="sng" dirty="0" smtClean="0">
                <a:solidFill>
                  <a:srgbClr val="C00000"/>
                </a:solidFill>
              </a:rPr>
              <a:t>buy</a:t>
            </a:r>
            <a:r>
              <a:rPr lang="en-US" sz="2800" b="1" dirty="0" smtClean="0"/>
              <a:t> a new car yesterday?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3. </a:t>
            </a:r>
            <a:r>
              <a:rPr lang="en-US" sz="2800" b="1" u="sng" dirty="0" smtClean="0">
                <a:solidFill>
                  <a:srgbClr val="C00000"/>
                </a:solidFill>
              </a:rPr>
              <a:t>Did</a:t>
            </a:r>
            <a:r>
              <a:rPr lang="en-US" sz="2800" b="1" dirty="0" smtClean="0"/>
              <a:t> they </a:t>
            </a:r>
            <a:r>
              <a:rPr lang="en-US" sz="2800" b="1" u="sng" dirty="0" smtClean="0">
                <a:solidFill>
                  <a:srgbClr val="C00000"/>
                </a:solidFill>
              </a:rPr>
              <a:t>play</a:t>
            </a:r>
            <a:r>
              <a:rPr lang="en-US" sz="2800" b="1" dirty="0" smtClean="0"/>
              <a:t> tennis 2 hours ago?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4. </a:t>
            </a:r>
            <a:r>
              <a:rPr lang="en-US" sz="2800" b="1" u="sng" dirty="0" smtClean="0">
                <a:solidFill>
                  <a:srgbClr val="C00000"/>
                </a:solidFill>
              </a:rPr>
              <a:t>Did</a:t>
            </a:r>
            <a:r>
              <a:rPr lang="en-US" sz="2800" b="1" dirty="0" smtClean="0"/>
              <a:t> my dad </a:t>
            </a:r>
            <a:r>
              <a:rPr lang="en-US" sz="2800" b="1" u="sng" dirty="0" smtClean="0">
                <a:solidFill>
                  <a:srgbClr val="C00000"/>
                </a:solidFill>
              </a:rPr>
              <a:t>watch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/>
              <a:t>TV?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5. </a:t>
            </a:r>
            <a:r>
              <a:rPr lang="en-US" sz="2800" b="1" u="sng" dirty="0" smtClean="0">
                <a:solidFill>
                  <a:srgbClr val="C00000"/>
                </a:solidFill>
              </a:rPr>
              <a:t>Did</a:t>
            </a:r>
            <a:r>
              <a:rPr lang="en-US" sz="2800" b="1" dirty="0" smtClean="0"/>
              <a:t> we </a:t>
            </a:r>
            <a:r>
              <a:rPr lang="en-US" sz="2800" b="1" u="sng" dirty="0" smtClean="0">
                <a:solidFill>
                  <a:srgbClr val="C00000"/>
                </a:solidFill>
              </a:rPr>
              <a:t>live</a:t>
            </a:r>
            <a:r>
              <a:rPr lang="en-US" sz="2800" b="1" u="sng" dirty="0" smtClean="0"/>
              <a:t> </a:t>
            </a:r>
            <a:r>
              <a:rPr lang="en-US" sz="2800" b="1" dirty="0" smtClean="0"/>
              <a:t>in Ufa in 2005</a:t>
            </a:r>
            <a:r>
              <a:rPr lang="en-US" sz="2800" b="1" dirty="0"/>
              <a:t>?</a:t>
            </a:r>
            <a:endParaRPr lang="en-US" sz="2800" b="1" dirty="0" smtClean="0"/>
          </a:p>
        </p:txBody>
      </p:sp>
      <p:pic>
        <p:nvPicPr>
          <p:cNvPr id="6" name="Рисунок 5" descr="cvfqk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16632"/>
            <a:ext cx="1728192" cy="1521321"/>
          </a:xfrm>
          <a:prstGeom prst="rect">
            <a:avLst/>
          </a:prstGeom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6911702" y="6165304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7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4. Make the sentences negative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II. Do 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2852936"/>
            <a:ext cx="5458387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1. They went to London last year.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2. He bought a new car yesterday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3. They played tennis 2 hours ago.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4. My dad watched TV.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5. We lived in Ufa in 2005.</a:t>
            </a: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236296" y="6146140"/>
            <a:ext cx="1656184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Press  to get </a:t>
            </a:r>
          </a:p>
          <a:p>
            <a:pPr algn="ctr"/>
            <a:r>
              <a:rPr lang="en-US" sz="1600" dirty="0" smtClean="0"/>
              <a:t>the answer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069946" y="2193431"/>
            <a:ext cx="2822533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 did not … </a:t>
            </a:r>
          </a:p>
          <a:p>
            <a:pPr algn="ctr"/>
            <a:r>
              <a:rPr lang="en-US" sz="2800" dirty="0" smtClean="0"/>
              <a:t>I didn’t … </a:t>
            </a:r>
          </a:p>
        </p:txBody>
      </p:sp>
      <p:pic>
        <p:nvPicPr>
          <p:cNvPr id="11" name="Рисунок 10" descr="cvfqk.jpe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839" y="0"/>
            <a:ext cx="1841881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473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4. The answer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II. Do 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65246" y="2564904"/>
            <a:ext cx="827381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1. They </a:t>
            </a:r>
            <a:r>
              <a:rPr lang="en-US" sz="2400" b="1" u="sng" dirty="0" smtClean="0">
                <a:solidFill>
                  <a:srgbClr val="C00000"/>
                </a:solidFill>
              </a:rPr>
              <a:t>didn’t go</a:t>
            </a:r>
            <a:r>
              <a:rPr lang="en-US" sz="2400" b="1" dirty="0" smtClean="0"/>
              <a:t> to London last year.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2. He </a:t>
            </a:r>
            <a:r>
              <a:rPr lang="en-US" sz="2400" b="1" u="sng" dirty="0">
                <a:solidFill>
                  <a:srgbClr val="C00000"/>
                </a:solidFill>
              </a:rPr>
              <a:t>didn’t</a:t>
            </a:r>
            <a:r>
              <a:rPr lang="en-US" sz="2400" b="1" u="sng" dirty="0" smtClean="0"/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buy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>a new car yesterday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3. They </a:t>
            </a:r>
            <a:r>
              <a:rPr lang="en-US" sz="2400" b="1" u="sng" dirty="0">
                <a:solidFill>
                  <a:srgbClr val="C00000"/>
                </a:solidFill>
              </a:rPr>
              <a:t>didn’t</a:t>
            </a:r>
            <a:r>
              <a:rPr lang="en-US" sz="2400" b="1" u="sng" dirty="0" smtClean="0"/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play</a:t>
            </a:r>
            <a:r>
              <a:rPr lang="en-US" sz="2400" b="1" dirty="0" smtClean="0"/>
              <a:t> tennis 2 hours ago.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4. My dad </a:t>
            </a:r>
            <a:r>
              <a:rPr lang="en-US" sz="2400" b="1" u="sng" dirty="0">
                <a:solidFill>
                  <a:srgbClr val="C00000"/>
                </a:solidFill>
              </a:rPr>
              <a:t>didn’t</a:t>
            </a:r>
            <a:r>
              <a:rPr lang="en-US" sz="2400" b="1" u="sng" dirty="0" smtClean="0"/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watch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>TV.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5. We </a:t>
            </a:r>
            <a:r>
              <a:rPr lang="en-US" sz="2400" b="1" u="sng" dirty="0">
                <a:solidFill>
                  <a:srgbClr val="C00000"/>
                </a:solidFill>
              </a:rPr>
              <a:t>didn’t</a:t>
            </a:r>
            <a:r>
              <a:rPr lang="en-US" sz="2400" b="1" u="sng" dirty="0" smtClean="0"/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live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>in Ufa in 2005.</a:t>
            </a:r>
          </a:p>
        </p:txBody>
      </p:sp>
      <p:pic>
        <p:nvPicPr>
          <p:cNvPr id="6" name="Рисунок 5" descr="cvfqk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246" y="73807"/>
            <a:ext cx="1800200" cy="1512168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7812360" y="6021288"/>
            <a:ext cx="936104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53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1. Listen  and fill in the gaps: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III. Test yourself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972616" y="2056686"/>
            <a:ext cx="10225136" cy="5078313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1.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(1)... </a:t>
            </a:r>
            <a:r>
              <a:rPr lang="en-US" b="1" dirty="0"/>
              <a:t>to the </a:t>
            </a:r>
            <a:r>
              <a:rPr lang="en-US" b="1" dirty="0" smtClean="0"/>
              <a:t>mountains </a:t>
            </a:r>
            <a:endParaRPr lang="ru-RU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(2)... </a:t>
            </a:r>
            <a:r>
              <a:rPr lang="en-US" b="1" dirty="0"/>
              <a:t>the fast train to Rome. </a:t>
            </a:r>
            <a:endParaRPr lang="ru-RU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(3)... </a:t>
            </a:r>
            <a:r>
              <a:rPr lang="en-US" b="1" dirty="0"/>
              <a:t>to Paris </a:t>
            </a:r>
            <a:endParaRPr lang="ru-RU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(4)... </a:t>
            </a:r>
            <a:r>
              <a:rPr lang="en-US" b="1" dirty="0"/>
              <a:t>all the way home</a:t>
            </a:r>
            <a:r>
              <a:rPr lang="en-US" b="1" dirty="0" smtClean="0"/>
              <a:t>.</a:t>
            </a:r>
          </a:p>
          <a:p>
            <a:endParaRPr lang="ru-RU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2.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(5)... </a:t>
            </a:r>
            <a:r>
              <a:rPr lang="en-US" b="1" dirty="0"/>
              <a:t>to </a:t>
            </a:r>
            <a:r>
              <a:rPr lang="en-US" b="1" dirty="0" smtClean="0"/>
              <a:t>music</a:t>
            </a:r>
          </a:p>
          <a:p>
            <a:r>
              <a:rPr lang="en-US" b="1" dirty="0" smtClean="0"/>
              <a:t> </a:t>
            </a:r>
            <a:r>
              <a:rPr lang="en-US" b="1" dirty="0"/>
              <a:t>and then we </a:t>
            </a:r>
            <a:r>
              <a:rPr lang="en-US" b="1" dirty="0">
                <a:solidFill>
                  <a:srgbClr val="FF0000"/>
                </a:solidFill>
              </a:rPr>
              <a:t>(6)... </a:t>
            </a:r>
            <a:r>
              <a:rPr lang="en-US" b="1" dirty="0"/>
              <a:t>in the sea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 </a:t>
            </a:r>
            <a:r>
              <a:rPr lang="en-US" b="1" dirty="0"/>
              <a:t>Last summer we </a:t>
            </a:r>
            <a:r>
              <a:rPr lang="en-US" b="1" dirty="0">
                <a:solidFill>
                  <a:srgbClr val="FF0000"/>
                </a:solidFill>
              </a:rPr>
              <a:t>(7)... </a:t>
            </a:r>
            <a:r>
              <a:rPr lang="en-US" b="1" dirty="0"/>
              <a:t>on the beach</a:t>
            </a:r>
            <a:r>
              <a:rPr lang="en-US" b="1" dirty="0" smtClean="0"/>
              <a:t>,</a:t>
            </a:r>
          </a:p>
          <a:p>
            <a:r>
              <a:rPr lang="en-US" b="1" dirty="0" smtClean="0"/>
              <a:t>Last </a:t>
            </a:r>
            <a:r>
              <a:rPr lang="en-US" b="1" dirty="0"/>
              <a:t>summer, oh yes, we </a:t>
            </a:r>
            <a:r>
              <a:rPr lang="en-US" b="1" dirty="0">
                <a:solidFill>
                  <a:srgbClr val="FF0000"/>
                </a:solidFill>
              </a:rPr>
              <a:t>(8)... </a:t>
            </a:r>
            <a:r>
              <a:rPr lang="en-US" b="1" dirty="0"/>
              <a:t>free</a:t>
            </a:r>
            <a:r>
              <a:rPr lang="en-US" b="1" dirty="0" smtClean="0"/>
              <a:t>.</a:t>
            </a:r>
          </a:p>
          <a:p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3.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(9)... </a:t>
            </a:r>
            <a:r>
              <a:rPr lang="en-US" b="1" dirty="0"/>
              <a:t>songs together </a:t>
            </a:r>
            <a:endParaRPr lang="en-US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(10)... </a:t>
            </a:r>
            <a:r>
              <a:rPr lang="en-US" b="1" dirty="0"/>
              <a:t>volleyball in the park. </a:t>
            </a:r>
            <a:endParaRPr lang="en-US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(11)...</a:t>
            </a:r>
            <a:r>
              <a:rPr lang="en-US" b="1" dirty="0"/>
              <a:t>on the beach, </a:t>
            </a:r>
            <a:endParaRPr lang="en-US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(12)... </a:t>
            </a:r>
            <a:r>
              <a:rPr lang="en-US" b="1" dirty="0"/>
              <a:t>the stars in the dark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2114599"/>
            <a:ext cx="2736304" cy="3785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camped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counted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cycled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danced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listened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played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sang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swam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took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travelled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went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n-US" sz="2000" dirty="0" smtClean="0"/>
              <a:t>were</a:t>
            </a:r>
            <a:endParaRPr lang="en-US" sz="2000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5076056" y="6165304"/>
            <a:ext cx="1656184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Press  to get the answer</a:t>
            </a:r>
            <a:endParaRPr lang="ru-RU" sz="1600" dirty="0"/>
          </a:p>
        </p:txBody>
      </p:sp>
      <p:pic>
        <p:nvPicPr>
          <p:cNvPr id="3" name="5  class__09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82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9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1.  The answer: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III. Test yourself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972616" y="1628800"/>
            <a:ext cx="10225136" cy="5078313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1.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 smtClean="0">
                <a:solidFill>
                  <a:srgbClr val="FF0000"/>
                </a:solidFill>
              </a:rPr>
              <a:t>(1) went </a:t>
            </a:r>
            <a:r>
              <a:rPr lang="en-US" b="1" dirty="0" smtClean="0"/>
              <a:t>to </a:t>
            </a:r>
            <a:r>
              <a:rPr lang="en-US" b="1" dirty="0"/>
              <a:t>the </a:t>
            </a:r>
            <a:r>
              <a:rPr lang="en-US" b="1" dirty="0" smtClean="0"/>
              <a:t>mountains </a:t>
            </a:r>
            <a:endParaRPr lang="ru-RU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2)took </a:t>
            </a:r>
            <a:r>
              <a:rPr lang="en-US" b="1" dirty="0"/>
              <a:t>the fast train to Rome. </a:t>
            </a:r>
            <a:endParaRPr lang="ru-RU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3) travelled </a:t>
            </a:r>
            <a:r>
              <a:rPr lang="en-US" b="1" dirty="0" smtClean="0"/>
              <a:t>to </a:t>
            </a:r>
            <a:r>
              <a:rPr lang="en-US" b="1" dirty="0"/>
              <a:t>Paris </a:t>
            </a:r>
            <a:endParaRPr lang="ru-RU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4) cycled </a:t>
            </a:r>
            <a:r>
              <a:rPr lang="en-US" b="1" dirty="0" smtClean="0"/>
              <a:t>all </a:t>
            </a:r>
            <a:r>
              <a:rPr lang="en-US" b="1" dirty="0"/>
              <a:t>the way home</a:t>
            </a:r>
            <a:r>
              <a:rPr lang="en-US" b="1" dirty="0" smtClean="0"/>
              <a:t>.</a:t>
            </a:r>
          </a:p>
          <a:p>
            <a:endParaRPr lang="ru-RU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2.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5)listened </a:t>
            </a:r>
            <a:r>
              <a:rPr lang="en-US" b="1" dirty="0"/>
              <a:t>to </a:t>
            </a:r>
            <a:r>
              <a:rPr lang="en-US" b="1" dirty="0" smtClean="0"/>
              <a:t>music</a:t>
            </a:r>
          </a:p>
          <a:p>
            <a:r>
              <a:rPr lang="en-US" b="1" dirty="0" smtClean="0"/>
              <a:t> </a:t>
            </a:r>
            <a:r>
              <a:rPr lang="en-US" b="1" dirty="0"/>
              <a:t>and then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6)swam </a:t>
            </a:r>
            <a:r>
              <a:rPr lang="en-US" b="1" dirty="0"/>
              <a:t>in the sea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 </a:t>
            </a:r>
            <a:r>
              <a:rPr lang="en-US" b="1" dirty="0"/>
              <a:t>Last 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7)danced </a:t>
            </a:r>
            <a:r>
              <a:rPr lang="en-US" b="1" dirty="0" smtClean="0"/>
              <a:t>on </a:t>
            </a:r>
            <a:r>
              <a:rPr lang="en-US" b="1" dirty="0"/>
              <a:t>the beach</a:t>
            </a:r>
            <a:r>
              <a:rPr lang="en-US" b="1" dirty="0" smtClean="0"/>
              <a:t>,</a:t>
            </a:r>
          </a:p>
          <a:p>
            <a:r>
              <a:rPr lang="en-US" b="1" dirty="0" smtClean="0"/>
              <a:t>Last </a:t>
            </a:r>
            <a:r>
              <a:rPr lang="en-US" b="1" dirty="0"/>
              <a:t>summer, oh yes, we </a:t>
            </a:r>
            <a:r>
              <a:rPr lang="en-US" b="1" dirty="0">
                <a:solidFill>
                  <a:srgbClr val="FF0000"/>
                </a:solidFill>
              </a:rPr>
              <a:t>(8</a:t>
            </a:r>
            <a:r>
              <a:rPr lang="en-US" b="1" dirty="0" smtClean="0">
                <a:solidFill>
                  <a:srgbClr val="FF0000"/>
                </a:solidFill>
              </a:rPr>
              <a:t>) were </a:t>
            </a:r>
            <a:r>
              <a:rPr lang="en-US" b="1" dirty="0"/>
              <a:t>free</a:t>
            </a:r>
            <a:r>
              <a:rPr lang="en-US" b="1" dirty="0" smtClean="0"/>
              <a:t>.</a:t>
            </a:r>
          </a:p>
          <a:p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3. </a:t>
            </a:r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9)sang </a:t>
            </a:r>
            <a:r>
              <a:rPr lang="en-US" b="1" dirty="0"/>
              <a:t>songs together </a:t>
            </a:r>
            <a:endParaRPr lang="en-US" b="1" dirty="0" smtClean="0"/>
          </a:p>
          <a:p>
            <a:r>
              <a:rPr lang="en-US" b="1" dirty="0" smtClean="0"/>
              <a:t>and </a:t>
            </a:r>
            <a:r>
              <a:rPr lang="en-US" b="1" dirty="0"/>
              <a:t>then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10)played </a:t>
            </a:r>
            <a:r>
              <a:rPr lang="en-US" b="1" dirty="0"/>
              <a:t>volleyball in the park. </a:t>
            </a:r>
            <a:endParaRPr lang="en-US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11) camped </a:t>
            </a:r>
            <a:r>
              <a:rPr lang="en-US" b="1" dirty="0" smtClean="0"/>
              <a:t>on </a:t>
            </a:r>
            <a:r>
              <a:rPr lang="en-US" b="1" dirty="0"/>
              <a:t>the beach, </a:t>
            </a:r>
            <a:endParaRPr lang="en-US" b="1" dirty="0" smtClean="0"/>
          </a:p>
          <a:p>
            <a:r>
              <a:rPr lang="en-US" b="1" dirty="0" smtClean="0"/>
              <a:t>Last </a:t>
            </a:r>
            <a:r>
              <a:rPr lang="en-US" b="1" dirty="0"/>
              <a:t>summer we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12) counted </a:t>
            </a:r>
            <a:r>
              <a:rPr lang="en-US" b="1" dirty="0" smtClean="0"/>
              <a:t>the </a:t>
            </a:r>
            <a:r>
              <a:rPr lang="en-US" b="1" dirty="0"/>
              <a:t>stars in the dark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6" name="Picture 6" descr="5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056686"/>
            <a:ext cx="3384376" cy="389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6876256" y="6237312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604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2.  Choose the right variant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III. Test yourself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2204864"/>
            <a:ext cx="8273810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 smtClean="0"/>
              <a:t>They </a:t>
            </a:r>
            <a:r>
              <a:rPr lang="ru-RU" sz="2400" b="1" dirty="0" smtClean="0"/>
              <a:t>  </a:t>
            </a:r>
            <a:r>
              <a:rPr lang="en-US" sz="2400" b="1" dirty="0" smtClean="0">
                <a:solidFill>
                  <a:schemeClr val="tx1"/>
                </a:solidFill>
              </a:rPr>
              <a:t>...</a:t>
            </a:r>
            <a:r>
              <a:rPr lang="en-US" sz="2400" b="1" dirty="0" smtClean="0"/>
              <a:t> </a:t>
            </a:r>
            <a:r>
              <a:rPr lang="ru-RU" sz="2400" b="1" dirty="0" smtClean="0"/>
              <a:t>    </a:t>
            </a:r>
            <a:r>
              <a:rPr lang="en-US" sz="2400" b="1" dirty="0" smtClean="0"/>
              <a:t>a test yesterday.</a:t>
            </a:r>
            <a:endParaRPr lang="ru-RU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2. </a:t>
            </a:r>
            <a:r>
              <a:rPr lang="en-US" sz="2400" b="1" dirty="0" smtClean="0">
                <a:solidFill>
                  <a:schemeClr val="tx1"/>
                </a:solidFill>
              </a:rPr>
              <a:t>He went to the zoo ...</a:t>
            </a:r>
            <a:endParaRPr lang="ru-RU" sz="2400" b="1" dirty="0" smtClean="0">
              <a:solidFill>
                <a:schemeClr val="tx1"/>
              </a:solidFill>
            </a:endParaRPr>
          </a:p>
          <a:p>
            <a:endParaRPr lang="en-US" sz="2400" b="1" dirty="0" smtClean="0">
              <a:solidFill>
                <a:schemeClr val="tx1"/>
              </a:solidFill>
            </a:endParaRPr>
          </a:p>
          <a:p>
            <a:r>
              <a:rPr lang="en-US" sz="2400" b="1" dirty="0" smtClean="0"/>
              <a:t>3. Did you play chess </a:t>
            </a:r>
            <a:r>
              <a:rPr lang="ru-RU" sz="2400" b="1" dirty="0" smtClean="0"/>
              <a:t>  </a:t>
            </a:r>
            <a:r>
              <a:rPr lang="en-US" sz="2400" b="1" dirty="0" smtClean="0"/>
              <a:t>...</a:t>
            </a:r>
            <a:r>
              <a:rPr lang="ru-RU" sz="2400" b="1" dirty="0" smtClean="0"/>
              <a:t>   </a:t>
            </a:r>
            <a:r>
              <a:rPr lang="en-US" sz="2400" b="1" dirty="0" smtClean="0"/>
              <a:t>?</a:t>
            </a:r>
            <a:endParaRPr lang="ru-RU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4. He </a:t>
            </a:r>
            <a:r>
              <a:rPr lang="en-US" sz="2400" b="1" dirty="0" smtClean="0">
                <a:solidFill>
                  <a:schemeClr val="tx1"/>
                </a:solidFill>
              </a:rPr>
              <a:t>didn’t </a:t>
            </a:r>
            <a:r>
              <a:rPr lang="ru-RU" sz="2400" b="1" dirty="0" smtClean="0">
                <a:solidFill>
                  <a:schemeClr val="tx1"/>
                </a:solidFill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</a:rPr>
              <a:t>... </a:t>
            </a:r>
            <a:r>
              <a:rPr lang="ru-RU" sz="2400" b="1" dirty="0" smtClean="0">
                <a:solidFill>
                  <a:schemeClr val="tx1"/>
                </a:solidFill>
              </a:rPr>
              <a:t>     </a:t>
            </a:r>
            <a:r>
              <a:rPr lang="en-US" sz="2400" b="1" dirty="0" smtClean="0">
                <a:solidFill>
                  <a:schemeClr val="tx1"/>
                </a:solidFill>
              </a:rPr>
              <a:t>a </a:t>
            </a:r>
            <a:r>
              <a:rPr lang="en-US" sz="2400" b="1" dirty="0" smtClean="0"/>
              <a:t>TV show last Sunday.</a:t>
            </a:r>
            <a:endParaRPr lang="ru-RU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5. My friend </a:t>
            </a:r>
            <a:r>
              <a:rPr lang="ru-RU" sz="2400" b="1" dirty="0" smtClean="0"/>
              <a:t>     </a:t>
            </a:r>
            <a:r>
              <a:rPr lang="en-US" sz="2400" b="1" dirty="0" smtClean="0"/>
              <a:t>... </a:t>
            </a:r>
            <a:r>
              <a:rPr lang="ru-RU" sz="2400" b="1" dirty="0" smtClean="0"/>
              <a:t>     </a:t>
            </a:r>
            <a:r>
              <a:rPr lang="en-US" sz="2400" b="1" dirty="0" smtClean="0"/>
              <a:t>a computer last week.</a:t>
            </a: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1953911" y="2627620"/>
            <a:ext cx="109036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a) write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3929" y="2610011"/>
            <a:ext cx="1253869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b) </a:t>
            </a:r>
            <a:r>
              <a:rPr lang="en-US" b="1" dirty="0" err="1">
                <a:solidFill>
                  <a:srgbClr val="FF0000"/>
                </a:solidFill>
              </a:rPr>
              <a:t>writed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627620"/>
            <a:ext cx="1082348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c) wrote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53911" y="3356992"/>
            <a:ext cx="155042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a) in 5 days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3347700"/>
            <a:ext cx="177324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b) 5 days ago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065" y="3356992"/>
            <a:ext cx="165622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c) last 5 days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53911" y="4097690"/>
            <a:ext cx="156004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a)tomorrow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57561" y="4097690"/>
            <a:ext cx="214193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b) in the evening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40152" y="4077072"/>
            <a:ext cx="152157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c) yesterday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53911" y="4797152"/>
            <a:ext cx="95891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a) saw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4812027"/>
            <a:ext cx="92685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b) see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94283" y="4816408"/>
            <a:ext cx="1045479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c) seed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53911" y="5621184"/>
            <a:ext cx="178125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a)doesn’t buy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6902" y="5621184"/>
            <a:ext cx="162416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b)didn’t buy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96136" y="5621178"/>
            <a:ext cx="145264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c)don’t buy</a:t>
            </a:r>
          </a:p>
        </p:txBody>
      </p:sp>
      <p:sp>
        <p:nvSpPr>
          <p:cNvPr id="22" name="Стрелка вправо 21">
            <a:hlinkClick r:id="rId3" action="ppaction://hlinksldjump"/>
          </p:cNvPr>
          <p:cNvSpPr/>
          <p:nvPr/>
        </p:nvSpPr>
        <p:spPr>
          <a:xfrm>
            <a:off x="6911702" y="6093296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47405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-0.25607 -0.0569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-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62 -0.04653 L -4.44444E-6 3.7037E-6 " pathEditMode="relative" rAng="0" ptsTypes="AA">
                                      <p:cBhvr>
                                        <p:cTn id="4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1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13837 -0.0476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00434 -0.0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-0.06875 -0.0629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1043608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339752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3563888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4860032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6156176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15" name="Скругленный прямоугольник 14">
            <a:hlinkClick r:id="rId7" action="ppaction://hlinksldjump"/>
          </p:cNvPr>
          <p:cNvSpPr/>
          <p:nvPr/>
        </p:nvSpPr>
        <p:spPr>
          <a:xfrm>
            <a:off x="7380312" y="2564904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17" name="Содержимое 4"/>
          <p:cNvSpPr>
            <a:spLocks noGrp="1"/>
          </p:cNvSpPr>
          <p:nvPr>
            <p:ph idx="1"/>
          </p:nvPr>
        </p:nvSpPr>
        <p:spPr>
          <a:xfrm>
            <a:off x="1090638" y="177281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539552" y="341784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III. Test yourself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08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43607" y="2833772"/>
            <a:ext cx="7200801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800" b="1" dirty="0"/>
              <a:t>1.Was Anna Pavlova an English dancer?</a:t>
            </a:r>
          </a:p>
        </p:txBody>
      </p:sp>
      <p:pic>
        <p:nvPicPr>
          <p:cNvPr id="27" name="Рисунок 26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393" y="4373385"/>
            <a:ext cx="1071567" cy="1071567"/>
          </a:xfrm>
          <a:prstGeom prst="rect">
            <a:avLst/>
          </a:prstGeom>
        </p:spPr>
      </p:pic>
      <p:pic>
        <p:nvPicPr>
          <p:cNvPr id="28" name="Рисунок 2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697" y="4590050"/>
            <a:ext cx="1071567" cy="1071567"/>
          </a:xfrm>
          <a:prstGeom prst="rect">
            <a:avLst/>
          </a:prstGeom>
        </p:spPr>
      </p:pic>
      <p:pic>
        <p:nvPicPr>
          <p:cNvPr id="29" name="Рисунок 2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973" y="4790718"/>
            <a:ext cx="1071567" cy="1071567"/>
          </a:xfrm>
          <a:prstGeom prst="rect">
            <a:avLst/>
          </a:prstGeom>
        </p:spPr>
      </p:pic>
      <p:pic>
        <p:nvPicPr>
          <p:cNvPr id="30" name="Рисунок 2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01" y="4154954"/>
            <a:ext cx="1071567" cy="1071567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4301" y="5062379"/>
            <a:ext cx="1071567" cy="1071567"/>
          </a:xfrm>
          <a:prstGeom prst="rect">
            <a:avLst/>
          </a:prstGeom>
        </p:spPr>
      </p:pic>
      <p:pic>
        <p:nvPicPr>
          <p:cNvPr id="32" name="Рисунок 31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291" y="3869598"/>
            <a:ext cx="1190633" cy="107157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22" name="Скругленный прямоугольник 21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23" name="Скругленный прямоугольник 22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24" name="Скругленный прямоугольник 23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25" name="Скругленный прямоугольник 24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26" name="Скругленный прямоугольник 25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39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1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314259" y="2833772"/>
            <a:ext cx="4771178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en-US" sz="2800" dirty="0"/>
              <a:t>2.Was Cleopatra a queen?</a:t>
            </a:r>
          </a:p>
        </p:txBody>
      </p:sp>
      <p:pic>
        <p:nvPicPr>
          <p:cNvPr id="18" name="Рисунок 1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393" y="4373385"/>
            <a:ext cx="1071567" cy="1071567"/>
          </a:xfrm>
          <a:prstGeom prst="rect">
            <a:avLst/>
          </a:prstGeom>
        </p:spPr>
      </p:pic>
      <p:pic>
        <p:nvPicPr>
          <p:cNvPr id="19" name="Рисунок 1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697" y="4590050"/>
            <a:ext cx="1071567" cy="1071567"/>
          </a:xfrm>
          <a:prstGeom prst="rect">
            <a:avLst/>
          </a:prstGeom>
        </p:spPr>
      </p:pic>
      <p:pic>
        <p:nvPicPr>
          <p:cNvPr id="20" name="Рисунок 1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973" y="4790718"/>
            <a:ext cx="1071567" cy="1071567"/>
          </a:xfrm>
          <a:prstGeom prst="rect">
            <a:avLst/>
          </a:prstGeom>
        </p:spPr>
      </p:pic>
      <p:pic>
        <p:nvPicPr>
          <p:cNvPr id="21" name="Рисунок 2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4006" y="5125834"/>
            <a:ext cx="1071567" cy="1071567"/>
          </a:xfrm>
          <a:prstGeom prst="rect">
            <a:avLst/>
          </a:prstGeom>
        </p:spPr>
      </p:pic>
      <p:pic>
        <p:nvPicPr>
          <p:cNvPr id="22" name="Рисунок 21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68" y="3883545"/>
            <a:ext cx="1071567" cy="1071567"/>
          </a:xfrm>
          <a:prstGeom prst="rect">
            <a:avLst/>
          </a:prstGeom>
        </p:spPr>
      </p:pic>
      <p:pic>
        <p:nvPicPr>
          <p:cNvPr id="23" name="Рисунок 22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8760" y="4238930"/>
            <a:ext cx="1190633" cy="107157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30" name="Скругленный прямоугольник 29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31" name="Скругленный прямоугольник 30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32" name="Скругленный прямоугольник 31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33" name="Скругленный прямоугольник 32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34" name="Скругленный прямоугольник 33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35" name="Скругленный прямоугольник 34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36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5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81010" y="2833772"/>
            <a:ext cx="7435406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800" dirty="0"/>
              <a:t>3.Was Leonardo da Vinci an Italian artist?</a:t>
            </a:r>
          </a:p>
        </p:txBody>
      </p:sp>
      <p:pic>
        <p:nvPicPr>
          <p:cNvPr id="27" name="Рисунок 26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2841" y="5125834"/>
            <a:ext cx="1071567" cy="1071567"/>
          </a:xfrm>
          <a:prstGeom prst="rect">
            <a:avLst/>
          </a:prstGeom>
        </p:spPr>
      </p:pic>
      <p:pic>
        <p:nvPicPr>
          <p:cNvPr id="28" name="Рисунок 2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697" y="4590050"/>
            <a:ext cx="1071567" cy="1071567"/>
          </a:xfrm>
          <a:prstGeom prst="rect">
            <a:avLst/>
          </a:prstGeom>
        </p:spPr>
      </p:pic>
      <p:pic>
        <p:nvPicPr>
          <p:cNvPr id="29" name="Рисунок 2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973" y="4790718"/>
            <a:ext cx="1071567" cy="1071567"/>
          </a:xfrm>
          <a:prstGeom prst="rect">
            <a:avLst/>
          </a:prstGeom>
        </p:spPr>
      </p:pic>
      <p:pic>
        <p:nvPicPr>
          <p:cNvPr id="30" name="Рисунок 2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01" y="4154954"/>
            <a:ext cx="1071567" cy="1071567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68" y="3883545"/>
            <a:ext cx="1071567" cy="1071567"/>
          </a:xfrm>
          <a:prstGeom prst="rect">
            <a:avLst/>
          </a:prstGeom>
        </p:spPr>
      </p:pic>
      <p:pic>
        <p:nvPicPr>
          <p:cNvPr id="32" name="Рисунок 31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6603" y="4448331"/>
            <a:ext cx="1190633" cy="107157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2" name="Скругленный прямоугольник 21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23" name="Скругленный прямоугольник 22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24" name="Скругленный прямоугольник 23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25" name="Скругленный прямоугольник 24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26" name="Скругленный прямоугольник 25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39" name="Скругленный прямоугольник 38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40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3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3600" dirty="0" smtClean="0"/>
              <a:t>I. Theory “The Past Simple Tense”</a:t>
            </a:r>
            <a:endParaRPr lang="ru-RU" sz="3600" dirty="0"/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1812880"/>
          </a:xfrm>
          <a:ln>
            <a:solidFill>
              <a:srgbClr val="663300"/>
            </a:solidFill>
          </a:ln>
        </p:spPr>
        <p:txBody>
          <a:bodyPr>
            <a:normAutofit fontScale="2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8000" b="1" u="sng" dirty="0" smtClean="0">
                <a:solidFill>
                  <a:srgbClr val="C00000"/>
                </a:solidFill>
              </a:rPr>
              <a:t>Past </a:t>
            </a:r>
            <a:r>
              <a:rPr lang="en-US" sz="8000" b="1" u="sng" dirty="0">
                <a:solidFill>
                  <a:srgbClr val="C00000"/>
                </a:solidFill>
              </a:rPr>
              <a:t>Simple </a:t>
            </a:r>
            <a:r>
              <a:rPr lang="ru-RU" sz="8000" b="1" dirty="0" smtClean="0"/>
              <a:t>– это простое прошедшее время, употребляется </a:t>
            </a:r>
            <a:r>
              <a:rPr lang="ru-RU" sz="8000" b="1" dirty="0"/>
              <a:t>для описания действий, событий, которые произошли в </a:t>
            </a:r>
            <a:r>
              <a:rPr lang="ru-RU" sz="8000" b="1" dirty="0" smtClean="0"/>
              <a:t>прошлом и не имеют связи с настоящим.</a:t>
            </a:r>
          </a:p>
          <a:p>
            <a:pPr marL="0" indent="0">
              <a:buNone/>
            </a:pPr>
            <a:r>
              <a:rPr lang="en-US" sz="8000" b="1" dirty="0" smtClean="0"/>
              <a:t>      </a:t>
            </a:r>
            <a:r>
              <a:rPr lang="en-US" sz="8000" b="1" dirty="0" smtClean="0">
                <a:solidFill>
                  <a:srgbClr val="0070C0"/>
                </a:solidFill>
              </a:rPr>
              <a:t>For example:</a:t>
            </a:r>
            <a:endParaRPr lang="ru-RU" sz="80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8000" b="1" dirty="0" smtClean="0"/>
              <a:t> 1) </a:t>
            </a:r>
            <a:r>
              <a:rPr lang="en-US" sz="8000" b="1" dirty="0"/>
              <a:t>I liv</a:t>
            </a:r>
            <a:r>
              <a:rPr lang="en-US" sz="8000" b="1" dirty="0">
                <a:solidFill>
                  <a:srgbClr val="FF0000"/>
                </a:solidFill>
              </a:rPr>
              <a:t>ed</a:t>
            </a:r>
            <a:r>
              <a:rPr lang="en-US" sz="8000" b="1" dirty="0"/>
              <a:t> in Moscow two years ago</a:t>
            </a:r>
            <a:r>
              <a:rPr lang="en-US" sz="8000" b="1" dirty="0" smtClean="0"/>
              <a:t>. - </a:t>
            </a:r>
            <a:r>
              <a:rPr lang="ru-RU" sz="8000" b="1" dirty="0" smtClean="0"/>
              <a:t>Я </a:t>
            </a:r>
            <a:r>
              <a:rPr lang="ru-RU" sz="8000" b="1" dirty="0">
                <a:solidFill>
                  <a:srgbClr val="FF0000"/>
                </a:solidFill>
              </a:rPr>
              <a:t>жил</a:t>
            </a:r>
            <a:r>
              <a:rPr lang="ru-RU" sz="8000" b="1" dirty="0"/>
              <a:t> в Москве два года назад</a:t>
            </a:r>
            <a:r>
              <a:rPr lang="ru-RU" sz="8000" b="1" dirty="0" smtClean="0"/>
              <a:t>.</a:t>
            </a:r>
            <a:r>
              <a:rPr lang="en-US" sz="8000" b="1" dirty="0" smtClean="0"/>
              <a:t>                                                        </a:t>
            </a:r>
          </a:p>
          <a:p>
            <a:pPr marL="0" indent="0">
              <a:buNone/>
            </a:pPr>
            <a:r>
              <a:rPr lang="en-US" sz="8000" b="1" dirty="0"/>
              <a:t> </a:t>
            </a:r>
            <a:r>
              <a:rPr lang="en-US" sz="8000" b="1" dirty="0" smtClean="0"/>
              <a:t>2) He </a:t>
            </a:r>
            <a:r>
              <a:rPr lang="en-US" sz="8000" b="1" dirty="0">
                <a:solidFill>
                  <a:srgbClr val="FF0000"/>
                </a:solidFill>
              </a:rPr>
              <a:t>went</a:t>
            </a:r>
            <a:r>
              <a:rPr lang="en-US" sz="8000" b="1" dirty="0"/>
              <a:t> to school last </a:t>
            </a:r>
            <a:r>
              <a:rPr lang="en-US" sz="8000" b="1" dirty="0" smtClean="0"/>
              <a:t>year. - </a:t>
            </a:r>
            <a:r>
              <a:rPr lang="ru-RU" sz="8000" b="1" dirty="0" smtClean="0"/>
              <a:t>Он </a:t>
            </a:r>
            <a:r>
              <a:rPr lang="ru-RU" sz="8000" b="1" dirty="0">
                <a:solidFill>
                  <a:srgbClr val="FF0000"/>
                </a:solidFill>
              </a:rPr>
              <a:t>ходил</a:t>
            </a:r>
            <a:r>
              <a:rPr lang="ru-RU" sz="8000" b="1" dirty="0"/>
              <a:t> в школу в прошлом </a:t>
            </a:r>
            <a:r>
              <a:rPr lang="en-US" sz="8000" b="1" dirty="0"/>
              <a:t> </a:t>
            </a:r>
            <a:r>
              <a:rPr lang="ru-RU" sz="8000" b="1" dirty="0"/>
              <a:t>году</a:t>
            </a:r>
            <a:r>
              <a:rPr lang="en-US" sz="8000" b="1" dirty="0" smtClean="0"/>
              <a:t>.</a:t>
            </a:r>
          </a:p>
          <a:p>
            <a:pPr marL="0" indent="0">
              <a:buNone/>
            </a:pPr>
            <a:endParaRPr lang="en-US" sz="2000" b="1" i="1" u="sng" dirty="0" smtClean="0"/>
          </a:p>
          <a:p>
            <a:pPr marL="0" indent="0">
              <a:buNone/>
            </a:pPr>
            <a:r>
              <a:rPr lang="en-US" sz="2000" b="1" i="1" dirty="0" smtClean="0"/>
              <a:t>                                                 </a:t>
            </a:r>
            <a:endParaRPr lang="ru-RU" sz="2000" b="1" i="1" dirty="0" smtClean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314" y="3645024"/>
            <a:ext cx="21602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75856" y="3441680"/>
            <a:ext cx="5724078" cy="2862322"/>
          </a:xfrm>
          <a:prstGeom prst="rect">
            <a:avLst/>
          </a:prstGeom>
          <a:solidFill>
            <a:schemeClr val="accent1">
              <a:alpha val="91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u="sng" dirty="0">
                <a:solidFill>
                  <a:srgbClr val="C00000"/>
                </a:solidFill>
              </a:rPr>
              <a:t>Time expressions:</a:t>
            </a:r>
            <a:endParaRPr lang="ru-RU" sz="2000" b="1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Yesterday </a:t>
            </a:r>
            <a:r>
              <a:rPr lang="ru-RU" sz="2000" b="1" dirty="0">
                <a:solidFill>
                  <a:schemeClr val="bg1"/>
                </a:solidFill>
              </a:rPr>
              <a:t>-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вчера;</a:t>
            </a: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 The day before yesterday - </a:t>
            </a:r>
            <a:r>
              <a:rPr lang="ru-RU" sz="2000" b="1" dirty="0">
                <a:solidFill>
                  <a:schemeClr val="bg1"/>
                </a:solidFill>
              </a:rPr>
              <a:t>позавчера;</a:t>
            </a:r>
            <a:endParaRPr lang="en-US" sz="2000" b="1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Last week (month/year) </a:t>
            </a:r>
            <a:r>
              <a:rPr lang="ru-RU" sz="2000" b="1" dirty="0">
                <a:solidFill>
                  <a:schemeClr val="bg1"/>
                </a:solidFill>
              </a:rPr>
              <a:t>- на прошлой неделе;</a:t>
            </a: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Last Monday – </a:t>
            </a:r>
            <a:r>
              <a:rPr lang="ru-RU" sz="2000" b="1" dirty="0">
                <a:solidFill>
                  <a:schemeClr val="bg1"/>
                </a:solidFill>
              </a:rPr>
              <a:t>в прошлый понедельник;</a:t>
            </a:r>
            <a:endParaRPr lang="en-US" sz="2000" b="1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A week (month/year) ago  -</a:t>
            </a:r>
            <a:r>
              <a:rPr lang="ru-RU" sz="2000" b="1" dirty="0">
                <a:solidFill>
                  <a:schemeClr val="bg1"/>
                </a:solidFill>
              </a:rPr>
              <a:t> неделю назад;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</a:rPr>
              <a:t>2 </a:t>
            </a:r>
            <a:r>
              <a:rPr lang="en-US" sz="2000" b="1" dirty="0">
                <a:solidFill>
                  <a:schemeClr val="bg1"/>
                </a:solidFill>
              </a:rPr>
              <a:t>hours (days) ago</a:t>
            </a:r>
            <a:r>
              <a:rPr lang="ru-RU" sz="2000" b="1" dirty="0">
                <a:solidFill>
                  <a:schemeClr val="bg1"/>
                </a:solidFill>
              </a:rPr>
              <a:t> – 2 часа назад;</a:t>
            </a:r>
            <a:endParaRPr lang="en-US" sz="2000" b="1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000" b="1" dirty="0">
                <a:solidFill>
                  <a:schemeClr val="bg1"/>
                </a:solidFill>
              </a:rPr>
              <a:t>In 2010 – </a:t>
            </a:r>
            <a:r>
              <a:rPr lang="ru-RU" sz="2000" b="1" dirty="0">
                <a:solidFill>
                  <a:schemeClr val="bg1"/>
                </a:solidFill>
              </a:rPr>
              <a:t>в 2010 году;</a:t>
            </a:r>
            <a:r>
              <a:rPr lang="en-US" sz="2000" b="1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6911702" y="6381328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75894" y="2833772"/>
            <a:ext cx="6752490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en-US" sz="2800" dirty="0"/>
              <a:t>4.Was William Shakespeare a dancer?</a:t>
            </a:r>
          </a:p>
        </p:txBody>
      </p:sp>
      <p:pic>
        <p:nvPicPr>
          <p:cNvPr id="9" name="Рисунок 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393" y="4373385"/>
            <a:ext cx="1071567" cy="1071567"/>
          </a:xfrm>
          <a:prstGeom prst="rect">
            <a:avLst/>
          </a:prstGeom>
        </p:spPr>
      </p:pic>
      <p:pic>
        <p:nvPicPr>
          <p:cNvPr id="11" name="Рисунок 1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618" y="4961096"/>
            <a:ext cx="1071567" cy="1071567"/>
          </a:xfrm>
          <a:prstGeom prst="rect">
            <a:avLst/>
          </a:prstGeom>
        </p:spPr>
      </p:pic>
      <p:pic>
        <p:nvPicPr>
          <p:cNvPr id="18" name="Рисунок 1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973" y="4790718"/>
            <a:ext cx="1071567" cy="1071567"/>
          </a:xfrm>
          <a:prstGeom prst="rect">
            <a:avLst/>
          </a:prstGeom>
        </p:spPr>
      </p:pic>
      <p:pic>
        <p:nvPicPr>
          <p:cNvPr id="19" name="Рисунок 1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01" y="4154954"/>
            <a:ext cx="1071567" cy="1071567"/>
          </a:xfrm>
          <a:prstGeom prst="rect">
            <a:avLst/>
          </a:prstGeom>
        </p:spPr>
      </p:pic>
      <p:pic>
        <p:nvPicPr>
          <p:cNvPr id="20" name="Рисунок 1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68" y="3883545"/>
            <a:ext cx="1071567" cy="1071567"/>
          </a:xfrm>
          <a:prstGeom prst="rect">
            <a:avLst/>
          </a:prstGeom>
        </p:spPr>
      </p:pic>
      <p:pic>
        <p:nvPicPr>
          <p:cNvPr id="21" name="Рисунок 20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3495" y="4623751"/>
            <a:ext cx="1190633" cy="107157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8" name="Скругленный прямоугольник 27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29" name="Скругленный прямоугольник 28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31" name="Скругленный прямоугольник 30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32" name="Скругленный прямоугольник 31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33" name="Скругленный прямоугольник 32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34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5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9044" y="2833772"/>
            <a:ext cx="6120906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109728" indent="0">
              <a:buNone/>
            </a:pPr>
            <a:r>
              <a:rPr lang="en-US" sz="2800" dirty="0"/>
              <a:t>5.Were the Bronte sisters writers?</a:t>
            </a:r>
          </a:p>
        </p:txBody>
      </p:sp>
      <p:pic>
        <p:nvPicPr>
          <p:cNvPr id="9" name="Рисунок 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393" y="4373385"/>
            <a:ext cx="1071567" cy="1071567"/>
          </a:xfrm>
          <a:prstGeom prst="rect">
            <a:avLst/>
          </a:prstGeom>
        </p:spPr>
      </p:pic>
      <p:pic>
        <p:nvPicPr>
          <p:cNvPr id="11" name="Рисунок 1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697" y="4590050"/>
            <a:ext cx="1071567" cy="1071567"/>
          </a:xfrm>
          <a:prstGeom prst="rect">
            <a:avLst/>
          </a:prstGeom>
        </p:spPr>
      </p:pic>
      <p:pic>
        <p:nvPicPr>
          <p:cNvPr id="18" name="Рисунок 1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7061" y="5062748"/>
            <a:ext cx="1071567" cy="1071567"/>
          </a:xfrm>
          <a:prstGeom prst="rect">
            <a:avLst/>
          </a:prstGeom>
        </p:spPr>
      </p:pic>
      <p:pic>
        <p:nvPicPr>
          <p:cNvPr id="19" name="Рисунок 1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01" y="4154954"/>
            <a:ext cx="1071567" cy="1071567"/>
          </a:xfrm>
          <a:prstGeom prst="rect">
            <a:avLst/>
          </a:prstGeom>
        </p:spPr>
      </p:pic>
      <p:pic>
        <p:nvPicPr>
          <p:cNvPr id="20" name="Рисунок 1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68" y="3883545"/>
            <a:ext cx="1071567" cy="1071567"/>
          </a:xfrm>
          <a:prstGeom prst="rect">
            <a:avLst/>
          </a:prstGeom>
        </p:spPr>
      </p:pic>
      <p:pic>
        <p:nvPicPr>
          <p:cNvPr id="21" name="Рисунок 20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5831" y="4915663"/>
            <a:ext cx="1190633" cy="107157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8" name="Скругленный прямоугольник 27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29" name="Скругленный прямоугольник 28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31" name="Скругленный прямоугольник 30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32" name="Скругленный прямоугольник 31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33" name="Скругленный прямоугольник 32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34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9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40866" y="2833772"/>
            <a:ext cx="7203542" cy="523220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800" dirty="0"/>
              <a:t>6.Were Marie and Pierre Curie doctors?</a:t>
            </a:r>
            <a:endParaRPr lang="ru-RU" sz="2800" dirty="0"/>
          </a:p>
        </p:txBody>
      </p:sp>
      <p:pic>
        <p:nvPicPr>
          <p:cNvPr id="9" name="Рисунок 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9393" y="4373385"/>
            <a:ext cx="1071567" cy="1071567"/>
          </a:xfrm>
          <a:prstGeom prst="rect">
            <a:avLst/>
          </a:prstGeom>
        </p:spPr>
      </p:pic>
      <p:pic>
        <p:nvPicPr>
          <p:cNvPr id="11" name="Рисунок 10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6697" y="4590050"/>
            <a:ext cx="1071567" cy="1071567"/>
          </a:xfrm>
          <a:prstGeom prst="rect">
            <a:avLst/>
          </a:prstGeom>
        </p:spPr>
      </p:pic>
      <p:pic>
        <p:nvPicPr>
          <p:cNvPr id="18" name="Рисунок 17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973" y="4790718"/>
            <a:ext cx="1071567" cy="1071567"/>
          </a:xfrm>
          <a:prstGeom prst="rect">
            <a:avLst/>
          </a:prstGeom>
        </p:spPr>
      </p:pic>
      <p:pic>
        <p:nvPicPr>
          <p:cNvPr id="19" name="Рисунок 18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401" y="4154954"/>
            <a:ext cx="1071567" cy="1071567"/>
          </a:xfrm>
          <a:prstGeom prst="rect">
            <a:avLst/>
          </a:prstGeom>
        </p:spPr>
      </p:pic>
      <p:pic>
        <p:nvPicPr>
          <p:cNvPr id="20" name="Рисунок 19" descr="не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68" y="3883545"/>
            <a:ext cx="1071567" cy="1071567"/>
          </a:xfrm>
          <a:prstGeom prst="rect">
            <a:avLst/>
          </a:prstGeom>
        </p:spPr>
      </p:pic>
      <p:pic>
        <p:nvPicPr>
          <p:cNvPr id="21" name="Рисунок 20" descr="да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639" y="5125834"/>
            <a:ext cx="1190633" cy="107157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6512" y="4941168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no, she wasn’t.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331640" y="5229200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) yes, she was.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699792" y="5445224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 yes, he was.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851920" y="5661248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 no, he wasn’t.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292080" y="594928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 yes, they were.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51148" y="615297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) no, they weren’t.</a:t>
            </a:r>
            <a:endParaRPr lang="ru-RU" dirty="0"/>
          </a:p>
        </p:txBody>
      </p:sp>
      <p:sp>
        <p:nvSpPr>
          <p:cNvPr id="28" name="Скругленный прямоугольник 27">
            <a:hlinkClick r:id="rId5" action="ppaction://hlinksldjump"/>
          </p:cNvPr>
          <p:cNvSpPr/>
          <p:nvPr/>
        </p:nvSpPr>
        <p:spPr>
          <a:xfrm>
            <a:off x="104360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1</a:t>
            </a:r>
            <a:endParaRPr lang="ru-RU" sz="3600" b="1" u="sng" dirty="0"/>
          </a:p>
        </p:txBody>
      </p:sp>
      <p:sp>
        <p:nvSpPr>
          <p:cNvPr id="29" name="Скругленный прямоугольник 28">
            <a:hlinkClick r:id="rId6" action="ppaction://hlinksldjump"/>
          </p:cNvPr>
          <p:cNvSpPr/>
          <p:nvPr/>
        </p:nvSpPr>
        <p:spPr>
          <a:xfrm>
            <a:off x="233975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2</a:t>
            </a:r>
            <a:endParaRPr lang="ru-RU" sz="3600" b="1" u="sng" dirty="0"/>
          </a:p>
        </p:txBody>
      </p:sp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3563888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3</a:t>
            </a:r>
            <a:endParaRPr lang="ru-RU" b="1" u="sng" dirty="0"/>
          </a:p>
        </p:txBody>
      </p:sp>
      <p:sp>
        <p:nvSpPr>
          <p:cNvPr id="31" name="Скругленный прямоугольник 30">
            <a:hlinkClick r:id="rId8" action="ppaction://hlinksldjump"/>
          </p:cNvPr>
          <p:cNvSpPr/>
          <p:nvPr/>
        </p:nvSpPr>
        <p:spPr>
          <a:xfrm>
            <a:off x="486003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4</a:t>
            </a:r>
            <a:endParaRPr lang="ru-RU" b="1" u="sng" dirty="0"/>
          </a:p>
        </p:txBody>
      </p:sp>
      <p:sp>
        <p:nvSpPr>
          <p:cNvPr id="32" name="Скругленный прямоугольник 31">
            <a:hlinkClick r:id="rId9" action="ppaction://hlinksldjump"/>
          </p:cNvPr>
          <p:cNvSpPr/>
          <p:nvPr/>
        </p:nvSpPr>
        <p:spPr>
          <a:xfrm>
            <a:off x="6156176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5</a:t>
            </a:r>
            <a:endParaRPr lang="ru-RU" b="1" u="sng" dirty="0"/>
          </a:p>
        </p:txBody>
      </p:sp>
      <p:sp>
        <p:nvSpPr>
          <p:cNvPr id="33" name="Скругленный прямоугольник 32">
            <a:hlinkClick r:id="rId10" action="ppaction://hlinksldjump"/>
          </p:cNvPr>
          <p:cNvSpPr/>
          <p:nvPr/>
        </p:nvSpPr>
        <p:spPr>
          <a:xfrm>
            <a:off x="7380312" y="1556792"/>
            <a:ext cx="864096" cy="864096"/>
          </a:xfrm>
          <a:prstGeom prst="roundRect">
            <a:avLst>
              <a:gd name="adj" fmla="val 12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/>
              <a:t>6</a:t>
            </a:r>
            <a:endParaRPr lang="ru-RU" b="1" u="sng" dirty="0"/>
          </a:p>
        </p:txBody>
      </p:sp>
      <p:sp>
        <p:nvSpPr>
          <p:cNvPr id="34" name="Содержимое 4"/>
          <p:cNvSpPr>
            <a:spLocks noGrp="1"/>
          </p:cNvSpPr>
          <p:nvPr>
            <p:ph idx="1"/>
          </p:nvPr>
        </p:nvSpPr>
        <p:spPr>
          <a:xfrm>
            <a:off x="1115616" y="692696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Answer the questions: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Управляющая кнопка: сведения 1">
            <a:hlinkClick r:id="rId11" action="ppaction://hlinksldjump" highlightClick="1"/>
          </p:cNvPr>
          <p:cNvSpPr/>
          <p:nvPr/>
        </p:nvSpPr>
        <p:spPr>
          <a:xfrm>
            <a:off x="8676456" y="6453336"/>
            <a:ext cx="461846" cy="39727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12" action="ppaction://hlinksldjump" highlightClick="1"/>
          </p:cNvPr>
          <p:cNvSpPr/>
          <p:nvPr/>
        </p:nvSpPr>
        <p:spPr>
          <a:xfrm>
            <a:off x="8244408" y="6453337"/>
            <a:ext cx="432048" cy="3972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5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0_1e989_58fd92de_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0528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 rot="1533507">
            <a:off x="1730063" y="4421514"/>
            <a:ext cx="5165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Edwardian Script ITC" pitchFamily="66" charset="0"/>
              </a:rPr>
              <a:t>Venariya</a:t>
            </a:r>
            <a:r>
              <a:rPr lang="en-US" sz="6000" b="1" dirty="0" smtClean="0">
                <a:latin typeface="Edwardian Script ITC" pitchFamily="66" charset="0"/>
              </a:rPr>
              <a:t> </a:t>
            </a:r>
            <a:r>
              <a:rPr lang="en-US" sz="6000" b="1" dirty="0" err="1" smtClean="0">
                <a:latin typeface="Edwardian Script ITC" pitchFamily="66" charset="0"/>
              </a:rPr>
              <a:t>Nazibullina</a:t>
            </a:r>
            <a:endParaRPr lang="ru-RU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4400" dirty="0"/>
              <a:t>The Past Simple Tense </a:t>
            </a:r>
            <a:r>
              <a:rPr lang="ru-RU" sz="4400" dirty="0"/>
              <a:t>образуется: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67544" y="1542255"/>
            <a:ext cx="8229600" cy="4191001"/>
          </a:xfrm>
          <a:ln>
            <a:noFill/>
          </a:ln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все глаголы в английском языке делятся на правильные </a:t>
            </a:r>
            <a:r>
              <a:rPr lang="ru-RU" sz="2000" b="1" dirty="0" smtClean="0">
                <a:solidFill>
                  <a:srgbClr val="C00000"/>
                </a:solidFill>
              </a:rPr>
              <a:t>(</a:t>
            </a:r>
            <a:r>
              <a:rPr lang="en-US" sz="2000" b="1" dirty="0" smtClean="0">
                <a:solidFill>
                  <a:srgbClr val="C00000"/>
                </a:solidFill>
              </a:rPr>
              <a:t>regular verbs</a:t>
            </a:r>
            <a:r>
              <a:rPr lang="ru-RU" sz="2000" b="1" dirty="0" smtClean="0">
                <a:solidFill>
                  <a:srgbClr val="C00000"/>
                </a:solidFill>
              </a:rPr>
              <a:t>) </a:t>
            </a:r>
            <a:r>
              <a:rPr lang="ru-RU" sz="2000" b="1" dirty="0" smtClean="0"/>
              <a:t>и неправильные </a:t>
            </a:r>
            <a:r>
              <a:rPr lang="ru-RU" sz="2000" b="1" dirty="0" smtClean="0">
                <a:solidFill>
                  <a:srgbClr val="C00000"/>
                </a:solidFill>
              </a:rPr>
              <a:t>(</a:t>
            </a:r>
            <a:r>
              <a:rPr lang="en-US" sz="2000" b="1" dirty="0" smtClean="0">
                <a:solidFill>
                  <a:srgbClr val="C00000"/>
                </a:solidFill>
              </a:rPr>
              <a:t>irregular verbs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  <a:endParaRPr lang="ru-RU" sz="2000" b="1" dirty="0" smtClean="0"/>
          </a:p>
          <a:p>
            <a:pPr>
              <a:buFont typeface="Wingdings" pitchFamily="2" charset="2"/>
              <a:buChar char="ü"/>
            </a:pPr>
            <a:r>
              <a:rPr lang="ru-RU" sz="2000" b="1" dirty="0"/>
              <a:t>у правильных глаголов при помощи окончания </a:t>
            </a:r>
            <a:r>
              <a:rPr lang="ru-RU" sz="2000" b="1" dirty="0" smtClean="0">
                <a:solidFill>
                  <a:srgbClr val="C00000"/>
                </a:solidFill>
              </a:rPr>
              <a:t>- </a:t>
            </a:r>
            <a:r>
              <a:rPr lang="en-US" sz="2000" b="1" dirty="0" err="1" smtClean="0">
                <a:solidFill>
                  <a:srgbClr val="C00000"/>
                </a:solidFill>
              </a:rPr>
              <a:t>ed</a:t>
            </a:r>
            <a:endParaRPr lang="ru-RU" sz="2000" b="1" dirty="0"/>
          </a:p>
          <a:p>
            <a:pPr lvl="0">
              <a:buFont typeface="Wingdings" pitchFamily="2" charset="2"/>
              <a:buChar char="ü"/>
            </a:pPr>
            <a:r>
              <a:rPr lang="ru-RU" sz="2000" b="1" dirty="0"/>
              <a:t>у неправильных глаголов не по правилам, форму </a:t>
            </a:r>
            <a:r>
              <a:rPr lang="en-US" sz="2000" b="1" dirty="0"/>
              <a:t>Past Simple </a:t>
            </a:r>
            <a:r>
              <a:rPr lang="ru-RU" sz="2000" b="1" dirty="0"/>
              <a:t>неправильных глаголов нужно </a:t>
            </a:r>
            <a:r>
              <a:rPr lang="ru-RU" sz="2000" b="1" dirty="0" smtClean="0"/>
              <a:t>запомнить</a:t>
            </a:r>
            <a:endParaRPr lang="ru-RU" sz="2000" b="1" kern="1200" dirty="0"/>
          </a:p>
          <a:p>
            <a:pPr>
              <a:buFont typeface="Wingdings" pitchFamily="2" charset="2"/>
              <a:buChar char="ü"/>
            </a:pPr>
            <a:endParaRPr lang="ru-RU" sz="2000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826458"/>
              </p:ext>
            </p:extLst>
          </p:nvPr>
        </p:nvGraphicFramePr>
        <p:xfrm>
          <a:off x="2555776" y="3429000"/>
          <a:ext cx="60960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REGULAR VERBS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IRREGULAR VERBS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V1+ </a:t>
                      </a:r>
                      <a:r>
                        <a:rPr lang="en-US" sz="2400" b="1" dirty="0" err="1" smtClean="0">
                          <a:solidFill>
                            <a:srgbClr val="C00000"/>
                          </a:solidFill>
                        </a:rPr>
                        <a:t>ed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V2  (II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</a:rPr>
                        <a:t> форма </a:t>
                      </a:r>
                      <a:r>
                        <a:rPr lang="ru-RU" sz="2400" b="1" baseline="0" dirty="0" err="1" smtClean="0">
                          <a:solidFill>
                            <a:srgbClr val="C00000"/>
                          </a:solidFill>
                        </a:rPr>
                        <a:t>непр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</a:rPr>
                        <a:t>гл.)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7514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lik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e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lik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ed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pl</a:t>
                      </a:r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a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y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play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ed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stu</a:t>
                      </a:r>
                      <a:r>
                        <a:rPr lang="en-US" sz="2400" b="1" baseline="0" dirty="0" smtClean="0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sz="2400" b="1" baseline="0" dirty="0" smtClean="0">
                          <a:solidFill>
                            <a:srgbClr val="00B0F0"/>
                          </a:solidFill>
                        </a:rPr>
                        <a:t>y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stud</a:t>
                      </a:r>
                      <a:r>
                        <a:rPr lang="en-US" sz="2400" b="1" baseline="0" dirty="0" smtClean="0">
                          <a:solidFill>
                            <a:srgbClr val="00B0F0"/>
                          </a:solidFill>
                        </a:rPr>
                        <a:t>i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ed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sto</a:t>
                      </a:r>
                      <a:r>
                        <a:rPr lang="en-US" sz="2400" b="1" baseline="0" dirty="0" smtClean="0">
                          <a:solidFill>
                            <a:srgbClr val="00B0F0"/>
                          </a:solidFill>
                        </a:rPr>
                        <a:t>p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</a:rPr>
                        <a:t>sto</a:t>
                      </a:r>
                      <a:r>
                        <a:rPr lang="en-US" sz="2400" b="1" baseline="0" dirty="0" smtClean="0">
                          <a:solidFill>
                            <a:srgbClr val="00B0F0"/>
                          </a:solidFill>
                        </a:rPr>
                        <a:t>pp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ed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go – 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went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have – 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had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buy – 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bought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be –</a:t>
                      </a:r>
                      <a:r>
                        <a:rPr lang="en-US" sz="2400" b="1" dirty="0" smtClean="0">
                          <a:solidFill>
                            <a:srgbClr val="00B0F0"/>
                          </a:solidFill>
                        </a:rPr>
                        <a:t>was/were</a:t>
                      </a:r>
                      <a:endParaRPr lang="ru-RU" sz="2400" b="1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3536057"/>
            <a:ext cx="2054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6911702" y="6381328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26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6856" y="260648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400" dirty="0"/>
              <a:t>Образование вопросительной и отрицательной формы</a:t>
            </a:r>
            <a:r>
              <a:rPr lang="en-US" sz="4400" dirty="0"/>
              <a:t>:</a:t>
            </a:r>
            <a:r>
              <a:rPr lang="ru-RU" sz="4400" dirty="0"/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909807"/>
              </p:ext>
            </p:extLst>
          </p:nvPr>
        </p:nvGraphicFramePr>
        <p:xfrm>
          <a:off x="1619672" y="1772816"/>
          <a:ext cx="7344817" cy="3788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192"/>
                <a:gridCol w="2372942"/>
                <a:gridCol w="2683683"/>
              </a:tblGrid>
              <a:tr h="94227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Утвердительное предложение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Вопросительное предложение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Отрицательное предложение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41410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1.</a:t>
                      </a:r>
                      <a:r>
                        <a:rPr lang="en-US" sz="2400" b="1" dirty="0" smtClean="0"/>
                        <a:t>He work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ed </a:t>
                      </a:r>
                      <a:r>
                        <a:rPr lang="en-US" sz="2400" b="1" dirty="0" smtClean="0"/>
                        <a:t>yesterday.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Did</a:t>
                      </a:r>
                      <a:r>
                        <a:rPr lang="en-US" sz="2400" b="1" baseline="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2400" b="1" dirty="0" smtClean="0"/>
                        <a:t>he 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work</a:t>
                      </a:r>
                      <a:r>
                        <a:rPr lang="en-US" sz="2400" b="1" dirty="0" smtClean="0"/>
                        <a:t> yesterday?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He 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did not (didn’t) work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400" b="1" baseline="0" dirty="0" smtClean="0"/>
                        <a:t>yesterday.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43223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2.She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smtClean="0">
                          <a:solidFill>
                            <a:srgbClr val="C00000"/>
                          </a:solidFill>
                        </a:rPr>
                        <a:t>bought </a:t>
                      </a:r>
                      <a:r>
                        <a:rPr lang="en-US" sz="2400" b="1" baseline="0" dirty="0" smtClean="0"/>
                        <a:t>a car last year.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Did</a:t>
                      </a:r>
                      <a:r>
                        <a:rPr lang="en-US" sz="2400" b="1" dirty="0" smtClean="0"/>
                        <a:t> she 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buy</a:t>
                      </a:r>
                      <a:r>
                        <a:rPr lang="en-US" sz="2400" b="1" dirty="0" smtClean="0"/>
                        <a:t> a car last year?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She 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did not (didn’t)  buy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a car last year.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6992"/>
            <a:ext cx="1907704" cy="206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380312" y="6165304"/>
            <a:ext cx="57606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6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700808"/>
            <a:ext cx="4608512" cy="576064"/>
          </a:xfrm>
        </p:spPr>
        <p:txBody>
          <a:bodyPr>
            <a:normAutofit lnSpcReduction="10000"/>
          </a:bodyPr>
          <a:lstStyle/>
          <a:p>
            <a:pPr marL="109728" indent="0">
              <a:buClr>
                <a:srgbClr val="C00000"/>
              </a:buClr>
              <a:buSzPct val="78000"/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1.Fill in the gaps: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 II. Do exercises</a:t>
            </a:r>
            <a:endParaRPr lang="ru-RU" dirty="0"/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6804248" y="5992636"/>
            <a:ext cx="203565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Press  to get </a:t>
            </a:r>
          </a:p>
          <a:p>
            <a:pPr algn="ctr"/>
            <a:r>
              <a:rPr lang="en-US" sz="1600" dirty="0" smtClean="0"/>
              <a:t>the answer</a:t>
            </a:r>
            <a:endParaRPr lang="ru-RU" sz="16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614609"/>
              </p:ext>
            </p:extLst>
          </p:nvPr>
        </p:nvGraphicFramePr>
        <p:xfrm>
          <a:off x="611560" y="2372266"/>
          <a:ext cx="8208912" cy="320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736304"/>
                <a:gridCol w="2736304"/>
              </a:tblGrid>
              <a:tr h="64890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buy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said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885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done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left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7" name="Рисунок 6" descr="cvfqk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44624"/>
            <a:ext cx="1872208" cy="17008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700808"/>
            <a:ext cx="4608512" cy="576064"/>
          </a:xfrm>
        </p:spPr>
        <p:txBody>
          <a:bodyPr>
            <a:normAutofit lnSpcReduction="10000"/>
          </a:bodyPr>
          <a:lstStyle/>
          <a:p>
            <a:pPr marL="109728" indent="0">
              <a:buClr>
                <a:srgbClr val="C00000"/>
              </a:buClr>
              <a:buSzPct val="78000"/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1.The answer: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 II. Do exercises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699584"/>
              </p:ext>
            </p:extLst>
          </p:nvPr>
        </p:nvGraphicFramePr>
        <p:xfrm>
          <a:off x="611560" y="2372266"/>
          <a:ext cx="8208912" cy="320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736304"/>
                <a:gridCol w="2736304"/>
              </a:tblGrid>
              <a:tr h="64890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buy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say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said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said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885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</a:t>
                      </a:r>
                      <a:endParaRPr lang="ru-RU" sz="36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did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done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made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made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leave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left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left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" name="Рисунок 5" descr="cvfqk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0"/>
            <a:ext cx="1800200" cy="1800200"/>
          </a:xfrm>
          <a:prstGeom prst="rect">
            <a:avLst/>
          </a:prstGeom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6732240" y="6120680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863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700808"/>
            <a:ext cx="4608512" cy="576064"/>
          </a:xfrm>
        </p:spPr>
        <p:txBody>
          <a:bodyPr>
            <a:normAutofit lnSpcReduction="10000"/>
          </a:bodyPr>
          <a:lstStyle/>
          <a:p>
            <a:pPr marL="109728" indent="0">
              <a:buClr>
                <a:srgbClr val="C00000"/>
              </a:buClr>
              <a:buSzPct val="78000"/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Find  the odd one: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 II. Do exercises</a:t>
            </a:r>
            <a:endParaRPr lang="ru-RU" dirty="0"/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6876256" y="6165304"/>
            <a:ext cx="203565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Press  to get </a:t>
            </a:r>
          </a:p>
          <a:p>
            <a:pPr algn="ctr"/>
            <a:r>
              <a:rPr lang="en-US" sz="1600" dirty="0" smtClean="0"/>
              <a:t>the answer</a:t>
            </a:r>
            <a:endParaRPr lang="ru-RU" sz="16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740049"/>
              </p:ext>
            </p:extLst>
          </p:nvPr>
        </p:nvGraphicFramePr>
        <p:xfrm>
          <a:off x="611560" y="2372266"/>
          <a:ext cx="8208912" cy="320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583"/>
                <a:gridCol w="1610657"/>
                <a:gridCol w="2293686"/>
                <a:gridCol w="2098802"/>
                <a:gridCol w="1656184"/>
              </a:tblGrid>
              <a:tr h="64890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play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stop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listen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885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took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cleaned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catch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drive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kept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knew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rode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7" name="Рисунок 6" descr="cvfqk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0"/>
            <a:ext cx="1944216" cy="170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63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560" y="1700808"/>
            <a:ext cx="4464496" cy="576064"/>
          </a:xfrm>
        </p:spPr>
        <p:txBody>
          <a:bodyPr>
            <a:normAutofit lnSpcReduction="10000"/>
          </a:bodyPr>
          <a:lstStyle/>
          <a:p>
            <a:pPr marL="109728" indent="0">
              <a:buClr>
                <a:srgbClr val="C00000"/>
              </a:buClr>
              <a:buSzPct val="78000"/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The answer: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II. Do exercises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282486"/>
              </p:ext>
            </p:extLst>
          </p:nvPr>
        </p:nvGraphicFramePr>
        <p:xfrm>
          <a:off x="611560" y="2372266"/>
          <a:ext cx="8208912" cy="320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583"/>
                <a:gridCol w="1610657"/>
                <a:gridCol w="2293686"/>
                <a:gridCol w="2098802"/>
                <a:gridCol w="1656184"/>
              </a:tblGrid>
              <a:tr h="64890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play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stop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listen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make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885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took</a:t>
                      </a:r>
                      <a:endParaRPr lang="ru-RU" sz="3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cleaned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catch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drive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kept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1824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knew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rode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sat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eat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" name="Рисунок 5" descr="cvfqk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4624"/>
            <a:ext cx="1728192" cy="1656184"/>
          </a:xfrm>
          <a:prstGeom prst="rect">
            <a:avLst/>
          </a:prstGeom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6911702" y="6165304"/>
            <a:ext cx="2088232" cy="476672"/>
          </a:xfrm>
          <a:prstGeom prst="rightArrow">
            <a:avLst>
              <a:gd name="adj1" fmla="val 68715"/>
              <a:gd name="adj2" fmla="val 780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833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3.  Make up questions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II. Do 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827584" y="2924944"/>
            <a:ext cx="5458387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1. They went to London last year.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2. He bought a new car yesterday.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3. They played tennis 2 hours ago.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4. My dad watched TV.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5. We lived in Ufa in 2005.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3923" y="1948770"/>
            <a:ext cx="3240360" cy="800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Did you … ?</a:t>
            </a: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6372200" y="6002124"/>
            <a:ext cx="2088232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Press  to get </a:t>
            </a:r>
          </a:p>
          <a:p>
            <a:pPr algn="ctr"/>
            <a:r>
              <a:rPr lang="en-US" sz="1600" dirty="0" smtClean="0"/>
              <a:t>the answer</a:t>
            </a:r>
            <a:endParaRPr lang="ru-RU" sz="1600" dirty="0"/>
          </a:p>
        </p:txBody>
      </p:sp>
      <p:pic>
        <p:nvPicPr>
          <p:cNvPr id="11" name="Рисунок 10" descr="cvfqk.jpe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622" y="0"/>
            <a:ext cx="1865098" cy="16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937</TotalTime>
  <Words>1493</Words>
  <Application>Microsoft Office PowerPoint</Application>
  <PresentationFormat>Экран (4:3)</PresentationFormat>
  <Paragraphs>384</Paragraphs>
  <Slides>23</Slides>
  <Notes>1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Презентация PowerPoint</vt:lpstr>
      <vt:lpstr>I. Theory “The Past Simple Tense”</vt:lpstr>
      <vt:lpstr>The Past Simple Tense образуется:</vt:lpstr>
      <vt:lpstr>Образование вопросительной и отрицательной формы: </vt:lpstr>
      <vt:lpstr> II. Do exercises</vt:lpstr>
      <vt:lpstr> II. Do exercises</vt:lpstr>
      <vt:lpstr> II. Do exercises</vt:lpstr>
      <vt:lpstr>II. Do exercises</vt:lpstr>
      <vt:lpstr>II. Do exercises</vt:lpstr>
      <vt:lpstr>II. Do exercises</vt:lpstr>
      <vt:lpstr>II. Do exercises</vt:lpstr>
      <vt:lpstr>II. Do exercises</vt:lpstr>
      <vt:lpstr>III. Test yourself</vt:lpstr>
      <vt:lpstr>III. Test yourself</vt:lpstr>
      <vt:lpstr>III. Test yourself</vt:lpstr>
      <vt:lpstr>III. Test yourself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</dc:creator>
  <cp:lastModifiedBy>Венария</cp:lastModifiedBy>
  <cp:revision>158</cp:revision>
  <dcterms:created xsi:type="dcterms:W3CDTF">2013-06-12T06:31:02Z</dcterms:created>
  <dcterms:modified xsi:type="dcterms:W3CDTF">2022-11-04T14:57:11Z</dcterms:modified>
</cp:coreProperties>
</file>