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8" r:id="rId4"/>
    <p:sldId id="261" r:id="rId5"/>
    <p:sldId id="262" r:id="rId6"/>
    <p:sldId id="265" r:id="rId7"/>
    <p:sldId id="263" r:id="rId8"/>
    <p:sldId id="266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D9A9A"/>
    <a:srgbClr val="65A1A2"/>
    <a:srgbClr val="4775E7"/>
    <a:srgbClr val="4EA6DC"/>
    <a:srgbClr val="C830CC"/>
    <a:srgbClr val="FFFFFF"/>
    <a:srgbClr val="E32D91"/>
    <a:srgbClr val="0085A8"/>
    <a:srgbClr val="0BD0D9"/>
    <a:srgbClr val="003B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ABFCF23-3B69-468F-B69F-88F6DE6A72F2}" styleName="Средний стиль 1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D27102A9-8310-4765-A935-A1911B00CA55}" styleName="Светлый стиль 1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0" d="100"/>
          <a:sy n="80" d="100"/>
        </p:scale>
        <p:origin x="180" y="6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695F67E-993F-431F-A08C-E45B68AE6F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68956" y="1398794"/>
            <a:ext cx="7241894" cy="1013790"/>
          </a:xfrm>
        </p:spPr>
        <p:txBody>
          <a:bodyPr anchor="b">
            <a:normAutofit/>
          </a:bodyPr>
          <a:lstStyle>
            <a:lvl1pPr algn="ctr">
              <a:defRPr sz="5400" b="1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AD08278-D988-40BA-9D6E-3080976266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E6618210-AA3C-4E5C-8A8F-AA37F5428033}" type="datetimeFigureOut">
              <a:rPr lang="ru-RU" smtClean="0"/>
              <a:pPr/>
              <a:t>28.01.2026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41E7A21-8122-4DEB-9367-1A8F2A85A5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61B45FA-8D82-49B8-AF8C-62AC87B7A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F2B82F82-4D2C-48BD-8F54-4A7BAA97B53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7042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824ED08-9090-4A7B-A2A9-6DBCA38696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1EB1221-842C-403E-B1A1-91719B5A88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2F001B2-1A7C-4CAD-8733-3AEADA4B3A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18210-AA3C-4E5C-8A8F-AA37F5428033}" type="datetimeFigureOut">
              <a:rPr lang="ru-RU" smtClean="0"/>
              <a:t>28.01.2026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0F1A205-2616-4D1B-B0D4-48D4E243CF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4AABEDE-B4BD-4D75-AE29-38DCED5141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82F82-4D2C-48BD-8F54-4A7BAA97B5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0555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7D1DD495-9850-4117-BDA0-9C259257E2D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C87B888-75AB-4F56-88DF-ED76C303B27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C0A6CAC-4F78-46F2-9AC6-1669A3B08C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18210-AA3C-4E5C-8A8F-AA37F5428033}" type="datetimeFigureOut">
              <a:rPr lang="ru-RU" smtClean="0"/>
              <a:t>28.01.2026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1D5F4FE-012B-4560-9DAC-0A43C520E8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9A8C788-4EC8-4400-93A1-1160414F6C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82F82-4D2C-48BD-8F54-4A7BAA97B5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6152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765C3D-4FE4-4016-9516-175CB1F819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7869" y="29817"/>
            <a:ext cx="11549269" cy="1069039"/>
          </a:xfrm>
        </p:spPr>
        <p:txBody>
          <a:bodyPr>
            <a:normAutofit/>
          </a:bodyPr>
          <a:lstStyle>
            <a:lvl1pPr>
              <a:defRPr sz="5400" b="1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4A558D4-9753-40E4-B34D-D088F27692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7869" y="1351722"/>
            <a:ext cx="11549269" cy="4825241"/>
          </a:xfrm>
        </p:spPr>
        <p:txBody>
          <a:bodyPr/>
          <a:lstStyle>
            <a:lvl1pPr>
              <a:defRPr>
                <a:solidFill>
                  <a:schemeClr val="bg2">
                    <a:lumMod val="25000"/>
                  </a:schemeClr>
                </a:solidFill>
              </a:defRPr>
            </a:lvl1pPr>
            <a:lvl2pPr>
              <a:defRPr>
                <a:solidFill>
                  <a:schemeClr val="bg2">
                    <a:lumMod val="25000"/>
                  </a:schemeClr>
                </a:solidFill>
              </a:defRPr>
            </a:lvl2pPr>
            <a:lvl3pPr>
              <a:defRPr>
                <a:solidFill>
                  <a:schemeClr val="bg2">
                    <a:lumMod val="25000"/>
                  </a:schemeClr>
                </a:solidFill>
              </a:defRPr>
            </a:lvl3pPr>
            <a:lvl4pPr>
              <a:defRPr>
                <a:solidFill>
                  <a:schemeClr val="bg2">
                    <a:lumMod val="25000"/>
                  </a:schemeClr>
                </a:solidFill>
              </a:defRPr>
            </a:lvl4pPr>
            <a:lvl5pPr>
              <a:defRPr>
                <a:solidFill>
                  <a:schemeClr val="bg2">
                    <a:lumMod val="25000"/>
                  </a:schemeClr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9A8B73C-8744-4547-AC4E-9445A42546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18210-AA3C-4E5C-8A8F-AA37F5428033}" type="datetimeFigureOut">
              <a:rPr lang="ru-RU" smtClean="0"/>
              <a:t>28.01.2026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1294C85-328D-4160-AFB8-A0579446ED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CBC8B44-D09A-4DB2-AD13-4D1BCE2A3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82F82-4D2C-48BD-8F54-4A7BAA97B5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0363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92BEFD3-42A7-40D4-AE15-06B41A69AF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9D87512-81CE-43DD-83C1-0194C03DC5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CD38D8C-1E6C-4603-AE65-B38DD4F0D4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18210-AA3C-4E5C-8A8F-AA37F5428033}" type="datetimeFigureOut">
              <a:rPr lang="ru-RU" smtClean="0"/>
              <a:t>28.01.2026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6A582A2-5E7D-485A-896E-2C84108ABA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DED6AD7-041E-463D-A9B6-DB4319A12A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82F82-4D2C-48BD-8F54-4A7BAA97B5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8742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C823234-07AF-4BD9-97F7-20AEF95852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AC737C2-1435-4654-BF19-C417FA06819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779B334-160F-4633-98A4-4BD9CCBBCE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FC676CA-5D96-4C8D-AF68-CA37140300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18210-AA3C-4E5C-8A8F-AA37F5428033}" type="datetimeFigureOut">
              <a:rPr lang="ru-RU" smtClean="0"/>
              <a:t>28.01.2026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84A252F-1666-4B65-9D54-C2223B07D4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A768EB8-F2B8-41A7-A0EF-ED80B6CB7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82F82-4D2C-48BD-8F54-4A7BAA97B5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3774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F3AE1C-FF38-4BFE-B712-397DDBF65B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F3B6923-74C8-4877-9899-406265B94D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31ADBBF-CB3D-4567-9DF3-6CF4863A0D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509527ED-4BFF-4259-83FB-62B13445531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9035884B-89B4-4FAF-BD14-55E24D36099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E20CD5F7-DAB5-4B57-9579-83889F7297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18210-AA3C-4E5C-8A8F-AA37F5428033}" type="datetimeFigureOut">
              <a:rPr lang="ru-RU" smtClean="0"/>
              <a:t>28.01.2026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5E2A1D4F-1950-45D5-8F32-A72C3C45E8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2338E15C-FDE6-42B0-B55A-DC3B015936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82F82-4D2C-48BD-8F54-4A7BAA97B5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3577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745EA09-37D5-4D29-80A2-4F8DDAA3D0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964942A8-27BB-4326-8431-C941C67ACB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18210-AA3C-4E5C-8A8F-AA37F5428033}" type="datetimeFigureOut">
              <a:rPr lang="ru-RU" smtClean="0"/>
              <a:t>28.01.2026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58EBDD14-2718-4270-B20E-8D11D5225F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07EFBDD-443E-448A-ACF9-BBC243BE83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82F82-4D2C-48BD-8F54-4A7BAA97B5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8066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6FC41FED-1608-4666-8886-8A38B1B1CC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18210-AA3C-4E5C-8A8F-AA37F5428033}" type="datetimeFigureOut">
              <a:rPr lang="ru-RU" smtClean="0"/>
              <a:t>28.01.2026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3A495F25-D619-4BCD-8483-4AAD8A39E9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D209007-F56F-4E5E-8170-15859EA4E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82F82-4D2C-48BD-8F54-4A7BAA97B5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4428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D41737-08AD-4EDB-9A9F-82017432D6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7E55DB0-9C64-4E83-8C0E-669DCF469B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57EA21E-7F3C-4768-A0F4-5F92150CC7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65257C7-91F6-4D0B-A014-3BE165FB2A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18210-AA3C-4E5C-8A8F-AA37F5428033}" type="datetimeFigureOut">
              <a:rPr lang="ru-RU" smtClean="0"/>
              <a:t>28.01.2026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357C62C-18AF-41D7-B700-5244780B3D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85D2BE1-3656-432B-AB6C-4143BE9167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82F82-4D2C-48BD-8F54-4A7BAA97B5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0502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121362-D3D5-4D33-893B-B8BF9C3D1D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2192DC63-A57D-4768-AFCC-DC6F5A46303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623BAF7-0E12-46CF-AE31-A6DB8A4BF4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2DEB881-C36E-4CE1-9451-D1D43F1279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18210-AA3C-4E5C-8A8F-AA37F5428033}" type="datetimeFigureOut">
              <a:rPr lang="ru-RU" smtClean="0"/>
              <a:t>28.01.2026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DA3163F-5E35-4B0E-848B-8A59A8516E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7990EEA-544D-4BD6-A216-42BF5DB551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82F82-4D2C-48BD-8F54-4A7BAA97B5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2144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hyperlink" Target="https://presentation-creation.ru/" TargetMode="Externa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05F1F4-0E35-4F4C-824C-B92D65D34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AF0AF37-D72C-41CC-991F-A2CA399C79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B12139C-4313-415D-96A1-88AD68ED289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618210-AA3C-4E5C-8A8F-AA37F5428033}" type="datetimeFigureOut">
              <a:rPr lang="ru-RU" smtClean="0"/>
              <a:t>28.01.2026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C1AA7C9-98E5-4D19-8D59-E95304CCA7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279B958-4CDF-4A11-8B51-3F814BF3D0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B82F82-4D2C-48BD-8F54-4A7BAA97B533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>
            <a:hlinkClick r:id="rId13"/>
            <a:extLst>
              <a:ext uri="{FF2B5EF4-FFF2-40B4-BE49-F238E27FC236}">
                <a16:creationId xmlns:a16="http://schemas.microsoft.com/office/drawing/2014/main" id="{ED67FCFF-73A7-4101-88BC-543CB4B383D2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94000" y="367393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3052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-2815677" y="1757119"/>
            <a:ext cx="1738219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u="heavy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ea typeface="Quicksand" pitchFamily="34" charset="-122"/>
                <a:cs typeface="Quicksand" pitchFamily="34" charset="-120"/>
              </a:rPr>
              <a:t>ДЕФИС МЕЖДУ</a:t>
            </a:r>
            <a:endParaRPr lang="ru-RU" sz="4800" u="heavy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anose="02040604050505020304" pitchFamily="18" charset="0"/>
              <a:ea typeface="Quicksand" pitchFamily="34" charset="-122"/>
              <a:cs typeface="Quicksand" pitchFamily="34" charset="-120"/>
            </a:endParaRPr>
          </a:p>
          <a:p>
            <a:pPr algn="ctr"/>
            <a:r>
              <a:rPr lang="en-US" sz="4800" u="heavy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ea typeface="Quicksand" pitchFamily="34" charset="-122"/>
                <a:cs typeface="Quicksand" pitchFamily="34" charset="-120"/>
              </a:rPr>
              <a:t>ЧАСТЯМИ СЛОВА</a:t>
            </a:r>
            <a:endParaRPr lang="ru-RU" sz="4800" u="heavy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anose="02040604050505020304" pitchFamily="18" charset="0"/>
              <a:ea typeface="Quicksand" pitchFamily="34" charset="-122"/>
              <a:cs typeface="Quicksand" pitchFamily="34" charset="-120"/>
            </a:endParaRPr>
          </a:p>
          <a:p>
            <a:pPr algn="ctr"/>
            <a:r>
              <a:rPr lang="en-US" sz="4800" u="heavy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ea typeface="Quicksand" pitchFamily="34" charset="-122"/>
                <a:cs typeface="Quicksand" pitchFamily="34" charset="-120"/>
              </a:rPr>
              <a:t>В НАРЕЧИЯХ</a:t>
            </a:r>
            <a:endParaRPr lang="en-US" sz="4800" u="heavy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8010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0C7450-6D11-4C0D-8E03-F311D99C36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latin typeface="Century Schoolbook" panose="02040604050505020304" pitchFamily="18" charset="0"/>
              </a:rPr>
              <a:t>Поставим цели:</a:t>
            </a:r>
            <a:endParaRPr lang="ru-RU" dirty="0">
              <a:solidFill>
                <a:schemeClr val="bg1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E66D9EF-8624-419D-8AB2-D659D75640F5}"/>
              </a:ext>
            </a:extLst>
          </p:cNvPr>
          <p:cNvSpPr txBox="1"/>
          <p:nvPr/>
        </p:nvSpPr>
        <p:spPr>
          <a:xfrm>
            <a:off x="1783603" y="1576420"/>
            <a:ext cx="8677800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ru-RU" sz="3600" dirty="0">
                <a:solidFill>
                  <a:schemeClr val="bg1"/>
                </a:solidFill>
                <a:latin typeface="Century Schoolbook" panose="02040604050505020304" pitchFamily="18" charset="0"/>
              </a:rPr>
              <a:t>Понять правила употребления дефиса в наречиях.</a:t>
            </a:r>
          </a:p>
          <a:p>
            <a:pPr lvl="0"/>
            <a:r>
              <a:rPr lang="ru-RU" sz="3600" dirty="0">
                <a:solidFill>
                  <a:schemeClr val="bg1"/>
                </a:solidFill>
                <a:latin typeface="Century Schoolbook" panose="02040604050505020304" pitchFamily="18" charset="0"/>
              </a:rPr>
              <a:t>Научиться правильно отделять наречия с помощью дефиса.</a:t>
            </a:r>
          </a:p>
          <a:p>
            <a:pPr lvl="0"/>
            <a:r>
              <a:rPr lang="ru-RU" sz="3600" dirty="0">
                <a:solidFill>
                  <a:schemeClr val="bg1"/>
                </a:solidFill>
                <a:latin typeface="Century Schoolbook" panose="02040604050505020304" pitchFamily="18" charset="0"/>
              </a:rPr>
              <a:t>Развить навыки идентификации и исправления ошибок в употреблении дефиса в наречиях.</a:t>
            </a:r>
          </a:p>
        </p:txBody>
      </p:sp>
    </p:spTree>
    <p:extLst>
      <p:ext uri="{BB962C8B-B14F-4D97-AF65-F5344CB8AC3E}">
        <p14:creationId xmlns:p14="http://schemas.microsoft.com/office/powerpoint/2010/main" val="3122288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FEC4662-EC1D-982E-48C4-E709AADCC6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7869" y="974558"/>
            <a:ext cx="11549269" cy="12429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Quicksand" pitchFamily="34" charset="0"/>
                <a:ea typeface="Quicksand" pitchFamily="34" charset="-122"/>
                <a:cs typeface="Quicksand" pitchFamily="34" charset="-120"/>
              </a:rPr>
              <a:t/>
            </a:r>
            <a:br>
              <a:rPr lang="ru-RU" dirty="0" smtClean="0">
                <a:solidFill>
                  <a:schemeClr val="bg1"/>
                </a:solidFill>
                <a:latin typeface="Quicksand" pitchFamily="34" charset="0"/>
                <a:ea typeface="Quicksand" pitchFamily="34" charset="-122"/>
                <a:cs typeface="Quicksand" pitchFamily="34" charset="-120"/>
              </a:rPr>
            </a:br>
            <a:r>
              <a:rPr lang="ru-RU" dirty="0">
                <a:solidFill>
                  <a:schemeClr val="bg1"/>
                </a:solidFill>
                <a:latin typeface="Quicksand" pitchFamily="34" charset="0"/>
                <a:ea typeface="Quicksand" pitchFamily="34" charset="-122"/>
                <a:cs typeface="Quicksand" pitchFamily="34" charset="-120"/>
              </a:rPr>
              <a:t/>
            </a:r>
            <a:br>
              <a:rPr lang="ru-RU" dirty="0">
                <a:solidFill>
                  <a:schemeClr val="bg1"/>
                </a:solidFill>
                <a:latin typeface="Quicksand" pitchFamily="34" charset="0"/>
                <a:ea typeface="Quicksand" pitchFamily="34" charset="-122"/>
                <a:cs typeface="Quicksand" pitchFamily="34" charset="-120"/>
              </a:rPr>
            </a:br>
            <a:r>
              <a:rPr lang="ru-RU" dirty="0" smtClean="0">
                <a:solidFill>
                  <a:schemeClr val="bg1"/>
                </a:solidFill>
                <a:latin typeface="Quicksand" pitchFamily="34" charset="0"/>
                <a:ea typeface="Quicksand" pitchFamily="34" charset="-122"/>
                <a:cs typeface="Quicksand" pitchFamily="34" charset="-120"/>
              </a:rPr>
              <a:t/>
            </a:r>
            <a:br>
              <a:rPr lang="ru-RU" dirty="0" smtClean="0">
                <a:solidFill>
                  <a:schemeClr val="bg1"/>
                </a:solidFill>
                <a:latin typeface="Quicksand" pitchFamily="34" charset="0"/>
                <a:ea typeface="Quicksand" pitchFamily="34" charset="-122"/>
                <a:cs typeface="Quicksand" pitchFamily="34" charset="-120"/>
              </a:rPr>
            </a:br>
            <a:r>
              <a:rPr lang="ru-RU" dirty="0">
                <a:solidFill>
                  <a:schemeClr val="bg1"/>
                </a:solidFill>
                <a:latin typeface="Quicksand" pitchFamily="34" charset="0"/>
                <a:ea typeface="Quicksand" pitchFamily="34" charset="-122"/>
                <a:cs typeface="Quicksand" pitchFamily="34" charset="-120"/>
              </a:rPr>
              <a:t/>
            </a:r>
            <a:br>
              <a:rPr lang="ru-RU" dirty="0">
                <a:solidFill>
                  <a:schemeClr val="bg1"/>
                </a:solidFill>
                <a:latin typeface="Quicksand" pitchFamily="34" charset="0"/>
                <a:ea typeface="Quicksand" pitchFamily="34" charset="-122"/>
                <a:cs typeface="Quicksand" pitchFamily="34" charset="-120"/>
              </a:rPr>
            </a:br>
            <a:r>
              <a:rPr lang="ru-RU" dirty="0" smtClean="0">
                <a:solidFill>
                  <a:schemeClr val="bg1"/>
                </a:solidFill>
                <a:latin typeface="Quicksand" pitchFamily="34" charset="0"/>
                <a:ea typeface="Quicksand" pitchFamily="34" charset="-122"/>
                <a:cs typeface="Quicksand" pitchFamily="34" charset="-120"/>
              </a:rPr>
              <a:t/>
            </a:r>
            <a:br>
              <a:rPr lang="ru-RU" dirty="0" smtClean="0">
                <a:solidFill>
                  <a:schemeClr val="bg1"/>
                </a:solidFill>
                <a:latin typeface="Quicksand" pitchFamily="34" charset="0"/>
                <a:ea typeface="Quicksand" pitchFamily="34" charset="-122"/>
                <a:cs typeface="Quicksand" pitchFamily="34" charset="-120"/>
              </a:rPr>
            </a:br>
            <a:r>
              <a:rPr lang="ru-RU" dirty="0">
                <a:solidFill>
                  <a:schemeClr val="bg1"/>
                </a:solidFill>
                <a:latin typeface="Quicksand" pitchFamily="34" charset="0"/>
                <a:ea typeface="Quicksand" pitchFamily="34" charset="-122"/>
                <a:cs typeface="Quicksand" pitchFamily="34" charset="-120"/>
              </a:rPr>
              <a:t/>
            </a:r>
            <a:br>
              <a:rPr lang="ru-RU" dirty="0">
                <a:solidFill>
                  <a:schemeClr val="bg1"/>
                </a:solidFill>
                <a:latin typeface="Quicksand" pitchFamily="34" charset="0"/>
                <a:ea typeface="Quicksand" pitchFamily="34" charset="-122"/>
                <a:cs typeface="Quicksand" pitchFamily="34" charset="-120"/>
              </a:rPr>
            </a:br>
            <a:r>
              <a:rPr lang="ru-RU" dirty="0" smtClean="0">
                <a:solidFill>
                  <a:schemeClr val="bg1"/>
                </a:solidFill>
                <a:latin typeface="Quicksand" pitchFamily="34" charset="0"/>
                <a:ea typeface="Quicksand" pitchFamily="34" charset="-122"/>
                <a:cs typeface="Quicksand" pitchFamily="34" charset="-120"/>
              </a:rPr>
              <a:t/>
            </a:r>
            <a:br>
              <a:rPr lang="ru-RU" dirty="0" smtClean="0">
                <a:solidFill>
                  <a:schemeClr val="bg1"/>
                </a:solidFill>
                <a:latin typeface="Quicksand" pitchFamily="34" charset="0"/>
                <a:ea typeface="Quicksand" pitchFamily="34" charset="-122"/>
                <a:cs typeface="Quicksand" pitchFamily="34" charset="-120"/>
              </a:rPr>
            </a:br>
            <a:r>
              <a:rPr lang="ru-RU" dirty="0">
                <a:solidFill>
                  <a:schemeClr val="bg1"/>
                </a:solidFill>
                <a:latin typeface="Quicksand" pitchFamily="34" charset="0"/>
                <a:ea typeface="Quicksand" pitchFamily="34" charset="-122"/>
                <a:cs typeface="Quicksand" pitchFamily="34" charset="-120"/>
              </a:rPr>
              <a:t/>
            </a:r>
            <a:br>
              <a:rPr lang="ru-RU" dirty="0">
                <a:solidFill>
                  <a:schemeClr val="bg1"/>
                </a:solidFill>
                <a:latin typeface="Quicksand" pitchFamily="34" charset="0"/>
                <a:ea typeface="Quicksand" pitchFamily="34" charset="-122"/>
                <a:cs typeface="Quicksand" pitchFamily="34" charset="-120"/>
              </a:rPr>
            </a:br>
            <a:r>
              <a:rPr lang="en-US" dirty="0" err="1" smtClean="0">
                <a:solidFill>
                  <a:schemeClr val="bg1"/>
                </a:solidFill>
                <a:latin typeface="Quicksand" pitchFamily="34" charset="0"/>
                <a:ea typeface="Quicksand" pitchFamily="34" charset="-122"/>
                <a:cs typeface="Quicksand" pitchFamily="34" charset="-120"/>
              </a:rPr>
              <a:t>Наречия</a:t>
            </a:r>
            <a:r>
              <a:rPr lang="en-US" dirty="0" smtClean="0">
                <a:solidFill>
                  <a:schemeClr val="bg1"/>
                </a:solidFill>
                <a:latin typeface="Quicksand" pitchFamily="34" charset="0"/>
                <a:ea typeface="Quicksand" pitchFamily="34" charset="-122"/>
                <a:cs typeface="Quicksand" pitchFamily="34" charset="-120"/>
              </a:rPr>
              <a:t> </a:t>
            </a:r>
            <a:r>
              <a:rPr lang="en-US" dirty="0">
                <a:solidFill>
                  <a:schemeClr val="bg1"/>
                </a:solidFill>
                <a:latin typeface="Quicksand" pitchFamily="34" charset="0"/>
                <a:ea typeface="Quicksand" pitchFamily="34" charset="-122"/>
                <a:cs typeface="Quicksand" pitchFamily="34" charset="-120"/>
              </a:rPr>
              <a:t>— </a:t>
            </a:r>
            <a:r>
              <a:rPr lang="en-US" dirty="0" err="1">
                <a:solidFill>
                  <a:schemeClr val="bg1"/>
                </a:solidFill>
                <a:latin typeface="Quicksand" pitchFamily="34" charset="0"/>
                <a:ea typeface="Quicksand" pitchFamily="34" charset="-122"/>
                <a:cs typeface="Quicksand" pitchFamily="34" charset="-120"/>
              </a:rPr>
              <a:t>это</a:t>
            </a:r>
            <a:r>
              <a:rPr lang="en-US" dirty="0">
                <a:solidFill>
                  <a:schemeClr val="bg1"/>
                </a:solidFill>
                <a:latin typeface="Quicksand" pitchFamily="34" charset="0"/>
                <a:ea typeface="Quicksand" pitchFamily="34" charset="-122"/>
                <a:cs typeface="Quicksand" pitchFamily="34" charset="-12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Quicksand" pitchFamily="34" charset="0"/>
                <a:ea typeface="Quicksand" pitchFamily="34" charset="-122"/>
                <a:cs typeface="Quicksand" pitchFamily="34" charset="-120"/>
              </a:rPr>
              <a:t>слова</a:t>
            </a:r>
            <a:r>
              <a:rPr lang="en-US" dirty="0">
                <a:solidFill>
                  <a:schemeClr val="bg1"/>
                </a:solidFill>
                <a:latin typeface="Quicksand" pitchFamily="34" charset="0"/>
                <a:ea typeface="Quicksand" pitchFamily="34" charset="-122"/>
                <a:cs typeface="Quicksand" pitchFamily="34" charset="-12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Quicksand" pitchFamily="34" charset="0"/>
                <a:ea typeface="Quicksand" pitchFamily="34" charset="-122"/>
                <a:cs typeface="Quicksand" pitchFamily="34" charset="-120"/>
              </a:rPr>
              <a:t>которые</a:t>
            </a:r>
            <a:r>
              <a:rPr lang="en-US" dirty="0">
                <a:solidFill>
                  <a:schemeClr val="bg1"/>
                </a:solidFill>
                <a:latin typeface="Quicksand" pitchFamily="34" charset="0"/>
                <a:ea typeface="Quicksand" pitchFamily="34" charset="-122"/>
                <a:cs typeface="Quicksand" pitchFamily="34" charset="-12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Quicksand" pitchFamily="34" charset="0"/>
                <a:ea typeface="Quicksand" pitchFamily="34" charset="-122"/>
                <a:cs typeface="Quicksand" pitchFamily="34" charset="-120"/>
              </a:rPr>
              <a:t>описывают</a:t>
            </a:r>
            <a:r>
              <a:rPr lang="en-US" dirty="0">
                <a:solidFill>
                  <a:schemeClr val="bg1"/>
                </a:solidFill>
                <a:latin typeface="Quicksand" pitchFamily="34" charset="0"/>
                <a:ea typeface="Quicksand" pitchFamily="34" charset="-122"/>
                <a:cs typeface="Quicksand" pitchFamily="34" charset="-120"/>
              </a:rPr>
              <a:t>, </a:t>
            </a:r>
            <a:r>
              <a:rPr lang="en-US" i="1" dirty="0" err="1">
                <a:solidFill>
                  <a:schemeClr val="bg1"/>
                </a:solidFill>
                <a:latin typeface="Quicksand" pitchFamily="34" charset="0"/>
                <a:ea typeface="Quicksand" pitchFamily="34" charset="-122"/>
                <a:cs typeface="Quicksand" pitchFamily="34" charset="-120"/>
              </a:rPr>
              <a:t>как</a:t>
            </a:r>
            <a:r>
              <a:rPr lang="en-US" dirty="0">
                <a:solidFill>
                  <a:schemeClr val="bg1"/>
                </a:solidFill>
                <a:latin typeface="Quicksand" pitchFamily="34" charset="0"/>
                <a:ea typeface="Quicksand" pitchFamily="34" charset="-122"/>
                <a:cs typeface="Quicksand" pitchFamily="34" charset="-12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Quicksand" pitchFamily="34" charset="0"/>
                <a:ea typeface="Quicksand" pitchFamily="34" charset="-122"/>
                <a:cs typeface="Quicksand" pitchFamily="34" charset="-120"/>
              </a:rPr>
              <a:t>происходит</a:t>
            </a:r>
            <a:r>
              <a:rPr lang="en-US" dirty="0">
                <a:solidFill>
                  <a:schemeClr val="bg1"/>
                </a:solidFill>
                <a:latin typeface="Quicksand" pitchFamily="34" charset="0"/>
                <a:ea typeface="Quicksand" pitchFamily="34" charset="-122"/>
                <a:cs typeface="Quicksand" pitchFamily="34" charset="-12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Quicksand" pitchFamily="34" charset="0"/>
                <a:ea typeface="Quicksand" pitchFamily="34" charset="-122"/>
                <a:cs typeface="Quicksand" pitchFamily="34" charset="-120"/>
              </a:rPr>
              <a:t>действие</a:t>
            </a:r>
            <a:r>
              <a:rPr lang="en-US" dirty="0">
                <a:solidFill>
                  <a:schemeClr val="bg1"/>
                </a:solidFill>
                <a:latin typeface="Quicksand" pitchFamily="34" charset="0"/>
                <a:ea typeface="Quicksand" pitchFamily="34" charset="-122"/>
                <a:cs typeface="Quicksand" pitchFamily="34" charset="-120"/>
              </a:rPr>
              <a:t> (</a:t>
            </a:r>
            <a:r>
              <a:rPr lang="en-US" dirty="0" err="1">
                <a:solidFill>
                  <a:schemeClr val="bg1"/>
                </a:solidFill>
                <a:latin typeface="Quicksand" pitchFamily="34" charset="0"/>
                <a:ea typeface="Quicksand" pitchFamily="34" charset="-122"/>
                <a:cs typeface="Quicksand" pitchFamily="34" charset="-120"/>
              </a:rPr>
              <a:t>например</a:t>
            </a:r>
            <a:r>
              <a:rPr lang="en-US" dirty="0">
                <a:solidFill>
                  <a:schemeClr val="bg1"/>
                </a:solidFill>
                <a:latin typeface="Quicksand" pitchFamily="34" charset="0"/>
                <a:ea typeface="Quicksand" pitchFamily="34" charset="-122"/>
                <a:cs typeface="Quicksand" pitchFamily="34" charset="-120"/>
              </a:rPr>
              <a:t>, "</a:t>
            </a:r>
            <a:r>
              <a:rPr lang="en-US" dirty="0" err="1">
                <a:solidFill>
                  <a:schemeClr val="bg1"/>
                </a:solidFill>
                <a:latin typeface="Quicksand" pitchFamily="34" charset="0"/>
                <a:ea typeface="Quicksand" pitchFamily="34" charset="-122"/>
                <a:cs typeface="Quicksand" pitchFamily="34" charset="-120"/>
              </a:rPr>
              <a:t>быстро</a:t>
            </a:r>
            <a:r>
              <a:rPr lang="en-US" dirty="0">
                <a:solidFill>
                  <a:schemeClr val="bg1"/>
                </a:solidFill>
                <a:latin typeface="Quicksand" pitchFamily="34" charset="0"/>
                <a:ea typeface="Quicksand" pitchFamily="34" charset="-122"/>
                <a:cs typeface="Quicksand" pitchFamily="34" charset="-12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Quicksand" pitchFamily="34" charset="0"/>
                <a:ea typeface="Quicksand" pitchFamily="34" charset="-122"/>
                <a:cs typeface="Quicksand" pitchFamily="34" charset="-120"/>
              </a:rPr>
              <a:t>бежать</a:t>
            </a:r>
            <a:r>
              <a:rPr lang="en-US" dirty="0">
                <a:solidFill>
                  <a:schemeClr val="bg1"/>
                </a:solidFill>
                <a:latin typeface="Quicksand" pitchFamily="34" charset="0"/>
                <a:ea typeface="Quicksand" pitchFamily="34" charset="-122"/>
                <a:cs typeface="Quicksand" pitchFamily="34" charset="-120"/>
              </a:rPr>
              <a:t>" </a:t>
            </a:r>
            <a:r>
              <a:rPr lang="en-US" dirty="0" err="1">
                <a:solidFill>
                  <a:schemeClr val="bg1"/>
                </a:solidFill>
                <a:latin typeface="Quicksand" pitchFamily="34" charset="0"/>
                <a:ea typeface="Quicksand" pitchFamily="34" charset="-122"/>
                <a:cs typeface="Quicksand" pitchFamily="34" charset="-120"/>
              </a:rPr>
              <a:t>или</a:t>
            </a:r>
            <a:r>
              <a:rPr lang="en-US" dirty="0">
                <a:solidFill>
                  <a:schemeClr val="bg1"/>
                </a:solidFill>
                <a:latin typeface="Quicksand" pitchFamily="34" charset="0"/>
                <a:ea typeface="Quicksand" pitchFamily="34" charset="-122"/>
                <a:cs typeface="Quicksand" pitchFamily="34" charset="-120"/>
              </a:rPr>
              <a:t> "</a:t>
            </a:r>
            <a:r>
              <a:rPr lang="en-US" dirty="0" err="1">
                <a:solidFill>
                  <a:schemeClr val="bg1"/>
                </a:solidFill>
                <a:latin typeface="Quicksand" pitchFamily="34" charset="0"/>
                <a:ea typeface="Quicksand" pitchFamily="34" charset="-122"/>
                <a:cs typeface="Quicksand" pitchFamily="34" charset="-120"/>
              </a:rPr>
              <a:t>громко</a:t>
            </a:r>
            <a:r>
              <a:rPr lang="en-US" dirty="0">
                <a:solidFill>
                  <a:schemeClr val="bg1"/>
                </a:solidFill>
                <a:latin typeface="Quicksand" pitchFamily="34" charset="0"/>
                <a:ea typeface="Quicksand" pitchFamily="34" charset="-122"/>
                <a:cs typeface="Quicksand" pitchFamily="34" charset="-12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Quicksand" pitchFamily="34" charset="0"/>
                <a:ea typeface="Quicksand" pitchFamily="34" charset="-122"/>
                <a:cs typeface="Quicksand" pitchFamily="34" charset="-120"/>
              </a:rPr>
              <a:t>говорить</a:t>
            </a:r>
            <a:r>
              <a:rPr lang="en-US" dirty="0">
                <a:solidFill>
                  <a:schemeClr val="bg1"/>
                </a:solidFill>
                <a:latin typeface="Quicksand" pitchFamily="34" charset="0"/>
                <a:ea typeface="Quicksand" pitchFamily="34" charset="-122"/>
                <a:cs typeface="Quicksand" pitchFamily="34" charset="-120"/>
              </a:rPr>
              <a:t>"). </a:t>
            </a:r>
            <a:r>
              <a:rPr lang="en-US" dirty="0" err="1">
                <a:solidFill>
                  <a:schemeClr val="bg1"/>
                </a:solidFill>
                <a:latin typeface="Quicksand" pitchFamily="34" charset="0"/>
                <a:ea typeface="Quicksand" pitchFamily="34" charset="-122"/>
                <a:cs typeface="Quicksand" pitchFamily="34" charset="-120"/>
              </a:rPr>
              <a:t>Но</a:t>
            </a:r>
            <a:r>
              <a:rPr lang="en-US" dirty="0">
                <a:solidFill>
                  <a:schemeClr val="bg1"/>
                </a:solidFill>
                <a:latin typeface="Quicksand" pitchFamily="34" charset="0"/>
                <a:ea typeface="Quicksand" pitchFamily="34" charset="-122"/>
                <a:cs typeface="Quicksand" pitchFamily="34" charset="-12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Quicksand" pitchFamily="34" charset="0"/>
                <a:ea typeface="Quicksand" pitchFamily="34" charset="-122"/>
                <a:cs typeface="Quicksand" pitchFamily="34" charset="-120"/>
              </a:rPr>
              <a:t>почему</a:t>
            </a:r>
            <a:r>
              <a:rPr lang="en-US" dirty="0">
                <a:solidFill>
                  <a:schemeClr val="bg1"/>
                </a:solidFill>
                <a:latin typeface="Quicksand" pitchFamily="34" charset="0"/>
                <a:ea typeface="Quicksand" pitchFamily="34" charset="-122"/>
                <a:cs typeface="Quicksand" pitchFamily="34" charset="-12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Quicksand" pitchFamily="34" charset="0"/>
                <a:ea typeface="Quicksand" pitchFamily="34" charset="-122"/>
                <a:cs typeface="Quicksand" pitchFamily="34" charset="-120"/>
              </a:rPr>
              <a:t>некоторые</a:t>
            </a:r>
            <a:r>
              <a:rPr lang="en-US" dirty="0">
                <a:solidFill>
                  <a:schemeClr val="bg1"/>
                </a:solidFill>
                <a:latin typeface="Quicksand" pitchFamily="34" charset="0"/>
                <a:ea typeface="Quicksand" pitchFamily="34" charset="-122"/>
                <a:cs typeface="Quicksand" pitchFamily="34" charset="-12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Quicksand" pitchFamily="34" charset="0"/>
                <a:ea typeface="Quicksand" pitchFamily="34" charset="-122"/>
                <a:cs typeface="Quicksand" pitchFamily="34" charset="-120"/>
              </a:rPr>
              <a:t>из</a:t>
            </a:r>
            <a:r>
              <a:rPr lang="en-US" dirty="0">
                <a:solidFill>
                  <a:schemeClr val="bg1"/>
                </a:solidFill>
                <a:latin typeface="Quicksand" pitchFamily="34" charset="0"/>
                <a:ea typeface="Quicksand" pitchFamily="34" charset="-122"/>
                <a:cs typeface="Quicksand" pitchFamily="34" charset="-12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Quicksand" pitchFamily="34" charset="0"/>
                <a:ea typeface="Quicksand" pitchFamily="34" charset="-122"/>
                <a:cs typeface="Quicksand" pitchFamily="34" charset="-120"/>
              </a:rPr>
              <a:t>них</a:t>
            </a:r>
            <a:r>
              <a:rPr lang="en-US" dirty="0">
                <a:solidFill>
                  <a:schemeClr val="bg1"/>
                </a:solidFill>
                <a:latin typeface="Quicksand" pitchFamily="34" charset="0"/>
                <a:ea typeface="Quicksand" pitchFamily="34" charset="-122"/>
                <a:cs typeface="Quicksand" pitchFamily="34" charset="-12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Quicksand" pitchFamily="34" charset="0"/>
                <a:ea typeface="Quicksand" pitchFamily="34" charset="-122"/>
                <a:cs typeface="Quicksand" pitchFamily="34" charset="-120"/>
              </a:rPr>
              <a:t>пишутся</a:t>
            </a:r>
            <a:r>
              <a:rPr lang="en-US" dirty="0">
                <a:solidFill>
                  <a:schemeClr val="bg1"/>
                </a:solidFill>
                <a:latin typeface="Quicksand" pitchFamily="34" charset="0"/>
                <a:ea typeface="Quicksand" pitchFamily="34" charset="-122"/>
                <a:cs typeface="Quicksand" pitchFamily="34" charset="-12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Quicksand" pitchFamily="34" charset="0"/>
                <a:ea typeface="Quicksand" pitchFamily="34" charset="-122"/>
                <a:cs typeface="Quicksand" pitchFamily="34" charset="-120"/>
              </a:rPr>
              <a:t>через</a:t>
            </a:r>
            <a:r>
              <a:rPr lang="en-US" dirty="0">
                <a:solidFill>
                  <a:schemeClr val="bg1"/>
                </a:solidFill>
                <a:latin typeface="Quicksand" pitchFamily="34" charset="0"/>
                <a:ea typeface="Quicksand" pitchFamily="34" charset="-122"/>
                <a:cs typeface="Quicksand" pitchFamily="34" charset="-12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Quicksand" pitchFamily="34" charset="0"/>
                <a:ea typeface="Quicksand" pitchFamily="34" charset="-122"/>
                <a:cs typeface="Quicksand" pitchFamily="34" charset="-120"/>
              </a:rPr>
              <a:t>де</a:t>
            </a:r>
            <a:r>
              <a:rPr lang="ru-RU" dirty="0" smtClean="0">
                <a:solidFill>
                  <a:schemeClr val="bg1"/>
                </a:solidFill>
                <a:latin typeface="Quicksand" pitchFamily="34" charset="0"/>
                <a:ea typeface="Quicksand" pitchFamily="34" charset="-122"/>
                <a:cs typeface="Quicksand" pitchFamily="34" charset="-120"/>
              </a:rPr>
              <a:t>ф</a:t>
            </a:r>
            <a:r>
              <a:rPr lang="en-US" dirty="0" err="1" smtClean="0">
                <a:solidFill>
                  <a:schemeClr val="bg1"/>
                </a:solidFill>
                <a:latin typeface="Quicksand" pitchFamily="34" charset="0"/>
                <a:ea typeface="Quicksand" pitchFamily="34" charset="-122"/>
                <a:cs typeface="Quicksand" pitchFamily="34" charset="-120"/>
              </a:rPr>
              <a:t>ис</a:t>
            </a:r>
            <a:r>
              <a:rPr lang="en-US" dirty="0" smtClean="0">
                <a:solidFill>
                  <a:schemeClr val="bg1"/>
                </a:solidFill>
                <a:latin typeface="Quicksand" pitchFamily="34" charset="0"/>
                <a:ea typeface="Quicksand" pitchFamily="34" charset="-122"/>
                <a:cs typeface="Quicksand" pitchFamily="34" charset="-120"/>
              </a:rPr>
              <a:t> </a:t>
            </a:r>
            <a:r>
              <a:rPr lang="en-US" dirty="0">
                <a:solidFill>
                  <a:schemeClr val="bg1"/>
                </a:solidFill>
                <a:latin typeface="Quicksand" pitchFamily="34" charset="0"/>
                <a:ea typeface="Quicksand" pitchFamily="34" charset="-122"/>
                <a:cs typeface="Quicksand" pitchFamily="34" charset="-120"/>
              </a:rPr>
              <a:t>(</a:t>
            </a:r>
            <a:r>
              <a:rPr lang="en-US" dirty="0" err="1">
                <a:solidFill>
                  <a:schemeClr val="bg1"/>
                </a:solidFill>
                <a:latin typeface="Quicksand" pitchFamily="34" charset="0"/>
                <a:ea typeface="Quicksand" pitchFamily="34" charset="-122"/>
                <a:cs typeface="Quicksand" pitchFamily="34" charset="-120"/>
              </a:rPr>
              <a:t>как</a:t>
            </a:r>
            <a:r>
              <a:rPr lang="en-US" dirty="0">
                <a:solidFill>
                  <a:schemeClr val="bg1"/>
                </a:solidFill>
                <a:latin typeface="Quicksand" pitchFamily="34" charset="0"/>
                <a:ea typeface="Quicksand" pitchFamily="34" charset="-122"/>
                <a:cs typeface="Quicksand" pitchFamily="34" charset="-120"/>
              </a:rPr>
              <a:t> "</a:t>
            </a:r>
            <a:r>
              <a:rPr lang="en-US" dirty="0" err="1">
                <a:solidFill>
                  <a:schemeClr val="bg1"/>
                </a:solidFill>
                <a:latin typeface="Quicksand" pitchFamily="34" charset="0"/>
                <a:ea typeface="Quicksand" pitchFamily="34" charset="-122"/>
                <a:cs typeface="Quicksand" pitchFamily="34" charset="-120"/>
              </a:rPr>
              <a:t>по-новому</a:t>
            </a:r>
            <a:r>
              <a:rPr lang="en-US" dirty="0">
                <a:solidFill>
                  <a:schemeClr val="bg1"/>
                </a:solidFill>
                <a:latin typeface="Quicksand" pitchFamily="34" charset="0"/>
                <a:ea typeface="Quicksand" pitchFamily="34" charset="-122"/>
                <a:cs typeface="Quicksand" pitchFamily="34" charset="-120"/>
              </a:rPr>
              <a:t>"), а </a:t>
            </a:r>
            <a:r>
              <a:rPr lang="en-US" dirty="0" err="1">
                <a:solidFill>
                  <a:schemeClr val="bg1"/>
                </a:solidFill>
                <a:latin typeface="Quicksand" pitchFamily="34" charset="0"/>
                <a:ea typeface="Quicksand" pitchFamily="34" charset="-122"/>
                <a:cs typeface="Quicksand" pitchFamily="34" charset="-120"/>
              </a:rPr>
              <a:t>другие</a:t>
            </a:r>
            <a:r>
              <a:rPr lang="en-US" dirty="0">
                <a:solidFill>
                  <a:schemeClr val="bg1"/>
                </a:solidFill>
                <a:latin typeface="Quicksand" pitchFamily="34" charset="0"/>
                <a:ea typeface="Quicksand" pitchFamily="34" charset="-122"/>
                <a:cs typeface="Quicksand" pitchFamily="34" charset="-120"/>
              </a:rPr>
              <a:t> — </a:t>
            </a:r>
            <a:r>
              <a:rPr lang="en-US" dirty="0" err="1">
                <a:solidFill>
                  <a:schemeClr val="bg1"/>
                </a:solidFill>
                <a:latin typeface="Quicksand" pitchFamily="34" charset="0"/>
                <a:ea typeface="Quicksand" pitchFamily="34" charset="-122"/>
                <a:cs typeface="Quicksand" pitchFamily="34" charset="-120"/>
              </a:rPr>
              <a:t>слитно</a:t>
            </a:r>
            <a:r>
              <a:rPr lang="en-US" dirty="0">
                <a:solidFill>
                  <a:schemeClr val="bg1"/>
                </a:solidFill>
                <a:latin typeface="Quicksand" pitchFamily="34" charset="0"/>
                <a:ea typeface="Quicksand" pitchFamily="34" charset="-122"/>
                <a:cs typeface="Quicksand" pitchFamily="34" charset="-12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Quicksand" pitchFamily="34" charset="0"/>
                <a:ea typeface="Quicksand" pitchFamily="34" charset="-122"/>
                <a:cs typeface="Quicksand" pitchFamily="34" charset="-120"/>
              </a:rPr>
              <a:t>или</a:t>
            </a:r>
            <a:r>
              <a:rPr lang="en-US" dirty="0">
                <a:solidFill>
                  <a:schemeClr val="bg1"/>
                </a:solidFill>
                <a:latin typeface="Quicksand" pitchFamily="34" charset="0"/>
                <a:ea typeface="Quicksand" pitchFamily="34" charset="-122"/>
                <a:cs typeface="Quicksand" pitchFamily="34" charset="-12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Quicksand" pitchFamily="34" charset="0"/>
                <a:ea typeface="Quicksand" pitchFamily="34" charset="-122"/>
                <a:cs typeface="Quicksand" pitchFamily="34" charset="-120"/>
              </a:rPr>
              <a:t>раздельно</a:t>
            </a:r>
            <a:r>
              <a:rPr lang="en-US" dirty="0">
                <a:solidFill>
                  <a:schemeClr val="bg1"/>
                </a:solidFill>
                <a:latin typeface="Quicksand" pitchFamily="34" charset="0"/>
                <a:ea typeface="Quicksand" pitchFamily="34" charset="-122"/>
                <a:cs typeface="Quicksand" pitchFamily="34" charset="-120"/>
              </a:rPr>
              <a:t>? 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9008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Наречия (слова, отвечающие на вопросы "как?", "когда?", "где?"), образованные с помощью приставки по- и суффиксов -ому, -ему, -</a:t>
            </a:r>
            <a:r>
              <a:rPr lang="ru-RU" dirty="0" err="1">
                <a:solidFill>
                  <a:schemeClr val="bg1"/>
                </a:solidFill>
              </a:rPr>
              <a:t>ски</a:t>
            </a:r>
            <a:r>
              <a:rPr lang="ru-RU" dirty="0">
                <a:solidFill>
                  <a:schemeClr val="bg1"/>
                </a:solidFill>
              </a:rPr>
              <a:t>, -</a:t>
            </a:r>
            <a:r>
              <a:rPr lang="ru-RU" dirty="0" err="1">
                <a:solidFill>
                  <a:schemeClr val="bg1"/>
                </a:solidFill>
              </a:rPr>
              <a:t>цки</a:t>
            </a:r>
            <a:r>
              <a:rPr lang="ru-RU" dirty="0">
                <a:solidFill>
                  <a:schemeClr val="bg1"/>
                </a:solidFill>
              </a:rPr>
              <a:t>, -</a:t>
            </a:r>
            <a:r>
              <a:rPr lang="ru-RU" dirty="0" err="1">
                <a:solidFill>
                  <a:schemeClr val="bg1"/>
                </a:solidFill>
              </a:rPr>
              <a:t>ьи</a:t>
            </a:r>
            <a:r>
              <a:rPr lang="ru-RU" dirty="0">
                <a:solidFill>
                  <a:schemeClr val="bg1"/>
                </a:solidFill>
              </a:rPr>
              <a:t>, всегда пишутся через дефис. Например, "по-новому" (как по-новому?), "по-русски" (как по-русски?), "по-волчьи" (как по-волчьи?). Запомните это правило для </a:t>
            </a:r>
            <a:r>
              <a:rPr lang="ru-RU" dirty="0" smtClean="0">
                <a:solidFill>
                  <a:schemeClr val="bg1"/>
                </a:solidFill>
              </a:rPr>
              <a:t>верного </a:t>
            </a:r>
            <a:r>
              <a:rPr lang="ru-RU" dirty="0">
                <a:solidFill>
                  <a:schemeClr val="bg1"/>
                </a:solidFill>
              </a:rPr>
              <a:t>написания!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4172" y="3441031"/>
            <a:ext cx="4977828" cy="3681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621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4000" dirty="0">
                <a:solidFill>
                  <a:schemeClr val="bg1"/>
                </a:solidFill>
              </a:rPr>
              <a:t>Запомните: наречия, в составе которых есть "-то", "-либо", "-</a:t>
            </a:r>
            <a:r>
              <a:rPr lang="ru-RU" sz="4000" dirty="0" err="1">
                <a:solidFill>
                  <a:schemeClr val="bg1"/>
                </a:solidFill>
              </a:rPr>
              <a:t>нибудь</a:t>
            </a:r>
            <a:r>
              <a:rPr lang="ru-RU" sz="4000" dirty="0">
                <a:solidFill>
                  <a:schemeClr val="bg1"/>
                </a:solidFill>
              </a:rPr>
              <a:t>", всегда пишутся через дефис. Это надёжный сигнал для дефиса! </a:t>
            </a:r>
            <a:endParaRPr lang="ru-RU" sz="4000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sz="4000" dirty="0" smtClean="0">
                <a:solidFill>
                  <a:schemeClr val="bg1"/>
                </a:solidFill>
              </a:rPr>
              <a:t>Например: </a:t>
            </a:r>
            <a:r>
              <a:rPr lang="ru-RU" sz="4000" dirty="0">
                <a:solidFill>
                  <a:schemeClr val="bg1"/>
                </a:solidFill>
              </a:rPr>
              <a:t>когда-то, где-либо или как-нибудь.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4466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06748023"/>
              </p:ext>
            </p:extLst>
          </p:nvPr>
        </p:nvGraphicFramePr>
        <p:xfrm>
          <a:off x="445676" y="510916"/>
          <a:ext cx="11359167" cy="574054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103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0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416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5090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95303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№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Способ образования 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Морфемы 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Примеры 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303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1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 </a:t>
                      </a:r>
                      <a:r>
                        <a:rPr lang="ru-RU" sz="2800" dirty="0" smtClean="0">
                          <a:effectLst/>
                        </a:rPr>
                        <a:t>Приставочный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Суффиксальный 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 </a:t>
                      </a:r>
                      <a:r>
                        <a:rPr lang="ru-RU" sz="2800" dirty="0" smtClean="0">
                          <a:effectLst/>
                        </a:rPr>
                        <a:t>кое –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-то, -либо, -нибудь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</a:rPr>
                        <a:t>Кое-как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</a:rPr>
                        <a:t>Как-нибудь</a:t>
                      </a:r>
                      <a:r>
                        <a:rPr lang="ru-RU" sz="2800" dirty="0">
                          <a:effectLst/>
                        </a:rPr>
                        <a:t> 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5303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2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 </a:t>
                      </a:r>
                      <a:r>
                        <a:rPr lang="ru-RU" sz="2800" dirty="0" smtClean="0">
                          <a:effectLst/>
                        </a:rPr>
                        <a:t>Приставочно-суффиксальный 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 </a:t>
                      </a:r>
                      <a:r>
                        <a:rPr lang="ru-RU" sz="2800" dirty="0" smtClean="0">
                          <a:effectLst/>
                        </a:rPr>
                        <a:t>по-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-ему</a:t>
                      </a:r>
                      <a:r>
                        <a:rPr lang="ru-RU" sz="2800" baseline="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, -ому, -и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</a:rPr>
                        <a:t>По-новому, по-моему, по-дружески </a:t>
                      </a:r>
                      <a:r>
                        <a:rPr lang="ru-RU" sz="2800" dirty="0">
                          <a:effectLst/>
                        </a:rPr>
                        <a:t> 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303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3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>
                          <a:effectLst/>
                        </a:rPr>
                        <a:t> </a:t>
                      </a:r>
                      <a:r>
                        <a:rPr lang="ru-RU" sz="2800" dirty="0" smtClean="0">
                          <a:effectLst/>
                        </a:rPr>
                        <a:t>Приставочно-суффиксальный </a:t>
                      </a:r>
                      <a:endParaRPr lang="ru-RU" sz="2800" dirty="0" smtClean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 </a:t>
                      </a:r>
                      <a:r>
                        <a:rPr lang="ru-RU" sz="2800" dirty="0" smtClean="0">
                          <a:effectLst/>
                        </a:rPr>
                        <a:t>в-, во-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r>
                        <a:rPr lang="ru-RU" sz="2800" dirty="0" err="1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ых</a:t>
                      </a:r>
                      <a:r>
                        <a:rPr lang="ru-RU" sz="280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,</a:t>
                      </a:r>
                      <a:r>
                        <a:rPr lang="ru-RU" sz="2800" baseline="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 -их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</a:rPr>
                        <a:t>Во-первых,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В-третьих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5303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4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 </a:t>
                      </a:r>
                      <a:r>
                        <a:rPr lang="ru-RU" sz="2800" dirty="0" smtClean="0">
                          <a:effectLst/>
                        </a:rPr>
                        <a:t>Повтор 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 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 </a:t>
                      </a:r>
                      <a:r>
                        <a:rPr lang="ru-RU" sz="2800" dirty="0" smtClean="0">
                          <a:effectLst/>
                        </a:rPr>
                        <a:t>Чуть-чуть,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Крепко-накрепко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5303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5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 </a:t>
                      </a:r>
                      <a:r>
                        <a:rPr lang="ru-RU" sz="2800" dirty="0" smtClean="0">
                          <a:effectLst/>
                        </a:rPr>
                        <a:t>Исключения 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 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</a:rPr>
                        <a:t>Бок о бок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Точь-в-точь 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78464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Готовимся к ОГЭ</a:t>
            </a:r>
            <a:endParaRPr lang="ru-RU" dirty="0"/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347870" y="1502185"/>
            <a:ext cx="10203826" cy="4524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Орфографический анализ.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Укажите варианты ответов, в которых дано верное объяснение написания выделенного слова. Запишите номера этих ответов.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1)  (мне) БЕЗРАЗЛИЧНО  — неизменяемая приставка БЕЗ-.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2)  ОТОРВАННАЯ (пуговица)  — в суффиксе полного причастия пишется -НН-.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3)  ЗАПЕРЕТЬ (на ключ)  — написание безударной гласной в корне слова объясняется исключением из правила о чередующихся корнях.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4)  ТАЮЩИЙ (снег)  — в причастии, образованном от II спряжения, пишется суффикс -ЮЩ-.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5)  (встретиться) ПО-ДРУЖЕСКИ  — наречия на -И, -СКИ с приставкой ПО- пишутся через дефис.</a:t>
            </a:r>
          </a:p>
        </p:txBody>
      </p:sp>
    </p:spTree>
    <p:extLst>
      <p:ext uri="{BB962C8B-B14F-4D97-AF65-F5344CB8AC3E}">
        <p14:creationId xmlns:p14="http://schemas.microsoft.com/office/powerpoint/2010/main" val="187074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7872" y="1411121"/>
            <a:ext cx="8579555" cy="4826000"/>
          </a:xfrm>
        </p:spPr>
      </p:pic>
    </p:spTree>
    <p:extLst>
      <p:ext uri="{BB962C8B-B14F-4D97-AF65-F5344CB8AC3E}">
        <p14:creationId xmlns:p14="http://schemas.microsoft.com/office/powerpoint/2010/main" val="3529438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Blue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Glossy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12700" cap="flat" cmpd="sng" algn="ctr">
          <a:solidFill>
            <a:schemeClr val="phClr">
              <a:tint val="95000"/>
              <a:shade val="95000"/>
              <a:satMod val="120000"/>
            </a:schemeClr>
          </a:solidFill>
          <a:prstDash val="solid"/>
        </a:ln>
        <a:ln w="55000" cap="flat" cmpd="thickThin" algn="ctr">
          <a:solidFill>
            <a:schemeClr val="phClr">
              <a:tint val="90000"/>
              <a:satMod val="130000"/>
            </a:schemeClr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1065</TotalTime>
  <Words>195</Words>
  <Application>Microsoft Office PowerPoint</Application>
  <PresentationFormat>Широкоэкранный</PresentationFormat>
  <Paragraphs>51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5" baseType="lpstr">
      <vt:lpstr>Arial</vt:lpstr>
      <vt:lpstr>Calibri</vt:lpstr>
      <vt:lpstr>Calibri Light</vt:lpstr>
      <vt:lpstr>Century Schoolbook</vt:lpstr>
      <vt:lpstr>Quicksand</vt:lpstr>
      <vt:lpstr>Times New Roman</vt:lpstr>
      <vt:lpstr>Тема Office</vt:lpstr>
      <vt:lpstr>Презентация PowerPoint</vt:lpstr>
      <vt:lpstr>Поставим цели:</vt:lpstr>
      <vt:lpstr>        Наречия — это слова, которые описывают, как происходит действие (например, "быстро бежать" или "громко говорить"). Но почему некоторые из них пишутся через дефис (как "по-новому"), а другие — слитно или раздельно? </vt:lpstr>
      <vt:lpstr>Презентация PowerPoint</vt:lpstr>
      <vt:lpstr>Презентация PowerPoint</vt:lpstr>
      <vt:lpstr>Презентация PowerPoint</vt:lpstr>
      <vt:lpstr>Готовимся к ОГЭ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Поиск партнера  по бизнесу</dc:title>
  <dc:creator>User Obstinate</dc:creator>
  <cp:lastModifiedBy>kab22</cp:lastModifiedBy>
  <cp:revision>24</cp:revision>
  <dcterms:created xsi:type="dcterms:W3CDTF">2021-07-26T06:07:50Z</dcterms:created>
  <dcterms:modified xsi:type="dcterms:W3CDTF">2026-01-28T06:20:33Z</dcterms:modified>
</cp:coreProperties>
</file>