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6" r:id="rId5"/>
    <p:sldId id="260" r:id="rId6"/>
    <p:sldId id="261" r:id="rId7"/>
    <p:sldId id="264" r:id="rId8"/>
    <p:sldId id="263" r:id="rId9"/>
    <p:sldId id="259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44" d="100"/>
          <a:sy n="44" d="100"/>
        </p:scale>
        <p:origin x="60" y="7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DDAA9-F998-41A1-A7E7-C4D6BE830798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7B835-5B88-4D62-ADE7-534EEF636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816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DDAA9-F998-41A1-A7E7-C4D6BE830798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7B835-5B88-4D62-ADE7-534EEF636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735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DDAA9-F998-41A1-A7E7-C4D6BE830798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7B835-5B88-4D62-ADE7-534EEF636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3258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DDAA9-F998-41A1-A7E7-C4D6BE830798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7B835-5B88-4D62-ADE7-534EEF636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9933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DDAA9-F998-41A1-A7E7-C4D6BE830798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7B835-5B88-4D62-ADE7-534EEF636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8742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DDAA9-F998-41A1-A7E7-C4D6BE830798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7B835-5B88-4D62-ADE7-534EEF636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61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DDAA9-F998-41A1-A7E7-C4D6BE830798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7B835-5B88-4D62-ADE7-534EEF636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04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DDAA9-F998-41A1-A7E7-C4D6BE830798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7B835-5B88-4D62-ADE7-534EEF636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485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DDAA9-F998-41A1-A7E7-C4D6BE830798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7B835-5B88-4D62-ADE7-534EEF636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475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DDAA9-F998-41A1-A7E7-C4D6BE830798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41C7B835-5B88-4D62-ADE7-534EEF636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625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DDAA9-F998-41A1-A7E7-C4D6BE830798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7B835-5B88-4D62-ADE7-534EEF636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515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DDAA9-F998-41A1-A7E7-C4D6BE830798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7B835-5B88-4D62-ADE7-534EEF636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785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DDAA9-F998-41A1-A7E7-C4D6BE830798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7B835-5B88-4D62-ADE7-534EEF636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429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DDAA9-F998-41A1-A7E7-C4D6BE830798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7B835-5B88-4D62-ADE7-534EEF636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871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DDAA9-F998-41A1-A7E7-C4D6BE830798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7B835-5B88-4D62-ADE7-534EEF636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861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DDAA9-F998-41A1-A7E7-C4D6BE830798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7B835-5B88-4D62-ADE7-534EEF636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260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DDAA9-F998-41A1-A7E7-C4D6BE830798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7B835-5B88-4D62-ADE7-534EEF636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194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ABDDAA9-F998-41A1-A7E7-C4D6BE830798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1C7B835-5B88-4D62-ADE7-534EEF636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498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28705" y="71822"/>
            <a:ext cx="8574622" cy="600840"/>
          </a:xfrm>
        </p:spPr>
        <p:txBody>
          <a:bodyPr>
            <a:normAutofit fontScale="90000"/>
          </a:bodyPr>
          <a:lstStyle/>
          <a:p>
            <a:pPr algn="ctr"/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75670" y="1732163"/>
            <a:ext cx="9480692" cy="1388534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/>
              <a:t>Повторение темы </a:t>
            </a:r>
          </a:p>
          <a:p>
            <a:pPr algn="ctr"/>
            <a:r>
              <a:rPr lang="ru-RU" sz="6000" b="1" dirty="0" smtClean="0"/>
              <a:t>«Синтаксис и пунктуация».</a:t>
            </a:r>
            <a:endParaRPr lang="ru-RU" sz="6000" b="1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089709" y="3328861"/>
            <a:ext cx="6987645" cy="138853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1371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09" y="409905"/>
            <a:ext cx="10018713" cy="578068"/>
          </a:xfrm>
        </p:spPr>
        <p:txBody>
          <a:bodyPr>
            <a:normAutofit fontScale="90000"/>
          </a:bodyPr>
          <a:lstStyle/>
          <a:p>
            <a:pPr algn="just"/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08" y="1460938"/>
            <a:ext cx="10018713" cy="469812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5400" b="1" dirty="0"/>
              <a:t>Цель:</a:t>
            </a:r>
            <a:r>
              <a:rPr lang="ru-RU" sz="5400" dirty="0"/>
              <a:t> обобщение и закрепление знаний, полученных при изучении раздела «Синтаксис и пунктуация».</a:t>
            </a:r>
            <a:br>
              <a:rPr lang="ru-RU" sz="5400" dirty="0"/>
            </a:br>
            <a:endParaRPr lang="ru-RU" sz="5400" dirty="0"/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034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212834"/>
            <a:ext cx="10018713" cy="42829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861849"/>
            <a:ext cx="10018713" cy="4929352"/>
          </a:xfrm>
        </p:spPr>
        <p:txBody>
          <a:bodyPr/>
          <a:lstStyle/>
          <a:p>
            <a:pPr marL="0" indent="0">
              <a:buNone/>
            </a:pPr>
            <a:r>
              <a:rPr lang="ru-RU" sz="6000" b="1" dirty="0" smtClean="0"/>
              <a:t>«Русский </a:t>
            </a:r>
            <a:r>
              <a:rPr lang="ru-RU" sz="6000" b="1" dirty="0"/>
              <a:t>язык в </a:t>
            </a:r>
            <a:r>
              <a:rPr lang="ru-RU" sz="6000" b="1" dirty="0" smtClean="0"/>
              <a:t>умелых руках </a:t>
            </a:r>
            <a:r>
              <a:rPr lang="ru-RU" sz="6000" b="1" dirty="0"/>
              <a:t>ловок, гибок, послушен и выразителен</a:t>
            </a:r>
            <a:r>
              <a:rPr lang="ru-RU" sz="6000" b="1" dirty="0" smtClean="0"/>
              <a:t>…»</a:t>
            </a:r>
            <a:r>
              <a:rPr lang="ru-RU" sz="6000" dirty="0" smtClean="0"/>
              <a:t> </a:t>
            </a:r>
          </a:p>
          <a:p>
            <a:pPr marL="0" indent="0">
              <a:buNone/>
            </a:pPr>
            <a:r>
              <a:rPr lang="ru-RU" sz="6000" dirty="0" smtClean="0"/>
              <a:t>А</a:t>
            </a:r>
            <a:r>
              <a:rPr lang="ru-RU" sz="6000" dirty="0"/>
              <a:t>. И. </a:t>
            </a:r>
            <a:r>
              <a:rPr lang="ru-RU" sz="6000" dirty="0" smtClean="0"/>
              <a:t>Куприн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8614" y="3867807"/>
            <a:ext cx="3313386" cy="2990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63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09" y="202324"/>
            <a:ext cx="6324877" cy="1752599"/>
          </a:xfrm>
        </p:spPr>
        <p:txBody>
          <a:bodyPr>
            <a:normAutofit/>
          </a:bodyPr>
          <a:lstStyle/>
          <a:p>
            <a:r>
              <a:rPr lang="ru-RU" b="1" dirty="0" smtClean="0"/>
              <a:t>«Корректор</a:t>
            </a:r>
            <a:r>
              <a:rPr lang="ru-RU" b="1" dirty="0"/>
              <a:t>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09" y="2078420"/>
            <a:ext cx="10018713" cy="3124201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Пушистый снежинка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6539" y="0"/>
            <a:ext cx="4025462" cy="2702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50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14097"/>
            <a:ext cx="12192000" cy="3520965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3100" b="1" dirty="0" smtClean="0"/>
              <a:t>Подпишите домики. Расселите </a:t>
            </a:r>
            <a:r>
              <a:rPr lang="ru-RU" sz="3100" b="1" dirty="0"/>
              <a:t>в </a:t>
            </a:r>
            <a:r>
              <a:rPr lang="ru-RU" sz="3100" b="1" dirty="0" smtClean="0"/>
              <a:t>них словосочетания.</a:t>
            </a:r>
            <a:br>
              <a:rPr lang="ru-RU" sz="3100" b="1" dirty="0" smtClean="0"/>
            </a:br>
            <a:r>
              <a:rPr lang="ru-RU" dirty="0" smtClean="0"/>
              <a:t>(</a:t>
            </a:r>
            <a:r>
              <a:rPr lang="ru-RU" dirty="0"/>
              <a:t>1) Удивительная картина, (2) исчезать </a:t>
            </a:r>
            <a:r>
              <a:rPr lang="ru-RU" smtClean="0"/>
              <a:t>за горизонтом,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dirty="0"/>
              <a:t>3) снежная зима, (4) незадолго до холодов,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dirty="0"/>
              <a:t>5) приближаться к реке, (6) очень приятно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8828007"/>
              </p:ext>
            </p:extLst>
          </p:nvPr>
        </p:nvGraphicFramePr>
        <p:xfrm>
          <a:off x="79732" y="5096786"/>
          <a:ext cx="7487716" cy="14616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8075">
                  <a:extLst>
                    <a:ext uri="{9D8B030D-6E8A-4147-A177-3AD203B41FA5}">
                      <a16:colId xmlns:a16="http://schemas.microsoft.com/office/drawing/2014/main" val="3056337461"/>
                    </a:ext>
                  </a:extLst>
                </a:gridCol>
                <a:gridCol w="3699641">
                  <a:extLst>
                    <a:ext uri="{9D8B030D-6E8A-4147-A177-3AD203B41FA5}">
                      <a16:colId xmlns:a16="http://schemas.microsoft.com/office/drawing/2014/main" val="3046443061"/>
                    </a:ext>
                  </a:extLst>
                </a:gridCol>
              </a:tblGrid>
              <a:tr h="146166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632308"/>
                  </a:ext>
                </a:extLst>
              </a:tr>
            </a:tbl>
          </a:graphicData>
        </a:graphic>
      </p:graphicFrame>
      <p:sp>
        <p:nvSpPr>
          <p:cNvPr id="4" name="Равнобедренный треугольник 3"/>
          <p:cNvSpPr/>
          <p:nvPr/>
        </p:nvSpPr>
        <p:spPr>
          <a:xfrm>
            <a:off x="79732" y="3705308"/>
            <a:ext cx="3777565" cy="1391477"/>
          </a:xfrm>
          <a:prstGeom prst="triangle">
            <a:avLst>
              <a:gd name="adj" fmla="val 50212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857297" y="3705308"/>
            <a:ext cx="3640783" cy="1391477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7567448" y="3705307"/>
            <a:ext cx="3640783" cy="139147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4766885"/>
              </p:ext>
            </p:extLst>
          </p:nvPr>
        </p:nvGraphicFramePr>
        <p:xfrm>
          <a:off x="7567448" y="5096785"/>
          <a:ext cx="3777565" cy="14616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7565">
                  <a:extLst>
                    <a:ext uri="{9D8B030D-6E8A-4147-A177-3AD203B41FA5}">
                      <a16:colId xmlns:a16="http://schemas.microsoft.com/office/drawing/2014/main" val="1598276067"/>
                    </a:ext>
                  </a:extLst>
                </a:gridCol>
              </a:tblGrid>
              <a:tr h="146166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07238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8330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089" y="168165"/>
            <a:ext cx="5959365" cy="1752599"/>
          </a:xfrm>
        </p:spPr>
        <p:txBody>
          <a:bodyPr/>
          <a:lstStyle/>
          <a:p>
            <a:r>
              <a:rPr lang="ru-RU" b="1" dirty="0" smtClean="0"/>
              <a:t>Синтаксический разбор предложения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13792" y="2204543"/>
            <a:ext cx="10741573" cy="16422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dirty="0"/>
              <a:t>Яркие звезды блестели на небе.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0221" y="8564"/>
            <a:ext cx="3331779" cy="1985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27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Восстановить предложения. Составить схему каждого предложения. </a:t>
            </a:r>
            <a:r>
              <a:rPr lang="ru-RU" b="1" dirty="0" smtClean="0"/>
              <a:t>1-ое предложение должно быть сложное, 2-ое предложение – простое.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2566" y="2666999"/>
            <a:ext cx="10888717" cy="3124201"/>
          </a:xfrm>
          <a:solidFill>
            <a:schemeClr val="bg1"/>
          </a:solidFill>
        </p:spPr>
        <p:txBody>
          <a:bodyPr>
            <a:normAutofit fontScale="92500"/>
          </a:bodyPr>
          <a:lstStyle/>
          <a:p>
            <a:r>
              <a:rPr lang="ru-RU" sz="5400" dirty="0" smtClean="0"/>
              <a:t>Мимо</a:t>
            </a:r>
            <a:r>
              <a:rPr lang="ru-RU" sz="5400" dirty="0"/>
              <a:t>, реки, леса, неслись, текли, и.</a:t>
            </a:r>
          </a:p>
          <a:p>
            <a:r>
              <a:rPr lang="ru-RU" sz="5400" dirty="0"/>
              <a:t>Стучит, в, ветер, окно, и, ночью, злится.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45328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6905" y="86710"/>
            <a:ext cx="10018713" cy="1752599"/>
          </a:xfrm>
        </p:spPr>
        <p:txBody>
          <a:bodyPr>
            <a:normAutofit/>
          </a:bodyPr>
          <a:lstStyle/>
          <a:p>
            <a:r>
              <a:rPr lang="ru-RU" sz="6600" b="1" dirty="0" smtClean="0"/>
              <a:t>Проверь!</a:t>
            </a:r>
            <a:endParaRPr lang="ru-RU" sz="6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0524" y="1555531"/>
            <a:ext cx="11151476" cy="5087007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5400" i="1" dirty="0"/>
              <a:t>Мимо неслись леса, и текли реки</a:t>
            </a:r>
            <a:r>
              <a:rPr lang="ru-RU" sz="5400" i="1" dirty="0" smtClean="0"/>
              <a:t>.</a:t>
            </a:r>
          </a:p>
          <a:p>
            <a:pPr marL="0" indent="0">
              <a:buNone/>
            </a:pPr>
            <a:endParaRPr lang="ru-RU" sz="5400" dirty="0"/>
          </a:p>
          <a:p>
            <a:r>
              <a:rPr lang="ru-RU" sz="5400" i="1" dirty="0"/>
              <a:t>Ночью ветер злится и стучит в окно.</a:t>
            </a:r>
            <a:endParaRPr lang="ru-RU" sz="5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8646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97222"/>
            <a:ext cx="10018713" cy="764626"/>
          </a:xfrm>
        </p:spPr>
        <p:txBody>
          <a:bodyPr/>
          <a:lstStyle/>
          <a:p>
            <a:r>
              <a:rPr lang="ru-RU" b="1" dirty="0" smtClean="0">
                <a:latin typeface="Complex" panose="00000400000000000000" pitchFamily="2" charset="0"/>
                <a:cs typeface="Complex" panose="00000400000000000000" pitchFamily="2" charset="0"/>
              </a:rPr>
              <a:t>Домашнее задание</a:t>
            </a:r>
            <a:endParaRPr lang="ru-RU" b="1" dirty="0">
              <a:latin typeface="Complex" panose="00000400000000000000" pitchFamily="2" charset="0"/>
              <a:cs typeface="Complex" panose="00000400000000000000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13186" y="861848"/>
            <a:ext cx="10300138" cy="5885794"/>
          </a:xfrm>
        </p:spPr>
        <p:txBody>
          <a:bodyPr>
            <a:normAutofit/>
          </a:bodyPr>
          <a:lstStyle/>
          <a:p>
            <a:r>
              <a:rPr lang="ru-RU" b="1" dirty="0" smtClean="0"/>
              <a:t>На </a:t>
            </a:r>
            <a:r>
              <a:rPr lang="ru-RU" b="1" dirty="0"/>
              <a:t>«5» </a:t>
            </a:r>
            <a:r>
              <a:rPr lang="ru-RU" dirty="0" smtClean="0"/>
              <a:t>Сочините </a:t>
            </a:r>
            <a:r>
              <a:rPr lang="ru-RU" dirty="0"/>
              <a:t>лингвистическую сказку о знаках  </a:t>
            </a:r>
            <a:r>
              <a:rPr lang="ru-RU" dirty="0" smtClean="0"/>
              <a:t>препинания, включив предложения, соответствующие данным ниже схемам, и запишите в тетрадь.</a:t>
            </a:r>
            <a:endParaRPr lang="ru-RU" dirty="0"/>
          </a:p>
          <a:p>
            <a:r>
              <a:rPr lang="ru-RU" b="1" dirty="0" smtClean="0"/>
              <a:t>На </a:t>
            </a:r>
            <a:r>
              <a:rPr lang="ru-RU" b="1" dirty="0"/>
              <a:t>«4» </a:t>
            </a:r>
            <a:r>
              <a:rPr lang="ru-RU" dirty="0"/>
              <a:t>Составьте предложения на свободную тему по данным ниже схемам и запишите </a:t>
            </a:r>
            <a:r>
              <a:rPr lang="ru-RU" dirty="0" smtClean="0"/>
              <a:t>их в </a:t>
            </a:r>
            <a:r>
              <a:rPr lang="ru-RU" dirty="0"/>
              <a:t>тетрадь.</a:t>
            </a:r>
          </a:p>
          <a:p>
            <a:pPr marL="0" indent="0">
              <a:buNone/>
            </a:pPr>
            <a:r>
              <a:rPr lang="ru-RU" b="1" dirty="0" smtClean="0"/>
              <a:t>Схемы</a:t>
            </a:r>
            <a:r>
              <a:rPr lang="ru-RU" b="1" dirty="0"/>
              <a:t>:</a:t>
            </a:r>
          </a:p>
          <a:p>
            <a:r>
              <a:rPr lang="ru-RU" dirty="0"/>
              <a:t>[ </a:t>
            </a:r>
            <a:r>
              <a:rPr lang="ru-RU" dirty="0" smtClean="0"/>
              <a:t>                  ,           </a:t>
            </a:r>
            <a:r>
              <a:rPr lang="ru-RU" dirty="0"/>
              <a:t>и            </a:t>
            </a:r>
            <a:r>
              <a:rPr lang="ru-RU" dirty="0" smtClean="0"/>
              <a:t>].          </a:t>
            </a:r>
          </a:p>
          <a:p>
            <a:r>
              <a:rPr lang="ru-RU" dirty="0" smtClean="0"/>
              <a:t>[                ],   когда                  .</a:t>
            </a:r>
          </a:p>
          <a:p>
            <a:r>
              <a:rPr lang="ru-RU" dirty="0" smtClean="0"/>
              <a:t>[                ], и [               </a:t>
            </a:r>
            <a:r>
              <a:rPr lang="ru-RU" dirty="0" smtClean="0"/>
              <a:t>].  </a:t>
            </a:r>
            <a:endParaRPr lang="ru-RU" dirty="0" smtClean="0"/>
          </a:p>
          <a:p>
            <a:pPr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2249214" y="3867807"/>
            <a:ext cx="325820" cy="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2803910" y="3615559"/>
            <a:ext cx="485829" cy="5150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2822027" y="3957146"/>
            <a:ext cx="46771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10" idx="2"/>
            <a:endCxn id="10" idx="6"/>
          </p:cNvCxnSpPr>
          <p:nvPr/>
        </p:nvCxnSpPr>
        <p:spPr>
          <a:xfrm>
            <a:off x="2803910" y="3873063"/>
            <a:ext cx="485829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Овал 20"/>
          <p:cNvSpPr/>
          <p:nvPr/>
        </p:nvSpPr>
        <p:spPr>
          <a:xfrm>
            <a:off x="3518614" y="3610303"/>
            <a:ext cx="506848" cy="5307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3568814" y="3875689"/>
            <a:ext cx="37546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3595089" y="3957146"/>
            <a:ext cx="34919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Овал 38"/>
          <p:cNvSpPr/>
          <p:nvPr/>
        </p:nvSpPr>
        <p:spPr>
          <a:xfrm>
            <a:off x="4380462" y="3610303"/>
            <a:ext cx="506848" cy="5307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4429485" y="3867807"/>
            <a:ext cx="34919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4429484" y="3957146"/>
            <a:ext cx="34919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Дуга 44"/>
          <p:cNvSpPr/>
          <p:nvPr/>
        </p:nvSpPr>
        <p:spPr>
          <a:xfrm rot="13573811">
            <a:off x="3428118" y="4143891"/>
            <a:ext cx="493335" cy="472592"/>
          </a:xfrm>
          <a:prstGeom prst="arc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Дуга 45"/>
          <p:cNvSpPr/>
          <p:nvPr/>
        </p:nvSpPr>
        <p:spPr>
          <a:xfrm rot="2583956">
            <a:off x="4747382" y="4151772"/>
            <a:ext cx="493335" cy="472592"/>
          </a:xfrm>
          <a:prstGeom prst="arc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 flipV="1">
            <a:off x="2259724" y="4388068"/>
            <a:ext cx="325820" cy="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flipV="1">
            <a:off x="2726259" y="4330259"/>
            <a:ext cx="325820" cy="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V="1">
            <a:off x="2726259" y="4414342"/>
            <a:ext cx="325820" cy="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V="1">
            <a:off x="4276470" y="4380187"/>
            <a:ext cx="325820" cy="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V="1">
            <a:off x="4785047" y="4320269"/>
            <a:ext cx="325820" cy="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flipV="1">
            <a:off x="4778677" y="4445609"/>
            <a:ext cx="325820" cy="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flipV="1">
            <a:off x="2259724" y="4908329"/>
            <a:ext cx="325820" cy="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flipV="1">
            <a:off x="2730062" y="4829502"/>
            <a:ext cx="325820" cy="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flipV="1">
            <a:off x="2730062" y="4916215"/>
            <a:ext cx="325820" cy="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flipV="1">
            <a:off x="3769684" y="4909642"/>
            <a:ext cx="325820" cy="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flipV="1">
            <a:off x="4266574" y="4845268"/>
            <a:ext cx="325820" cy="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V="1">
            <a:off x="4266574" y="4964822"/>
            <a:ext cx="325820" cy="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Рисунок 5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1734" y="5244662"/>
            <a:ext cx="8041590" cy="1502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10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629</TotalTime>
  <Words>133</Words>
  <Application>Microsoft Office PowerPoint</Application>
  <PresentationFormat>Широкоэкранный</PresentationFormat>
  <Paragraphs>25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Complex</vt:lpstr>
      <vt:lpstr>Corbel</vt:lpstr>
      <vt:lpstr>Times New Roman</vt:lpstr>
      <vt:lpstr>Параллакс</vt:lpstr>
      <vt:lpstr>Презентация PowerPoint</vt:lpstr>
      <vt:lpstr>Презентация PowerPoint</vt:lpstr>
      <vt:lpstr>Презентация PowerPoint</vt:lpstr>
      <vt:lpstr>«Корректор»</vt:lpstr>
      <vt:lpstr>Подпишите домики. Расселите в них словосочетания. (1) Удивительная картина, (2) исчезать за горизонтом,  (3) снежная зима, (4) незадолго до холодов,  (5) приближаться к реке, (6) очень приятно.  </vt:lpstr>
      <vt:lpstr>Синтаксический разбор предложения</vt:lpstr>
      <vt:lpstr>Восстановить предложения. Составить схему каждого предложения. 1-ое предложение должно быть сложное, 2-ое предложение – простое. </vt:lpstr>
      <vt:lpstr>Проверь!</vt:lpstr>
      <vt:lpstr>Домашнее задание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Первое февраля. Классная работа.</dc:title>
  <dc:creator>я</dc:creator>
  <cp:lastModifiedBy>я</cp:lastModifiedBy>
  <cp:revision>39</cp:revision>
  <dcterms:created xsi:type="dcterms:W3CDTF">2024-01-29T18:14:07Z</dcterms:created>
  <dcterms:modified xsi:type="dcterms:W3CDTF">2024-02-26T14:06:29Z</dcterms:modified>
</cp:coreProperties>
</file>