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4" r:id="rId2"/>
    <p:sldId id="333" r:id="rId3"/>
    <p:sldId id="335" r:id="rId4"/>
    <p:sldId id="336" r:id="rId5"/>
    <p:sldId id="30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3300"/>
    <a:srgbClr val="008986"/>
    <a:srgbClr val="003366"/>
    <a:srgbClr val="CC0000"/>
    <a:srgbClr val="990000"/>
    <a:srgbClr val="FFD9B3"/>
    <a:srgbClr val="069083"/>
    <a:srgbClr val="001E00"/>
    <a:srgbClr val="002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4844" autoAdjust="0"/>
  </p:normalViewPr>
  <p:slideViewPr>
    <p:cSldViewPr>
      <p:cViewPr>
        <p:scale>
          <a:sx n="91" d="100"/>
          <a:sy n="91" d="100"/>
        </p:scale>
        <p:origin x="-88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61B62F7-56BB-4A89-BE13-D5457EE32DEB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8154AE-FECF-4AE8-A51E-DF70E47DBFB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7.jpg"/><Relationship Id="rId7" Type="http://schemas.openxmlformats.org/officeDocument/2006/relationships/package" Target="../embeddings/____________Microsoft_PowerPoint1.ppt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slide" Target="slide1.xml"/><Relationship Id="rId5" Type="http://schemas.openxmlformats.org/officeDocument/2006/relationships/slide" Target="slide4.xml"/><Relationship Id="rId10" Type="http://schemas.openxmlformats.org/officeDocument/2006/relationships/image" Target="../media/image9.png"/><Relationship Id="rId4" Type="http://schemas.openxmlformats.org/officeDocument/2006/relationships/slide" Target="slide3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drobs.ru/opyat/41/tekstury_doska_derevo_linii_2560x1600.jpg" TargetMode="External"/><Relationship Id="rId13" Type="http://schemas.openxmlformats.org/officeDocument/2006/relationships/hyperlink" Target="http://bgfons.com/uploads/roofing/roofing_PNG5599.png" TargetMode="External"/><Relationship Id="rId18" Type="http://schemas.openxmlformats.org/officeDocument/2006/relationships/hyperlink" Target="http://s0.pic4you.ru/allimage/y2012/04-21/12216/1939557.png" TargetMode="External"/><Relationship Id="rId26" Type="http://schemas.openxmlformats.org/officeDocument/2006/relationships/slide" Target="slide2.xml"/><Relationship Id="rId3" Type="http://schemas.openxmlformats.org/officeDocument/2006/relationships/hyperlink" Target="https://torange.biz/photo/0/849/849-FX-6-0-12-6-0-0.jpg" TargetMode="External"/><Relationship Id="rId21" Type="http://schemas.openxmlformats.org/officeDocument/2006/relationships/hyperlink" Target="http://www.photoaxe.com/wp-content/uploads/2007/04/benq-t700-back.jpg" TargetMode="External"/><Relationship Id="rId7" Type="http://schemas.openxmlformats.org/officeDocument/2006/relationships/hyperlink" Target="http://www.nationsschool.co.uk/wp-content/uploads/2013/05/nations-school-background1.jpg" TargetMode="External"/><Relationship Id="rId12" Type="http://schemas.openxmlformats.org/officeDocument/2006/relationships/hyperlink" Target="http://www.niceimage.ru/large/201304/11046.jpg" TargetMode="External"/><Relationship Id="rId17" Type="http://schemas.openxmlformats.org/officeDocument/2006/relationships/hyperlink" Target="http://s2.pic4you.ru/allimage/y2013/08-18/12216/3718941.png" TargetMode="External"/><Relationship Id="rId25" Type="http://schemas.openxmlformats.org/officeDocument/2006/relationships/hyperlink" Target="http://icons.iconarchive.com/icons/iconka/landmarks/256/greece-windmill-icon.png" TargetMode="External"/><Relationship Id="rId2" Type="http://schemas.openxmlformats.org/officeDocument/2006/relationships/image" Target="../media/image7.jpg"/><Relationship Id="rId16" Type="http://schemas.openxmlformats.org/officeDocument/2006/relationships/hyperlink" Target="http://diysolarpanelsv.com/images/clothes-box-clipart-33.png" TargetMode="External"/><Relationship Id="rId20" Type="http://schemas.openxmlformats.org/officeDocument/2006/relationships/hyperlink" Target="http://www.millersvillefcv.com/communities/4/004/012/835/304/images/4614018481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reshvoltage.com/wp-content/uploads/2015/10/brick_texture3379-e1443968620286.jpg" TargetMode="External"/><Relationship Id="rId11" Type="http://schemas.openxmlformats.org/officeDocument/2006/relationships/hyperlink" Target="https://us.123rf.com/450wm/100ker/100ker1301/100ker130100008/17112702-&#1073;&#1077;&#1089;&#1096;&#1086;&#1074;&#1085;&#1099;&#1093;-&#1090;&#1077;&#1089;&#1072;&#1085;&#1086;&#1075;&#1086;-&#1089;&#1090;&#1072;&#1088;&#1086;&#1081;-&#1082;&#1072;&#1084;&#1077;&#1085;&#1085;&#1086;&#1081;-&#1089;&#1090;&#1077;&#1085;&#1099;-&#1090;&#1077;&#1082;&#1089;&#1090;&#1091;&#1088;&#1099;-&#1092;&#1086;&#1085;&#1072;.jpg?ver=6" TargetMode="External"/><Relationship Id="rId24" Type="http://schemas.openxmlformats.org/officeDocument/2006/relationships/hyperlink" Target="http://bgfons.com/uploads/cloth/cloth_texture630.jpg" TargetMode="External"/><Relationship Id="rId5" Type="http://schemas.openxmlformats.org/officeDocument/2006/relationships/hyperlink" Target="https://st.depositphotos.com/1070354/2002/i/950/depositphotos_20024557-stock-photo-texture-of-metal-tiles.jpg" TargetMode="External"/><Relationship Id="rId15" Type="http://schemas.openxmlformats.org/officeDocument/2006/relationships/hyperlink" Target="http://img.teleflora.com/images/o_0/l_flowers:t157-1a,pg_6/w_272,h_340,cs_no_cmyk,c_pad,g_south/f_png,q_auto:eco,e_sharpen:200/flowers/t157-1a/CitrusKissed" TargetMode="External"/><Relationship Id="rId23" Type="http://schemas.openxmlformats.org/officeDocument/2006/relationships/hyperlink" Target="http://www.myiconfinder.com/uploads/iconsets/256-256-8eeef5f13788216ed52222c5a46f8ee9-call.png" TargetMode="External"/><Relationship Id="rId10" Type="http://schemas.openxmlformats.org/officeDocument/2006/relationships/hyperlink" Target="https://wallpaperscraft.ru/image/tekstura_trava_pole_gazon_zelenyy_83892_2560x1080.jpg" TargetMode="External"/><Relationship Id="rId19" Type="http://schemas.openxmlformats.org/officeDocument/2006/relationships/hyperlink" Target="http://s0.pic4you.ru/allimage/y2012/05-05/12216/1988318.png" TargetMode="External"/><Relationship Id="rId4" Type="http://schemas.openxmlformats.org/officeDocument/2006/relationships/hyperlink" Target="http://3.bp.blogspot.com/-TnABYT1iTVk/U3Tq32vCSoI/AAAAAAAAF60/mL1N9djwApM/s1600/47776.527b3dd1d70e4.jpeg" TargetMode="External"/><Relationship Id="rId9" Type="http://schemas.openxmlformats.org/officeDocument/2006/relationships/hyperlink" Target="http://elitefon.ru/images/201211/elitefon.ru_15126.jpg" TargetMode="External"/><Relationship Id="rId14" Type="http://schemas.openxmlformats.org/officeDocument/2006/relationships/hyperlink" Target="http://lycobakery.com/wp-content/uploads/2014/07/homepage-bread.png" TargetMode="External"/><Relationship Id="rId22" Type="http://schemas.openxmlformats.org/officeDocument/2006/relationships/hyperlink" Target="https://i.ytimg.com/vi/9eYIkUBcvgc/maxresdefault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90856" y="2400165"/>
            <a:ext cx="3817067" cy="1502221"/>
          </a:xfrm>
        </p:spPr>
        <p:txBody>
          <a:bodyPr>
            <a:noAutofit/>
          </a:bodyPr>
          <a:lstStyle/>
          <a:p>
            <a:r>
              <a:rPr lang="en-US" sz="440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itchFamily="34" charset="0"/>
              </a:rPr>
              <a:t>of movement</a:t>
            </a:r>
            <a:endParaRPr lang="ru-RU" sz="4400" dirty="0">
              <a:ln w="18415" cmpd="sng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4603749" y="1433322"/>
            <a:ext cx="4455881" cy="1080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 pitchFamily="34" charset="0"/>
              </a:rPr>
              <a:t>PREPOSITIONS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66003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425070" y="-1537"/>
            <a:ext cx="5724128" cy="11262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entury Gothic" pitchFamily="34" charset="0"/>
              </a:rPr>
              <a:t>VI </a:t>
            </a:r>
            <a:r>
              <a:rPr lang="ru-RU" sz="1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entury Gothic" pitchFamily="34" charset="0"/>
              </a:rPr>
              <a:t>Всероссийский педагогический конкурс</a:t>
            </a:r>
          </a:p>
          <a:p>
            <a:r>
              <a:rPr lang="ru-RU" sz="1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entury Gothic" pitchFamily="34" charset="0"/>
              </a:rPr>
              <a:t> </a:t>
            </a:r>
            <a:r>
              <a:rPr lang="ru-RU" sz="180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entury Gothic" pitchFamily="34" charset="0"/>
              </a:rPr>
              <a:t>«ИКТ-КОМПЕТЕНТНОСТЬ ПЕДАГОГА В </a:t>
            </a:r>
            <a:r>
              <a:rPr lang="ru-RU" sz="1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entury Gothic" pitchFamily="34" charset="0"/>
              </a:rPr>
              <a:t>СОВРЕМЕННОМ ОБРАЗОВАНИИ»</a:t>
            </a:r>
            <a:endParaRPr lang="ru-RU" sz="180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218966" y="5301208"/>
            <a:ext cx="8769566" cy="12961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b="1" dirty="0" smtClean="0">
                <a:ln w="11430">
                  <a:solidFill>
                    <a:srgbClr val="009999"/>
                  </a:solidFill>
                </a:ln>
                <a:solidFill>
                  <a:srgbClr val="00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itchFamily="34" charset="0"/>
              </a:rPr>
              <a:t>Интерактивный тренажер</a:t>
            </a:r>
            <a:endParaRPr lang="en-US" sz="4000" b="1" dirty="0" smtClean="0">
              <a:ln w="11430">
                <a:solidFill>
                  <a:srgbClr val="009999"/>
                </a:solidFill>
              </a:ln>
              <a:solidFill>
                <a:srgbClr val="00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Gothic" pitchFamily="34" charset="0"/>
            </a:endParaRPr>
          </a:p>
          <a:p>
            <a:r>
              <a:rPr lang="ru-RU" b="1" dirty="0" smtClean="0">
                <a:ln w="11430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itchFamily="34" charset="0"/>
              </a:rPr>
              <a:t>по английскому языку для учащихся 3-5 классов</a:t>
            </a:r>
            <a:endParaRPr lang="ru-RU" b="1" dirty="0">
              <a:ln w="11430">
                <a:solidFill>
                  <a:schemeClr val="bg1">
                    <a:lumMod val="95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163733" y="1333393"/>
            <a:ext cx="3047011" cy="31207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itchFamily="34" charset="0"/>
              </a:rPr>
              <a:t>Автор: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itchFamily="34" charset="0"/>
              </a:rPr>
              <a:t>Левенцева Т.А.</a:t>
            </a: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itchFamily="34" charset="0"/>
            </a:endParaRPr>
          </a:p>
          <a:p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itchFamily="34" charset="0"/>
              </a:rPr>
              <a:t>учитель английского языка</a:t>
            </a:r>
          </a:p>
          <a:p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itchFamily="34" charset="0"/>
              </a:rPr>
              <a:t>МОУ «СОШ №23» г. Воркуты</a:t>
            </a:r>
          </a:p>
          <a:p>
            <a:endParaRPr lang="ru-RU" sz="1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itchFamily="34" charset="0"/>
            </a:endParaRPr>
          </a:p>
          <a:p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itchFamily="34" charset="0"/>
              </a:rPr>
              <a:t>2025 г.</a:t>
            </a:r>
          </a:p>
          <a:p>
            <a:endParaRPr 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68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87993" y="1916832"/>
            <a:ext cx="3281545" cy="1020694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32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</a:rPr>
              <a:t>of</a:t>
            </a:r>
            <a:br>
              <a:rPr lang="en-US" sz="32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</a:rPr>
            </a:br>
            <a:r>
              <a:rPr lang="en-US" sz="32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</a:rPr>
              <a:t>movement</a:t>
            </a:r>
            <a:endParaRPr lang="ru-RU" sz="3200" b="1" spc="150" dirty="0">
              <a:ln w="11430"/>
              <a:solidFill>
                <a:srgbClr val="0033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827584" y="1069138"/>
            <a:ext cx="3602365" cy="7200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 pitchFamily="34" charset="0"/>
              </a:rPr>
              <a:t>PREPOSITIONS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66003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" name="Текст 20">
            <a:hlinkClick r:id="rId4" action="ppaction://hlinksldjump"/>
          </p:cNvPr>
          <p:cNvSpPr txBox="1">
            <a:spLocks/>
          </p:cNvSpPr>
          <p:nvPr/>
        </p:nvSpPr>
        <p:spPr>
          <a:xfrm>
            <a:off x="1465433" y="3081317"/>
            <a:ext cx="2304256" cy="499582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0033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 pitchFamily="34" charset="0"/>
              </a:rPr>
              <a:t>Как работать</a:t>
            </a:r>
            <a:endParaRPr lang="ru-RU" sz="20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9" name="Текст 20">
            <a:hlinkClick r:id="rId5" action="ppaction://hlinksldjump"/>
          </p:cNvPr>
          <p:cNvSpPr txBox="1">
            <a:spLocks/>
          </p:cNvSpPr>
          <p:nvPr/>
        </p:nvSpPr>
        <p:spPr>
          <a:xfrm>
            <a:off x="5148065" y="5810116"/>
            <a:ext cx="2304256" cy="427196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0033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 pitchFamily="34" charset="0"/>
              </a:rPr>
              <a:t>Источники</a:t>
            </a:r>
            <a:endParaRPr lang="ru-RU" sz="18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2" name="Умножение 11">
            <a:hlinkClick r:id="" action="ppaction://hlinkshowjump?jump=endshow"/>
          </p:cNvPr>
          <p:cNvSpPr/>
          <p:nvPr/>
        </p:nvSpPr>
        <p:spPr>
          <a:xfrm>
            <a:off x="8241114" y="0"/>
            <a:ext cx="902886" cy="825868"/>
          </a:xfrm>
          <a:prstGeom prst="mathMultiply">
            <a:avLst/>
          </a:prstGeom>
          <a:solidFill>
            <a:srgbClr val="FFD9B3"/>
          </a:solidFill>
          <a:ln w="76200">
            <a:solidFill>
              <a:srgbClr val="0022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Стрелка вправо 12">
            <a:hlinkClick r:id="rId6" action="ppaction://hlinksldjump"/>
          </p:cNvPr>
          <p:cNvSpPr/>
          <p:nvPr/>
        </p:nvSpPr>
        <p:spPr>
          <a:xfrm flipH="1">
            <a:off x="7956376" y="6309320"/>
            <a:ext cx="936104" cy="432048"/>
          </a:xfrm>
          <a:prstGeom prst="rightArrow">
            <a:avLst>
              <a:gd name="adj1" fmla="val 50000"/>
              <a:gd name="adj2" fmla="val 152173"/>
            </a:avLst>
          </a:prstGeom>
          <a:solidFill>
            <a:srgbClr val="001E00"/>
          </a:solidFill>
          <a:ln w="76200">
            <a:solidFill>
              <a:srgbClr val="FFD9B3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Объект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023145"/>
              </p:ext>
            </p:extLst>
          </p:nvPr>
        </p:nvGraphicFramePr>
        <p:xfrm>
          <a:off x="5044525" y="3331108"/>
          <a:ext cx="2767836" cy="207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" name="Презентация" r:id="rId7" imgW="4570530" imgH="3427618" progId="PowerPoint.Show.12">
                  <p:embed/>
                </p:oleObj>
              </mc:Choice>
              <mc:Fallback>
                <p:oleObj name="Презентация" r:id="rId7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4525" y="3331108"/>
                        <a:ext cx="2767836" cy="207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77" name="Picture 15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69138"/>
            <a:ext cx="27146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81" name="Picture 15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591" y="3742760"/>
            <a:ext cx="2800350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42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82349"/>
            <a:ext cx="7704856" cy="61440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>
                  <a:solidFill>
                    <a:srgbClr val="003366"/>
                  </a:solidFill>
                </a:ln>
                <a:solidFill>
                  <a:srgbClr val="00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 panose="020B0603020202020204" pitchFamily="34" charset="0"/>
              </a:rPr>
              <a:t>Как работать с презентацией</a:t>
            </a:r>
            <a:endParaRPr lang="en-GB" sz="2800" b="1" dirty="0">
              <a:ln w="11430">
                <a:solidFill>
                  <a:srgbClr val="003366"/>
                </a:solidFill>
              </a:ln>
              <a:solidFill>
                <a:srgbClr val="00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24744"/>
            <a:ext cx="7200800" cy="5040560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latin typeface="Century Gothic" panose="020B0502020202020204" pitchFamily="34" charset="0"/>
              </a:rPr>
              <a:t>Щелчком мыши по объекту выберите раздел: «</a:t>
            </a:r>
            <a:r>
              <a:rPr lang="en-US" sz="1600" b="1" dirty="0" smtClean="0">
                <a:latin typeface="Century Gothic" panose="020B0502020202020204" pitchFamily="34" charset="0"/>
              </a:rPr>
              <a:t>Revision</a:t>
            </a:r>
            <a:r>
              <a:rPr lang="ru-RU" sz="1600" b="1" dirty="0" smtClean="0">
                <a:latin typeface="Century Gothic" panose="020B0502020202020204" pitchFamily="34" charset="0"/>
              </a:rPr>
              <a:t>» - Повторение, «</a:t>
            </a:r>
            <a:r>
              <a:rPr lang="en-US" sz="1600" b="1" dirty="0" smtClean="0">
                <a:latin typeface="Century Gothic" panose="020B0502020202020204" pitchFamily="34" charset="0"/>
              </a:rPr>
              <a:t>Practice</a:t>
            </a:r>
            <a:r>
              <a:rPr lang="ru-RU" sz="1600" b="1" dirty="0" smtClean="0">
                <a:latin typeface="Century Gothic" panose="020B0502020202020204" pitchFamily="34" charset="0"/>
              </a:rPr>
              <a:t>» - Практика или «</a:t>
            </a:r>
            <a:r>
              <a:rPr lang="en-US" sz="1600" b="1" dirty="0" smtClean="0">
                <a:latin typeface="Century Gothic" panose="020B0502020202020204" pitchFamily="34" charset="0"/>
              </a:rPr>
              <a:t>Tests</a:t>
            </a:r>
            <a:r>
              <a:rPr lang="ru-RU" sz="1600" b="1" dirty="0" smtClean="0">
                <a:latin typeface="Century Gothic" panose="020B0502020202020204" pitchFamily="34" charset="0"/>
              </a:rPr>
              <a:t>» - Тесты;</a:t>
            </a:r>
          </a:p>
          <a:p>
            <a:pPr algn="just"/>
            <a:r>
              <a:rPr lang="ru-RU" sz="1600" b="1" dirty="0">
                <a:latin typeface="Century Gothic" panose="020B0502020202020204" pitchFamily="34" charset="0"/>
              </a:rPr>
              <a:t>Навигация внутри </a:t>
            </a:r>
            <a:r>
              <a:rPr lang="ru-RU" sz="1600" b="1" dirty="0" smtClean="0">
                <a:latin typeface="Century Gothic" panose="020B0502020202020204" pitchFamily="34" charset="0"/>
              </a:rPr>
              <a:t>разделов </a:t>
            </a:r>
            <a:r>
              <a:rPr lang="ru-RU" sz="1600" b="1" dirty="0">
                <a:latin typeface="Century Gothic" panose="020B0502020202020204" pitchFamily="34" charset="0"/>
              </a:rPr>
              <a:t>происходит при помощи </a:t>
            </a:r>
            <a:r>
              <a:rPr lang="ru-RU" sz="1600" b="1" dirty="0" smtClean="0">
                <a:latin typeface="Century Gothic" panose="020B0502020202020204" pitchFamily="34" charset="0"/>
              </a:rPr>
              <a:t>стрелок внизу или сбоку слайда, или щелчком </a:t>
            </a:r>
            <a:r>
              <a:rPr lang="ru-RU" sz="1600" b="1" dirty="0">
                <a:latin typeface="Century Gothic" panose="020B0502020202020204" pitchFamily="34" charset="0"/>
              </a:rPr>
              <a:t>мыши по </a:t>
            </a:r>
            <a:r>
              <a:rPr lang="ru-RU" sz="1600" b="1" dirty="0" smtClean="0">
                <a:latin typeface="Century Gothic" panose="020B0502020202020204" pitchFamily="34" charset="0"/>
              </a:rPr>
              <a:t>слайду; </a:t>
            </a:r>
            <a:r>
              <a:rPr lang="ru-RU" sz="1600" b="1" dirty="0">
                <a:latin typeface="Century Gothic" panose="020B0502020202020204" pitchFamily="34" charset="0"/>
              </a:rPr>
              <a:t>завершить работу с презентацией можно щелчком по </a:t>
            </a:r>
            <a:r>
              <a:rPr lang="ru-RU" sz="1600" b="1" dirty="0" smtClean="0">
                <a:latin typeface="Century Gothic" panose="020B0502020202020204" pitchFamily="34" charset="0"/>
              </a:rPr>
              <a:t>знаку     .</a:t>
            </a:r>
          </a:p>
          <a:p>
            <a:pPr algn="just"/>
            <a:r>
              <a:rPr lang="ru-RU" sz="1600" b="1" dirty="0" smtClean="0">
                <a:latin typeface="Century Gothic" panose="020B0502020202020204" pitchFamily="34" charset="0"/>
              </a:rPr>
              <a:t>Раздел «Повторение» – содержит интерактивные плакаты. Щелчком мыши по кнопкам с названием предлога можно перейти на слайд с наглядным объяснением его употребления и переводом;</a:t>
            </a:r>
          </a:p>
          <a:p>
            <a:pPr algn="just"/>
            <a:r>
              <a:rPr lang="ru-RU" sz="1600" b="1" dirty="0" smtClean="0">
                <a:latin typeface="Century Gothic" panose="020B0502020202020204" pitchFamily="34" charset="0"/>
              </a:rPr>
              <a:t>Раздел «Практика» – содержит 5 интерактивных игр на отработку употребления предлогов движения;</a:t>
            </a:r>
          </a:p>
          <a:p>
            <a:pPr algn="just"/>
            <a:r>
              <a:rPr lang="ru-RU" sz="1600" b="1" dirty="0" smtClean="0">
                <a:latin typeface="Century Gothic" panose="020B0502020202020204" pitchFamily="34" charset="0"/>
              </a:rPr>
              <a:t>Раздел «Тесты» – содержит 3 тестовых задания, которые выполняются учащимися самостоятельно на бланке ответов (распечатывается отдельно заранее);</a:t>
            </a:r>
          </a:p>
          <a:p>
            <a:pPr algn="just"/>
            <a:r>
              <a:rPr lang="ru-RU" sz="1600" b="1" dirty="0" smtClean="0">
                <a:latin typeface="Century Gothic" panose="020B0502020202020204" pitchFamily="34" charset="0"/>
              </a:rPr>
              <a:t>Перед </a:t>
            </a:r>
            <a:r>
              <a:rPr lang="ru-RU" sz="1600" b="1" dirty="0">
                <a:latin typeface="Century Gothic" panose="020B0502020202020204" pitchFamily="34" charset="0"/>
              </a:rPr>
              <a:t>выполнением заданий в </a:t>
            </a:r>
            <a:r>
              <a:rPr lang="ru-RU" sz="1600" b="1" dirty="0" smtClean="0">
                <a:latin typeface="Century Gothic" panose="020B0502020202020204" pitchFamily="34" charset="0"/>
              </a:rPr>
              <a:t>разделах </a:t>
            </a:r>
            <a:r>
              <a:rPr lang="ru-RU" sz="1600" b="1" dirty="0">
                <a:latin typeface="Century Gothic" panose="020B0502020202020204" pitchFamily="34" charset="0"/>
              </a:rPr>
              <a:t>«Практика</a:t>
            </a:r>
            <a:r>
              <a:rPr lang="ru-RU" sz="1600" b="1" dirty="0" smtClean="0">
                <a:latin typeface="Century Gothic" panose="020B0502020202020204" pitchFamily="34" charset="0"/>
              </a:rPr>
              <a:t>» и «Тесты» </a:t>
            </a:r>
            <a:r>
              <a:rPr lang="ru-RU" sz="1600" b="1" dirty="0">
                <a:latin typeface="Century Gothic" panose="020B0502020202020204" pitchFamily="34" charset="0"/>
              </a:rPr>
              <a:t>необходимо внимательно прочитать </a:t>
            </a:r>
            <a:r>
              <a:rPr lang="ru-RU" sz="1600" b="1" dirty="0" smtClean="0">
                <a:latin typeface="Century Gothic" panose="020B0502020202020204" pitchFamily="34" charset="0"/>
              </a:rPr>
              <a:t>инструкцию к нему. Для выполнения Теста 2 необходимы колонки или наушники. Все </a:t>
            </a:r>
            <a:r>
              <a:rPr lang="ru-RU" sz="1600" b="1" dirty="0">
                <a:latin typeface="Century Gothic" panose="020B0502020202020204" pitchFamily="34" charset="0"/>
              </a:rPr>
              <a:t>задания тренажера </a:t>
            </a:r>
            <a:r>
              <a:rPr lang="ru-RU" sz="1600" b="1" dirty="0" smtClean="0">
                <a:latin typeface="Century Gothic" panose="020B0502020202020204" pitchFamily="34" charset="0"/>
              </a:rPr>
              <a:t>даны </a:t>
            </a:r>
            <a:r>
              <a:rPr lang="ru-RU" sz="1600" b="1" dirty="0">
                <a:latin typeface="Century Gothic" panose="020B0502020202020204" pitchFamily="34" charset="0"/>
              </a:rPr>
              <a:t>на английском языке.</a:t>
            </a:r>
          </a:p>
          <a:p>
            <a:pPr marL="0" indent="0" algn="ctr">
              <a:buNone/>
            </a:pPr>
            <a:r>
              <a:rPr lang="ru-RU" sz="1800" b="1" dirty="0" smtClean="0">
                <a:latin typeface="Century Gothic" panose="020B0502020202020204" pitchFamily="34" charset="0"/>
              </a:rPr>
              <a:t>Удачи!</a:t>
            </a:r>
          </a:p>
          <a:p>
            <a:pPr algn="just"/>
            <a:endParaRPr lang="en-GB" sz="1600" b="1" dirty="0">
              <a:latin typeface="Century Gothic" panose="020B0502020202020204" pitchFamily="34" charset="0"/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flipH="1">
            <a:off x="7956376" y="6309320"/>
            <a:ext cx="936104" cy="432048"/>
          </a:xfrm>
          <a:prstGeom prst="rightArrow">
            <a:avLst>
              <a:gd name="adj1" fmla="val 50000"/>
              <a:gd name="adj2" fmla="val 152173"/>
            </a:avLst>
          </a:prstGeom>
          <a:solidFill>
            <a:srgbClr val="001E00"/>
          </a:solidFill>
          <a:ln w="76200">
            <a:solidFill>
              <a:srgbClr val="FFD9B3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1" y="2217318"/>
            <a:ext cx="2254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33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82349"/>
            <a:ext cx="7704856" cy="61440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>
                  <a:solidFill>
                    <a:srgbClr val="003366"/>
                  </a:solidFill>
                </a:ln>
                <a:solidFill>
                  <a:srgbClr val="00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 panose="020B0603020202020204" pitchFamily="34" charset="0"/>
              </a:rPr>
              <a:t>Использованные материалы</a:t>
            </a:r>
            <a:endParaRPr lang="en-GB" sz="2800" b="1" dirty="0">
              <a:ln w="11430">
                <a:solidFill>
                  <a:srgbClr val="003366"/>
                </a:solidFill>
              </a:ln>
              <a:solidFill>
                <a:srgbClr val="00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84784"/>
            <a:ext cx="7200800" cy="4392488"/>
          </a:xfrm>
        </p:spPr>
        <p:txBody>
          <a:bodyPr>
            <a:noAutofit/>
          </a:bodyPr>
          <a:lstStyle/>
          <a:p>
            <a:pPr algn="just"/>
            <a:r>
              <a:rPr lang="en-US" dirty="0" err="1" smtClean="0">
                <a:latin typeface="Century Gothic" panose="020B0502020202020204" pitchFamily="34" charset="0"/>
              </a:rPr>
              <a:t>Printha</a:t>
            </a:r>
            <a:r>
              <a:rPr lang="en-US" dirty="0" smtClean="0">
                <a:latin typeface="Century Gothic" panose="020B0502020202020204" pitchFamily="34" charset="0"/>
              </a:rPr>
              <a:t> Ellis, Mary Bowen, Way Ahead 3, Pupil’s Book, New Edition, Macmillan, 2008</a:t>
            </a:r>
          </a:p>
          <a:p>
            <a:pPr algn="just"/>
            <a:r>
              <a:rPr lang="en-US" dirty="0" err="1" smtClean="0">
                <a:latin typeface="Century Gothic" panose="020B0502020202020204" pitchFamily="34" charset="0"/>
              </a:rPr>
              <a:t>Printha</a:t>
            </a:r>
            <a:r>
              <a:rPr lang="en-US" dirty="0" smtClean="0">
                <a:latin typeface="Century Gothic" panose="020B0502020202020204" pitchFamily="34" charset="0"/>
              </a:rPr>
              <a:t> Ellis, Mary Bowen, Way Ahead, Workbook, New Edition, Macmillan, 2008</a:t>
            </a:r>
            <a:endParaRPr lang="ru-RU" dirty="0" smtClean="0">
              <a:latin typeface="Century Gothic" panose="020B0502020202020204" pitchFamily="34" charset="0"/>
            </a:endParaRPr>
          </a:p>
          <a:p>
            <a:pPr algn="just"/>
            <a:r>
              <a:rPr lang="en-US" dirty="0" err="1">
                <a:latin typeface="Century Gothic" panose="020B0502020202020204" pitchFamily="34" charset="0"/>
              </a:rPr>
              <a:t>Printha</a:t>
            </a:r>
            <a:r>
              <a:rPr lang="en-US" dirty="0">
                <a:latin typeface="Century Gothic" panose="020B0502020202020204" pitchFamily="34" charset="0"/>
              </a:rPr>
              <a:t> Ellis, Mary Bowen, Way Ahead, </a:t>
            </a:r>
            <a:r>
              <a:rPr lang="en-US" dirty="0" smtClean="0">
                <a:latin typeface="Century Gothic" panose="020B0502020202020204" pitchFamily="34" charset="0"/>
              </a:rPr>
              <a:t>Teacher’s book</a:t>
            </a:r>
            <a:r>
              <a:rPr lang="en-US" dirty="0">
                <a:latin typeface="Century Gothic" panose="020B0502020202020204" pitchFamily="34" charset="0"/>
              </a:rPr>
              <a:t>, New Edition, </a:t>
            </a:r>
            <a:r>
              <a:rPr lang="en-US" dirty="0" smtClean="0">
                <a:latin typeface="Century Gothic" panose="020B0502020202020204" pitchFamily="34" charset="0"/>
              </a:rPr>
              <a:t>Macmillan, 2008</a:t>
            </a:r>
            <a:endParaRPr lang="ru-RU" dirty="0">
              <a:latin typeface="Century Gothic" panose="020B0502020202020204" pitchFamily="34" charset="0"/>
            </a:endParaRPr>
          </a:p>
          <a:p>
            <a:pPr algn="just"/>
            <a:r>
              <a:rPr lang="en-US" dirty="0" err="1">
                <a:latin typeface="Century Gothic" panose="020B0502020202020204" pitchFamily="34" charset="0"/>
              </a:rPr>
              <a:t>Printha</a:t>
            </a:r>
            <a:r>
              <a:rPr lang="en-US" dirty="0">
                <a:latin typeface="Century Gothic" panose="020B0502020202020204" pitchFamily="34" charset="0"/>
              </a:rPr>
              <a:t> Ellis, Mary Bowen, Way Ahead, </a:t>
            </a:r>
            <a:r>
              <a:rPr lang="en-US" dirty="0" smtClean="0">
                <a:latin typeface="Century Gothic" panose="020B0502020202020204" pitchFamily="34" charset="0"/>
              </a:rPr>
              <a:t>Practice book</a:t>
            </a:r>
            <a:r>
              <a:rPr lang="en-US" dirty="0">
                <a:latin typeface="Century Gothic" panose="020B0502020202020204" pitchFamily="34" charset="0"/>
              </a:rPr>
              <a:t>, New Edition, </a:t>
            </a:r>
            <a:r>
              <a:rPr lang="en-US" dirty="0" smtClean="0">
                <a:latin typeface="Century Gothic" panose="020B0502020202020204" pitchFamily="34" charset="0"/>
              </a:rPr>
              <a:t>Macmillan, 2008</a:t>
            </a:r>
          </a:p>
          <a:p>
            <a:pPr algn="just"/>
            <a:r>
              <a:rPr lang="en-US" dirty="0" smtClean="0">
                <a:latin typeface="Century Gothic" panose="020B0502020202020204" pitchFamily="34" charset="0"/>
              </a:rPr>
              <a:t>Stuart Cochrane, Primary Grammar 3, Pupil’s Book, Macmillan, 2009</a:t>
            </a:r>
            <a:endParaRPr lang="ru-RU" dirty="0">
              <a:latin typeface="Century Gothic" panose="020B0502020202020204" pitchFamily="34" charset="0"/>
            </a:endParaRPr>
          </a:p>
          <a:p>
            <a:pPr algn="just"/>
            <a:endParaRPr lang="en-GB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33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95850"/>
            <a:ext cx="7704856" cy="54239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>
                  <a:solidFill>
                    <a:srgbClr val="003366"/>
                  </a:solidFill>
                </a:ln>
                <a:solidFill>
                  <a:srgbClr val="00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 panose="020B0603020202020204" pitchFamily="34" charset="0"/>
              </a:rPr>
              <a:t>Источники фоновых рисунков, изображений</a:t>
            </a:r>
            <a:endParaRPr lang="en-GB" sz="2800" b="1" dirty="0">
              <a:ln w="11430">
                <a:solidFill>
                  <a:srgbClr val="003366"/>
                </a:solidFill>
              </a:ln>
              <a:solidFill>
                <a:srgbClr val="00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013530"/>
            <a:ext cx="7632848" cy="5256585"/>
          </a:xfrm>
        </p:spPr>
        <p:txBody>
          <a:bodyPr>
            <a:normAutofit lnSpcReduction="10000"/>
          </a:bodyPr>
          <a:lstStyle/>
          <a:p>
            <a:r>
              <a:rPr lang="en-GB" sz="1100" dirty="0">
                <a:latin typeface="Century Gothic" panose="020B0502020202020204" pitchFamily="34" charset="0"/>
                <a:hlinkClick r:id="rId3"/>
              </a:rPr>
              <a:t>https://</a:t>
            </a:r>
            <a:r>
              <a:rPr lang="en-GB" sz="1100" dirty="0" smtClean="0">
                <a:latin typeface="Century Gothic" panose="020B0502020202020204" pitchFamily="34" charset="0"/>
                <a:hlinkClick r:id="rId3"/>
              </a:rPr>
              <a:t>torange.biz/photo/0/849/849-FX-6-0-12-6-0-0.jpg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4"/>
              </a:rPr>
              <a:t>http://3.bp.blogspot.com/-</a:t>
            </a:r>
            <a:r>
              <a:rPr lang="en-GB" sz="1100" dirty="0" smtClean="0">
                <a:latin typeface="Century Gothic" panose="020B0502020202020204" pitchFamily="34" charset="0"/>
                <a:hlinkClick r:id="rId4"/>
              </a:rPr>
              <a:t>TnABYT1iTVk/U3Tq32vCSoI/AAAAAAAAF60/mL1N9djwApM/s1600/47776.527b3dd1d70e4.jpeg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5"/>
              </a:rPr>
              <a:t>https://</a:t>
            </a:r>
            <a:r>
              <a:rPr lang="en-GB" sz="1100" dirty="0" smtClean="0">
                <a:latin typeface="Century Gothic" panose="020B0502020202020204" pitchFamily="34" charset="0"/>
                <a:hlinkClick r:id="rId5"/>
              </a:rPr>
              <a:t>st.depositphotos.com/1070354/2002/i/950/depositphotos_20024557-stock-photo-texture-of-metal-tiles.jpg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6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6"/>
              </a:rPr>
              <a:t>freshvoltage.com/wp-content/uploads/2015/10/brick_texture3379-e1443968620286.jpg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7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7"/>
              </a:rPr>
              <a:t>www.nationsschool.co.uk/wp-content/uploads/2013/05/nations-school-background1.jpg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8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8"/>
              </a:rPr>
              <a:t>drobs.ru/opyat/41/tekstury_doska_derevo_linii_2560x1600.jpg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9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9"/>
              </a:rPr>
              <a:t>elitefon.ru/images/201211/elitefon.ru_15126.jpg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0"/>
              </a:rPr>
              <a:t>https://</a:t>
            </a:r>
            <a:r>
              <a:rPr lang="en-GB" sz="1100" dirty="0" smtClean="0">
                <a:latin typeface="Century Gothic" panose="020B0502020202020204" pitchFamily="34" charset="0"/>
                <a:hlinkClick r:id="rId10"/>
              </a:rPr>
              <a:t>wallpaperscraft.ru/image/tekstura_trava_pole_gazon_zelenyy_83892_2560x1080.jpg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1"/>
              </a:rPr>
              <a:t>https://us.123rf.com/450wm/100ker/100ker1301/100ker130100008/17112702-</a:t>
            </a:r>
            <a:r>
              <a:rPr lang="ru-RU" sz="1100" dirty="0">
                <a:latin typeface="Century Gothic" panose="020B0502020202020204" pitchFamily="34" charset="0"/>
                <a:hlinkClick r:id="rId11"/>
              </a:rPr>
              <a:t>бесшовных-тесаного-старой-каменной-стены-текстуры-фона.</a:t>
            </a:r>
            <a:r>
              <a:rPr lang="en-GB" sz="1100" dirty="0" err="1" smtClean="0">
                <a:latin typeface="Century Gothic" panose="020B0502020202020204" pitchFamily="34" charset="0"/>
                <a:hlinkClick r:id="rId11"/>
              </a:rPr>
              <a:t>jpg?ver</a:t>
            </a:r>
            <a:r>
              <a:rPr lang="en-GB" sz="1100" dirty="0" smtClean="0">
                <a:latin typeface="Century Gothic" panose="020B0502020202020204" pitchFamily="34" charset="0"/>
                <a:hlinkClick r:id="rId11"/>
              </a:rPr>
              <a:t>=6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2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12"/>
              </a:rPr>
              <a:t>www.niceimage.ru/large/201304/11046.jpg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3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13"/>
              </a:rPr>
              <a:t>bgfons.com/uploads/roofing/roofing_PNG5599.png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4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14"/>
              </a:rPr>
              <a:t>lycobakery.com/wp-content/uploads/2014/07/homepage-bread.png</a:t>
            </a:r>
            <a:endParaRPr lang="en-GB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5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15"/>
              </a:rPr>
              <a:t>img.teleflora.com/images/o_0/l_flowers:t157-1a,pg_6/w_272,h_340,cs_no_cmyk,c_pad,g_south/f_png,q_auto:eco,e_sharpen:200/flowers/t157-1a/CitrusKissed</a:t>
            </a:r>
            <a:endParaRPr lang="en-GB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6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16"/>
              </a:rPr>
              <a:t>diysolarpanelsv.com/images/clothes-box-clipart-33.png</a:t>
            </a:r>
            <a:endParaRPr lang="en-GB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7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17"/>
              </a:rPr>
              <a:t>s2.pic4you.ru/allimage/y2013/08-18/12216/3718941.png</a:t>
            </a:r>
            <a:endParaRPr lang="en-GB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8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18"/>
              </a:rPr>
              <a:t>s0.pic4you.ru/allimage/y2012/04-21/12216/1939557.png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19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19"/>
              </a:rPr>
              <a:t>s0.pic4you.ru/allimage/y2012/05-05/12216/1988318.png</a:t>
            </a:r>
            <a:endParaRPr lang="ru-RU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20"/>
              </a:rPr>
              <a:t>http://www.millersvillefcv.com/communities/4/004/012/835/304//</a:t>
            </a:r>
            <a:r>
              <a:rPr lang="en-GB" sz="1100" dirty="0" smtClean="0">
                <a:latin typeface="Century Gothic" panose="020B0502020202020204" pitchFamily="34" charset="0"/>
                <a:hlinkClick r:id="rId20"/>
              </a:rPr>
              <a:t>images/4614018481.png</a:t>
            </a:r>
            <a:endParaRPr lang="en-GB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21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21"/>
              </a:rPr>
              <a:t>www.photoaxe.com/wp-content/uploads/2007/04/benq-t700-back.jpg</a:t>
            </a:r>
            <a:endParaRPr lang="en-GB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22"/>
              </a:rPr>
              <a:t>https://</a:t>
            </a:r>
            <a:r>
              <a:rPr lang="en-GB" sz="1100" dirty="0" smtClean="0">
                <a:latin typeface="Century Gothic" panose="020B0502020202020204" pitchFamily="34" charset="0"/>
                <a:hlinkClick r:id="rId22"/>
              </a:rPr>
              <a:t>i.ytimg.com/vi/9eYIkUBcvgc/maxresdefault.jpg</a:t>
            </a:r>
            <a:endParaRPr lang="en-GB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23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23"/>
              </a:rPr>
              <a:t>www.myiconfinder.com/uploads/iconsets/256-256-8eeef5f13788216ed52222c5a46f8ee9-call.png</a:t>
            </a:r>
            <a:endParaRPr lang="en-GB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24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24"/>
              </a:rPr>
              <a:t>bgfons.com/uploads/cloth/cloth_texture630.jpg</a:t>
            </a:r>
            <a:endParaRPr lang="en-GB" sz="1100" dirty="0" smtClean="0">
              <a:latin typeface="Century Gothic" panose="020B0502020202020204" pitchFamily="34" charset="0"/>
            </a:endParaRPr>
          </a:p>
          <a:p>
            <a:r>
              <a:rPr lang="en-GB" sz="1100" dirty="0">
                <a:latin typeface="Century Gothic" panose="020B0502020202020204" pitchFamily="34" charset="0"/>
                <a:hlinkClick r:id="rId25"/>
              </a:rPr>
              <a:t>http://</a:t>
            </a:r>
            <a:r>
              <a:rPr lang="en-GB" sz="1100" dirty="0" smtClean="0">
                <a:latin typeface="Century Gothic" panose="020B0502020202020204" pitchFamily="34" charset="0"/>
                <a:hlinkClick r:id="rId25"/>
              </a:rPr>
              <a:t>icons.iconarchive.com/icons/iconka/landmarks/256/greece-windmill-icon.png</a:t>
            </a:r>
            <a:endParaRPr lang="en-GB" sz="1100" dirty="0" smtClean="0">
              <a:latin typeface="Century Gothic" panose="020B0502020202020204" pitchFamily="34" charset="0"/>
            </a:endParaRPr>
          </a:p>
        </p:txBody>
      </p:sp>
      <p:sp>
        <p:nvSpPr>
          <p:cNvPr id="6" name="Стрелка вправо 5">
            <a:hlinkClick r:id="rId26" action="ppaction://hlinksldjump"/>
          </p:cNvPr>
          <p:cNvSpPr/>
          <p:nvPr/>
        </p:nvSpPr>
        <p:spPr>
          <a:xfrm flipH="1">
            <a:off x="7956376" y="6309320"/>
            <a:ext cx="936104" cy="432048"/>
          </a:xfrm>
          <a:prstGeom prst="rightArrow">
            <a:avLst>
              <a:gd name="adj1" fmla="val 50000"/>
              <a:gd name="adj2" fmla="val 152173"/>
            </a:avLst>
          </a:prstGeom>
          <a:solidFill>
            <a:srgbClr val="001E00"/>
          </a:solidFill>
          <a:ln w="76200">
            <a:solidFill>
              <a:srgbClr val="FFD9B3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44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4253</TotalTime>
  <Words>375</Words>
  <Application>Microsoft Office PowerPoint</Application>
  <PresentationFormat>Экран (4:3)</PresentationFormat>
  <Paragraphs>55</Paragraphs>
  <Slides>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Кнопка</vt:lpstr>
      <vt:lpstr>Презентация</vt:lpstr>
      <vt:lpstr>of movement</vt:lpstr>
      <vt:lpstr>of movement</vt:lpstr>
      <vt:lpstr>Как работать с презентацией</vt:lpstr>
      <vt:lpstr>Использованные материалы</vt:lpstr>
      <vt:lpstr>Источники фоновых рисунков, изображений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Asio</cp:lastModifiedBy>
  <cp:revision>419</cp:revision>
  <dcterms:created xsi:type="dcterms:W3CDTF">2014-11-10T22:27:30Z</dcterms:created>
  <dcterms:modified xsi:type="dcterms:W3CDTF">2025-04-25T19:57:24Z</dcterms:modified>
</cp:coreProperties>
</file>